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1" r:id="rId3"/>
    <p:sldId id="257" r:id="rId4"/>
    <p:sldId id="258" r:id="rId5"/>
    <p:sldId id="259" r:id="rId6"/>
    <p:sldId id="260" r:id="rId7"/>
    <p:sldId id="262" r:id="rId8"/>
    <p:sldId id="287" r:id="rId9"/>
    <p:sldId id="265" r:id="rId10"/>
    <p:sldId id="288" r:id="rId11"/>
    <p:sldId id="289" r:id="rId12"/>
    <p:sldId id="290" r:id="rId13"/>
    <p:sldId id="291" r:id="rId14"/>
    <p:sldId id="263" r:id="rId15"/>
    <p:sldId id="266" r:id="rId16"/>
    <p:sldId id="264" r:id="rId17"/>
    <p:sldId id="267" r:id="rId18"/>
    <p:sldId id="268" r:id="rId19"/>
    <p:sldId id="269" r:id="rId20"/>
    <p:sldId id="270" r:id="rId21"/>
    <p:sldId id="271" r:id="rId22"/>
    <p:sldId id="272" r:id="rId23"/>
    <p:sldId id="273" r:id="rId24"/>
    <p:sldId id="277" r:id="rId25"/>
    <p:sldId id="281" r:id="rId26"/>
    <p:sldId id="282" r:id="rId27"/>
    <p:sldId id="284" r:id="rId28"/>
    <p:sldId id="283" r:id="rId29"/>
    <p:sldId id="285" r:id="rId30"/>
    <p:sldId id="286" r:id="rId31"/>
    <p:sldId id="275" r:id="rId32"/>
    <p:sldId id="278" r:id="rId33"/>
    <p:sldId id="279" r:id="rId34"/>
    <p:sldId id="280" r:id="rId3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159" autoAdjust="0"/>
  </p:normalViewPr>
  <p:slideViewPr>
    <p:cSldViewPr>
      <p:cViewPr varScale="1">
        <p:scale>
          <a:sx n="55" d="100"/>
          <a:sy n="55" d="100"/>
        </p:scale>
        <p:origin x="2102"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CC9BBF45-7D32-4C94-B41F-15F812B05E2B}"/>
    <pc:docChg chg="undo custSel addSld delSld modSld">
      <pc:chgData name="D.V. Manakhov" userId="56fc202244518b9b" providerId="LiveId" clId="{CC9BBF45-7D32-4C94-B41F-15F812B05E2B}" dt="2022-02-16T15:01:37.927" v="2066" actId="1076"/>
      <pc:docMkLst>
        <pc:docMk/>
      </pc:docMkLst>
      <pc:sldChg chg="modNotesTx">
        <pc:chgData name="D.V. Manakhov" userId="56fc202244518b9b" providerId="LiveId" clId="{CC9BBF45-7D32-4C94-B41F-15F812B05E2B}" dt="2022-02-16T09:24:04.576" v="523" actId="20577"/>
        <pc:sldMkLst>
          <pc:docMk/>
          <pc:sldMk cId="0" sldId="257"/>
        </pc:sldMkLst>
      </pc:sldChg>
      <pc:sldChg chg="modNotesTx">
        <pc:chgData name="D.V. Manakhov" userId="56fc202244518b9b" providerId="LiveId" clId="{CC9BBF45-7D32-4C94-B41F-15F812B05E2B}" dt="2022-02-16T09:25:01.409" v="557" actId="6549"/>
        <pc:sldMkLst>
          <pc:docMk/>
          <pc:sldMk cId="0" sldId="258"/>
        </pc:sldMkLst>
      </pc:sldChg>
      <pc:sldChg chg="modNotesTx">
        <pc:chgData name="D.V. Manakhov" userId="56fc202244518b9b" providerId="LiveId" clId="{CC9BBF45-7D32-4C94-B41F-15F812B05E2B}" dt="2022-02-16T09:26:10.587" v="571" actId="20577"/>
        <pc:sldMkLst>
          <pc:docMk/>
          <pc:sldMk cId="0" sldId="259"/>
        </pc:sldMkLst>
      </pc:sldChg>
      <pc:sldChg chg="modSp mod">
        <pc:chgData name="D.V. Manakhov" userId="56fc202244518b9b" providerId="LiveId" clId="{CC9BBF45-7D32-4C94-B41F-15F812B05E2B}" dt="2022-02-16T09:27:36.515" v="587" actId="6549"/>
        <pc:sldMkLst>
          <pc:docMk/>
          <pc:sldMk cId="0" sldId="260"/>
        </pc:sldMkLst>
        <pc:spChg chg="mod">
          <ac:chgData name="D.V. Manakhov" userId="56fc202244518b9b" providerId="LiveId" clId="{CC9BBF45-7D32-4C94-B41F-15F812B05E2B}" dt="2022-02-16T09:27:36.515" v="587" actId="6549"/>
          <ac:spMkLst>
            <pc:docMk/>
            <pc:sldMk cId="0" sldId="260"/>
            <ac:spMk id="7171" creationId="{36ED13F0-68EE-4CEB-975D-DA7608724283}"/>
          </ac:spMkLst>
        </pc:spChg>
      </pc:sldChg>
      <pc:sldChg chg="modSp mod modNotesTx">
        <pc:chgData name="D.V. Manakhov" userId="56fc202244518b9b" providerId="LiveId" clId="{CC9BBF45-7D32-4C94-B41F-15F812B05E2B}" dt="2022-02-16T09:22:56.022" v="501" actId="20577"/>
        <pc:sldMkLst>
          <pc:docMk/>
          <pc:sldMk cId="0" sldId="261"/>
        </pc:sldMkLst>
        <pc:spChg chg="mod">
          <ac:chgData name="D.V. Manakhov" userId="56fc202244518b9b" providerId="LiveId" clId="{CC9BBF45-7D32-4C94-B41F-15F812B05E2B}" dt="2022-02-16T09:22:50.337" v="489" actId="6549"/>
          <ac:spMkLst>
            <pc:docMk/>
            <pc:sldMk cId="0" sldId="261"/>
            <ac:spMk id="3075" creationId="{C9793C73-CC0D-4FA1-B78E-656AE118AC2B}"/>
          </ac:spMkLst>
        </pc:spChg>
      </pc:sldChg>
      <pc:sldChg chg="modNotesTx">
        <pc:chgData name="D.V. Manakhov" userId="56fc202244518b9b" providerId="LiveId" clId="{CC9BBF45-7D32-4C94-B41F-15F812B05E2B}" dt="2022-02-16T09:58:51.227" v="590" actId="20577"/>
        <pc:sldMkLst>
          <pc:docMk/>
          <pc:sldMk cId="0" sldId="262"/>
        </pc:sldMkLst>
      </pc:sldChg>
      <pc:sldChg chg="modNotesTx">
        <pc:chgData name="D.V. Manakhov" userId="56fc202244518b9b" providerId="LiveId" clId="{CC9BBF45-7D32-4C94-B41F-15F812B05E2B}" dt="2022-02-16T13:07:03.541" v="834" actId="6549"/>
        <pc:sldMkLst>
          <pc:docMk/>
          <pc:sldMk cId="0" sldId="263"/>
        </pc:sldMkLst>
      </pc:sldChg>
      <pc:sldChg chg="modNotesTx">
        <pc:chgData name="D.V. Manakhov" userId="56fc202244518b9b" providerId="LiveId" clId="{CC9BBF45-7D32-4C94-B41F-15F812B05E2B}" dt="2022-02-16T13:18:45.717" v="852" actId="20577"/>
        <pc:sldMkLst>
          <pc:docMk/>
          <pc:sldMk cId="0" sldId="264"/>
        </pc:sldMkLst>
      </pc:sldChg>
      <pc:sldChg chg="modNotesTx">
        <pc:chgData name="D.V. Manakhov" userId="56fc202244518b9b" providerId="LiveId" clId="{CC9BBF45-7D32-4C94-B41F-15F812B05E2B}" dt="2022-02-16T13:05:33.544" v="796" actId="20577"/>
        <pc:sldMkLst>
          <pc:docMk/>
          <pc:sldMk cId="0" sldId="265"/>
        </pc:sldMkLst>
      </pc:sldChg>
      <pc:sldChg chg="modNotesTx">
        <pc:chgData name="D.V. Manakhov" userId="56fc202244518b9b" providerId="LiveId" clId="{CC9BBF45-7D32-4C94-B41F-15F812B05E2B}" dt="2022-02-16T13:17:26.598" v="842" actId="20577"/>
        <pc:sldMkLst>
          <pc:docMk/>
          <pc:sldMk cId="0" sldId="266"/>
        </pc:sldMkLst>
      </pc:sldChg>
      <pc:sldChg chg="modNotesTx">
        <pc:chgData name="D.V. Manakhov" userId="56fc202244518b9b" providerId="LiveId" clId="{CC9BBF45-7D32-4C94-B41F-15F812B05E2B}" dt="2022-02-16T13:44:54.676" v="898" actId="6549"/>
        <pc:sldMkLst>
          <pc:docMk/>
          <pc:sldMk cId="0" sldId="267"/>
        </pc:sldMkLst>
      </pc:sldChg>
      <pc:sldChg chg="modNotesTx">
        <pc:chgData name="D.V. Manakhov" userId="56fc202244518b9b" providerId="LiveId" clId="{CC9BBF45-7D32-4C94-B41F-15F812B05E2B}" dt="2022-02-16T13:47:37.262" v="929" actId="6549"/>
        <pc:sldMkLst>
          <pc:docMk/>
          <pc:sldMk cId="0" sldId="268"/>
        </pc:sldMkLst>
      </pc:sldChg>
      <pc:sldChg chg="addSp delSp modSp mod modClrScheme chgLayout modNotesTx">
        <pc:chgData name="D.V. Manakhov" userId="56fc202244518b9b" providerId="LiveId" clId="{CC9BBF45-7D32-4C94-B41F-15F812B05E2B}" dt="2022-02-16T15:01:37.927" v="2066" actId="1076"/>
        <pc:sldMkLst>
          <pc:docMk/>
          <pc:sldMk cId="0" sldId="269"/>
        </pc:sldMkLst>
        <pc:spChg chg="add del mod ord">
          <ac:chgData name="D.V. Manakhov" userId="56fc202244518b9b" providerId="LiveId" clId="{CC9BBF45-7D32-4C94-B41F-15F812B05E2B}" dt="2022-02-16T14:58:37.127" v="2033"/>
          <ac:spMkLst>
            <pc:docMk/>
            <pc:sldMk cId="0" sldId="269"/>
            <ac:spMk id="2" creationId="{68FF7884-5C5A-496E-9710-958C4F69BF1A}"/>
          </ac:spMkLst>
        </pc:spChg>
        <pc:spChg chg="mod ord">
          <ac:chgData name="D.V. Manakhov" userId="56fc202244518b9b" providerId="LiveId" clId="{CC9BBF45-7D32-4C94-B41F-15F812B05E2B}" dt="2022-02-16T14:04:19.900" v="939" actId="700"/>
          <ac:spMkLst>
            <pc:docMk/>
            <pc:sldMk cId="0" sldId="269"/>
            <ac:spMk id="16386" creationId="{38EFE03F-705A-47AE-AF68-4EF32BB121CC}"/>
          </ac:spMkLst>
        </pc:spChg>
        <pc:spChg chg="mod ord">
          <ac:chgData name="D.V. Manakhov" userId="56fc202244518b9b" providerId="LiveId" clId="{CC9BBF45-7D32-4C94-B41F-15F812B05E2B}" dt="2022-02-16T14:04:26.312" v="941" actId="404"/>
          <ac:spMkLst>
            <pc:docMk/>
            <pc:sldMk cId="0" sldId="269"/>
            <ac:spMk id="16387" creationId="{87CC430D-B4DB-454E-944B-2A821AF3BD36}"/>
          </ac:spMkLst>
        </pc:spChg>
        <pc:picChg chg="add mod">
          <ac:chgData name="D.V. Manakhov" userId="56fc202244518b9b" providerId="LiveId" clId="{CC9BBF45-7D32-4C94-B41F-15F812B05E2B}" dt="2022-02-16T15:01:37.927" v="2066" actId="1076"/>
          <ac:picMkLst>
            <pc:docMk/>
            <pc:sldMk cId="0" sldId="269"/>
            <ac:picMk id="1026" creationId="{2649F6D4-8BDE-46C4-840B-69B79B4D30FE}"/>
          </ac:picMkLst>
        </pc:picChg>
        <pc:picChg chg="add del">
          <ac:chgData name="D.V. Manakhov" userId="56fc202244518b9b" providerId="LiveId" clId="{CC9BBF45-7D32-4C94-B41F-15F812B05E2B}" dt="2022-02-16T14:59:10.945" v="2040" actId="478"/>
          <ac:picMkLst>
            <pc:docMk/>
            <pc:sldMk cId="0" sldId="269"/>
            <ac:picMk id="1028" creationId="{55DFFA21-4607-4E6B-8AA6-4557E8985B72}"/>
          </ac:picMkLst>
        </pc:picChg>
        <pc:picChg chg="add mod">
          <ac:chgData name="D.V. Manakhov" userId="56fc202244518b9b" providerId="LiveId" clId="{CC9BBF45-7D32-4C94-B41F-15F812B05E2B}" dt="2022-02-16T15:01:17.207" v="2063" actId="1076"/>
          <ac:picMkLst>
            <pc:docMk/>
            <pc:sldMk cId="0" sldId="269"/>
            <ac:picMk id="1030" creationId="{43F2D4DB-3B99-47B4-B980-4179D005EE35}"/>
          </ac:picMkLst>
        </pc:picChg>
        <pc:picChg chg="add mod">
          <ac:chgData name="D.V. Manakhov" userId="56fc202244518b9b" providerId="LiveId" clId="{CC9BBF45-7D32-4C94-B41F-15F812B05E2B}" dt="2022-02-16T15:01:31.623" v="2064" actId="14100"/>
          <ac:picMkLst>
            <pc:docMk/>
            <pc:sldMk cId="0" sldId="269"/>
            <ac:picMk id="1032" creationId="{0DFC59EC-49A0-4964-936E-4F61167CEF28}"/>
          </ac:picMkLst>
        </pc:picChg>
      </pc:sldChg>
      <pc:sldChg chg="modNotesTx">
        <pc:chgData name="D.V. Manakhov" userId="56fc202244518b9b" providerId="LiveId" clId="{CC9BBF45-7D32-4C94-B41F-15F812B05E2B}" dt="2022-02-16T14:05:45.038" v="948" actId="6549"/>
        <pc:sldMkLst>
          <pc:docMk/>
          <pc:sldMk cId="0" sldId="270"/>
        </pc:sldMkLst>
      </pc:sldChg>
      <pc:sldChg chg="modSp mod modNotesTx">
        <pc:chgData name="D.V. Manakhov" userId="56fc202244518b9b" providerId="LiveId" clId="{CC9BBF45-7D32-4C94-B41F-15F812B05E2B}" dt="2022-02-16T14:06:49.091" v="975"/>
        <pc:sldMkLst>
          <pc:docMk/>
          <pc:sldMk cId="0" sldId="271"/>
        </pc:sldMkLst>
        <pc:spChg chg="mod">
          <ac:chgData name="D.V. Manakhov" userId="56fc202244518b9b" providerId="LiveId" clId="{CC9BBF45-7D32-4C94-B41F-15F812B05E2B}" dt="2022-02-16T14:06:16.999" v="974" actId="20577"/>
          <ac:spMkLst>
            <pc:docMk/>
            <pc:sldMk cId="0" sldId="271"/>
            <ac:spMk id="18434" creationId="{7B9C1A47-B753-4A80-BAAA-B1283539E523}"/>
          </ac:spMkLst>
        </pc:spChg>
      </pc:sldChg>
      <pc:sldChg chg="modNotesTx">
        <pc:chgData name="D.V. Manakhov" userId="56fc202244518b9b" providerId="LiveId" clId="{CC9BBF45-7D32-4C94-B41F-15F812B05E2B}" dt="2022-02-16T14:10:02.418" v="1172" actId="20577"/>
        <pc:sldMkLst>
          <pc:docMk/>
          <pc:sldMk cId="0" sldId="272"/>
        </pc:sldMkLst>
      </pc:sldChg>
      <pc:sldChg chg="modNotesTx">
        <pc:chgData name="D.V. Manakhov" userId="56fc202244518b9b" providerId="LiveId" clId="{CC9BBF45-7D32-4C94-B41F-15F812B05E2B}" dt="2022-02-16T14:10:24.248" v="1190" actId="6549"/>
        <pc:sldMkLst>
          <pc:docMk/>
          <pc:sldMk cId="0" sldId="273"/>
        </pc:sldMkLst>
      </pc:sldChg>
      <pc:sldChg chg="del modNotesTx">
        <pc:chgData name="D.V. Manakhov" userId="56fc202244518b9b" providerId="LiveId" clId="{CC9BBF45-7D32-4C94-B41F-15F812B05E2B}" dt="2022-02-16T14:40:37.030" v="1957" actId="2696"/>
        <pc:sldMkLst>
          <pc:docMk/>
          <pc:sldMk cId="0" sldId="274"/>
        </pc:sldMkLst>
      </pc:sldChg>
      <pc:sldChg chg="modNotesTx">
        <pc:chgData name="D.V. Manakhov" userId="56fc202244518b9b" providerId="LiveId" clId="{CC9BBF45-7D32-4C94-B41F-15F812B05E2B}" dt="2022-02-16T14:41:15.776" v="1966" actId="313"/>
        <pc:sldMkLst>
          <pc:docMk/>
          <pc:sldMk cId="0" sldId="275"/>
        </pc:sldMkLst>
      </pc:sldChg>
      <pc:sldChg chg="modNotesTx">
        <pc:chgData name="D.V. Manakhov" userId="56fc202244518b9b" providerId="LiveId" clId="{CC9BBF45-7D32-4C94-B41F-15F812B05E2B}" dt="2022-02-16T14:11:04.913" v="1195" actId="6549"/>
        <pc:sldMkLst>
          <pc:docMk/>
          <pc:sldMk cId="0" sldId="277"/>
        </pc:sldMkLst>
      </pc:sldChg>
      <pc:sldChg chg="modNotesTx">
        <pc:chgData name="D.V. Manakhov" userId="56fc202244518b9b" providerId="LiveId" clId="{CC9BBF45-7D32-4C94-B41F-15F812B05E2B}" dt="2022-02-16T14:42:19.363" v="1969" actId="6549"/>
        <pc:sldMkLst>
          <pc:docMk/>
          <pc:sldMk cId="0" sldId="278"/>
        </pc:sldMkLst>
      </pc:sldChg>
      <pc:sldChg chg="modNotesTx">
        <pc:chgData name="D.V. Manakhov" userId="56fc202244518b9b" providerId="LiveId" clId="{CC9BBF45-7D32-4C94-B41F-15F812B05E2B}" dt="2022-02-16T14:45:09.849" v="2025" actId="6549"/>
        <pc:sldMkLst>
          <pc:docMk/>
          <pc:sldMk cId="0" sldId="279"/>
        </pc:sldMkLst>
      </pc:sldChg>
      <pc:sldChg chg="modNotesTx">
        <pc:chgData name="D.V. Manakhov" userId="56fc202244518b9b" providerId="LiveId" clId="{CC9BBF45-7D32-4C94-B41F-15F812B05E2B}" dt="2022-02-16T14:47:00.829" v="2032" actId="6549"/>
        <pc:sldMkLst>
          <pc:docMk/>
          <pc:sldMk cId="0" sldId="280"/>
        </pc:sldMkLst>
      </pc:sldChg>
      <pc:sldChg chg="modNotesTx">
        <pc:chgData name="D.V. Manakhov" userId="56fc202244518b9b" providerId="LiveId" clId="{CC9BBF45-7D32-4C94-B41F-15F812B05E2B}" dt="2022-02-16T14:12:26.916" v="1208" actId="6549"/>
        <pc:sldMkLst>
          <pc:docMk/>
          <pc:sldMk cId="0" sldId="281"/>
        </pc:sldMkLst>
      </pc:sldChg>
      <pc:sldChg chg="modNotesTx">
        <pc:chgData name="D.V. Manakhov" userId="56fc202244518b9b" providerId="LiveId" clId="{CC9BBF45-7D32-4C94-B41F-15F812B05E2B}" dt="2022-02-16T14:13:17.624" v="1212" actId="6549"/>
        <pc:sldMkLst>
          <pc:docMk/>
          <pc:sldMk cId="0" sldId="282"/>
        </pc:sldMkLst>
      </pc:sldChg>
      <pc:sldChg chg="modNotesTx">
        <pc:chgData name="D.V. Manakhov" userId="56fc202244518b9b" providerId="LiveId" clId="{CC9BBF45-7D32-4C94-B41F-15F812B05E2B}" dt="2022-02-16T14:17:11.288" v="1297" actId="6549"/>
        <pc:sldMkLst>
          <pc:docMk/>
          <pc:sldMk cId="0" sldId="283"/>
        </pc:sldMkLst>
      </pc:sldChg>
      <pc:sldChg chg="modSp mod modNotesTx">
        <pc:chgData name="D.V. Manakhov" userId="56fc202244518b9b" providerId="LiveId" clId="{CC9BBF45-7D32-4C94-B41F-15F812B05E2B}" dt="2022-02-16T14:16:05.955" v="1273" actId="6549"/>
        <pc:sldMkLst>
          <pc:docMk/>
          <pc:sldMk cId="0" sldId="284"/>
        </pc:sldMkLst>
        <pc:spChg chg="mod">
          <ac:chgData name="D.V. Manakhov" userId="56fc202244518b9b" providerId="LiveId" clId="{CC9BBF45-7D32-4C94-B41F-15F812B05E2B}" dt="2022-02-16T14:15:42.489" v="1270" actId="255"/>
          <ac:spMkLst>
            <pc:docMk/>
            <pc:sldMk cId="0" sldId="284"/>
            <ac:spMk id="24579" creationId="{98194F96-12A1-4103-9CC2-9670668D583A}"/>
          </ac:spMkLst>
        </pc:spChg>
      </pc:sldChg>
      <pc:sldChg chg="modNotesTx">
        <pc:chgData name="D.V. Manakhov" userId="56fc202244518b9b" providerId="LiveId" clId="{CC9BBF45-7D32-4C94-B41F-15F812B05E2B}" dt="2022-02-16T14:19:25.584" v="1332" actId="6549"/>
        <pc:sldMkLst>
          <pc:docMk/>
          <pc:sldMk cId="0" sldId="285"/>
        </pc:sldMkLst>
      </pc:sldChg>
      <pc:sldChg chg="addSp delSp modSp mod delAnim modAnim modNotesTx">
        <pc:chgData name="D.V. Manakhov" userId="56fc202244518b9b" providerId="LiveId" clId="{CC9BBF45-7D32-4C94-B41F-15F812B05E2B}" dt="2022-02-16T14:35:44.530" v="1951" actId="20577"/>
        <pc:sldMkLst>
          <pc:docMk/>
          <pc:sldMk cId="0" sldId="286"/>
        </pc:sldMkLst>
        <pc:spChg chg="add mod">
          <ac:chgData name="D.V. Manakhov" userId="56fc202244518b9b" providerId="LiveId" clId="{CC9BBF45-7D32-4C94-B41F-15F812B05E2B}" dt="2022-02-16T14:23:34.640" v="1367" actId="1076"/>
          <ac:spMkLst>
            <pc:docMk/>
            <pc:sldMk cId="0" sldId="286"/>
            <ac:spMk id="4" creationId="{9ECC2421-407B-4221-B234-2924B9984BBA}"/>
          </ac:spMkLst>
        </pc:spChg>
        <pc:spChg chg="add mod">
          <ac:chgData name="D.V. Manakhov" userId="56fc202244518b9b" providerId="LiveId" clId="{CC9BBF45-7D32-4C94-B41F-15F812B05E2B}" dt="2022-02-16T14:22:38.843" v="1357" actId="571"/>
          <ac:spMkLst>
            <pc:docMk/>
            <pc:sldMk cId="0" sldId="286"/>
            <ac:spMk id="7" creationId="{67D2B640-F55A-4ECF-9C27-9C61BBCA9838}"/>
          </ac:spMkLst>
        </pc:spChg>
        <pc:spChg chg="add mod">
          <ac:chgData name="D.V. Manakhov" userId="56fc202244518b9b" providerId="LiveId" clId="{CC9BBF45-7D32-4C94-B41F-15F812B05E2B}" dt="2022-02-16T14:28:06.008" v="1900" actId="1076"/>
          <ac:spMkLst>
            <pc:docMk/>
            <pc:sldMk cId="0" sldId="286"/>
            <ac:spMk id="11" creationId="{AE61C50B-353F-48B0-B866-9B869F30C87F}"/>
          </ac:spMkLst>
        </pc:spChg>
        <pc:spChg chg="add del mod">
          <ac:chgData name="D.V. Manakhov" userId="56fc202244518b9b" providerId="LiveId" clId="{CC9BBF45-7D32-4C94-B41F-15F812B05E2B}" dt="2022-02-16T14:28:02.059" v="1899" actId="478"/>
          <ac:spMkLst>
            <pc:docMk/>
            <pc:sldMk cId="0" sldId="286"/>
            <ac:spMk id="12" creationId="{38180F58-51AF-4185-AFB7-1A071FB5E0EF}"/>
          </ac:spMkLst>
        </pc:spChg>
        <pc:spChg chg="add mod">
          <ac:chgData name="D.V. Manakhov" userId="56fc202244518b9b" providerId="LiveId" clId="{CC9BBF45-7D32-4C94-B41F-15F812B05E2B}" dt="2022-02-16T14:34:53.087" v="1947" actId="1076"/>
          <ac:spMkLst>
            <pc:docMk/>
            <pc:sldMk cId="0" sldId="286"/>
            <ac:spMk id="14" creationId="{D2901CFC-12C3-4A04-8A46-CCFF01C6DB57}"/>
          </ac:spMkLst>
        </pc:spChg>
        <pc:cxnChg chg="add mod">
          <ac:chgData name="D.V. Manakhov" userId="56fc202244518b9b" providerId="LiveId" clId="{CC9BBF45-7D32-4C94-B41F-15F812B05E2B}" dt="2022-02-16T14:23:27.608" v="1365" actId="1076"/>
          <ac:cxnSpMkLst>
            <pc:docMk/>
            <pc:sldMk cId="0" sldId="286"/>
            <ac:cxnSpMk id="3" creationId="{76E78901-E9FA-4406-88E7-FE5A13ECA2FD}"/>
          </ac:cxnSpMkLst>
        </pc:cxnChg>
        <pc:cxnChg chg="add mod">
          <ac:chgData name="D.V. Manakhov" userId="56fc202244518b9b" providerId="LiveId" clId="{CC9BBF45-7D32-4C94-B41F-15F812B05E2B}" dt="2022-02-16T14:27:59.273" v="1898" actId="14100"/>
          <ac:cxnSpMkLst>
            <pc:docMk/>
            <pc:sldMk cId="0" sldId="286"/>
            <ac:cxnSpMk id="10" creationId="{B5565931-C301-40A0-8EB7-6DFEF73E098E}"/>
          </ac:cxnSpMkLst>
        </pc:cxnChg>
      </pc:sldChg>
      <pc:sldChg chg="modNotesTx">
        <pc:chgData name="D.V. Manakhov" userId="56fc202244518b9b" providerId="LiveId" clId="{CC9BBF45-7D32-4C94-B41F-15F812B05E2B}" dt="2022-02-16T10:09:31.012" v="595" actId="6549"/>
        <pc:sldMkLst>
          <pc:docMk/>
          <pc:sldMk cId="0" sldId="287"/>
        </pc:sldMkLst>
      </pc:sldChg>
      <pc:sldChg chg="addSp delSp modSp new mod modNotesTx">
        <pc:chgData name="D.V. Manakhov" userId="56fc202244518b9b" providerId="LiveId" clId="{CC9BBF45-7D32-4C94-B41F-15F812B05E2B}" dt="2022-02-16T11:44:38.355" v="718" actId="20577"/>
        <pc:sldMkLst>
          <pc:docMk/>
          <pc:sldMk cId="2435732" sldId="288"/>
        </pc:sldMkLst>
        <pc:spChg chg="mod">
          <ac:chgData name="D.V. Manakhov" userId="56fc202244518b9b" providerId="LiveId" clId="{CC9BBF45-7D32-4C94-B41F-15F812B05E2B}" dt="2022-02-16T11:42:30.695" v="669" actId="20577"/>
          <ac:spMkLst>
            <pc:docMk/>
            <pc:sldMk cId="2435732" sldId="288"/>
            <ac:spMk id="2" creationId="{A1075A33-2B4A-4C46-BF51-98E0BE89EA25}"/>
          </ac:spMkLst>
        </pc:spChg>
        <pc:spChg chg="del">
          <ac:chgData name="D.V. Manakhov" userId="56fc202244518b9b" providerId="LiveId" clId="{CC9BBF45-7D32-4C94-B41F-15F812B05E2B}" dt="2022-02-16T10:20:11.679" v="618"/>
          <ac:spMkLst>
            <pc:docMk/>
            <pc:sldMk cId="2435732" sldId="288"/>
            <ac:spMk id="3" creationId="{D862E321-EA79-47E7-A7EB-BFC19BCBD407}"/>
          </ac:spMkLst>
        </pc:spChg>
        <pc:spChg chg="del">
          <ac:chgData name="D.V. Manakhov" userId="56fc202244518b9b" providerId="LiveId" clId="{CC9BBF45-7D32-4C94-B41F-15F812B05E2B}" dt="2022-02-16T11:41:04.920" v="624" actId="478"/>
          <ac:spMkLst>
            <pc:docMk/>
            <pc:sldMk cId="2435732" sldId="288"/>
            <ac:spMk id="4" creationId="{EF06EC8F-40FF-4A61-AAB4-44090ED9A69B}"/>
          </ac:spMkLst>
        </pc:spChg>
        <pc:spChg chg="add mod">
          <ac:chgData name="D.V. Manakhov" userId="56fc202244518b9b" providerId="LiveId" clId="{CC9BBF45-7D32-4C94-B41F-15F812B05E2B}" dt="2022-02-16T11:43:43.326" v="691" actId="1076"/>
          <ac:spMkLst>
            <pc:docMk/>
            <pc:sldMk cId="2435732" sldId="288"/>
            <ac:spMk id="5" creationId="{2464B117-FBA3-44D2-8C7D-1C768DD12C97}"/>
          </ac:spMkLst>
        </pc:spChg>
        <pc:spChg chg="add mod">
          <ac:chgData name="D.V. Manakhov" userId="56fc202244518b9b" providerId="LiveId" clId="{CC9BBF45-7D32-4C94-B41F-15F812B05E2B}" dt="2022-02-16T11:44:07.231" v="713" actId="1076"/>
          <ac:spMkLst>
            <pc:docMk/>
            <pc:sldMk cId="2435732" sldId="288"/>
            <ac:spMk id="9" creationId="{2D56F4CE-4E8A-49D3-84E6-21E1DA8DFEEC}"/>
          </ac:spMkLst>
        </pc:spChg>
        <pc:picChg chg="add mod">
          <ac:chgData name="D.V. Manakhov" userId="56fc202244518b9b" providerId="LiveId" clId="{CC9BBF45-7D32-4C94-B41F-15F812B05E2B}" dt="2022-02-16T10:20:45.903" v="622" actId="688"/>
          <ac:picMkLst>
            <pc:docMk/>
            <pc:sldMk cId="2435732" sldId="288"/>
            <ac:picMk id="33794" creationId="{37C0A66B-686B-4971-8792-5A981F4EA10F}"/>
          </ac:picMkLst>
        </pc:picChg>
        <pc:picChg chg="add del">
          <ac:chgData name="D.V. Manakhov" userId="56fc202244518b9b" providerId="LiveId" clId="{CC9BBF45-7D32-4C94-B41F-15F812B05E2B}" dt="2022-02-16T11:41:04.920" v="624" actId="478"/>
          <ac:picMkLst>
            <pc:docMk/>
            <pc:sldMk cId="2435732" sldId="288"/>
            <ac:picMk id="33796" creationId="{3C717BF5-1B6C-4CF7-9EDD-6290764D29FC}"/>
          </ac:picMkLst>
        </pc:picChg>
        <pc:picChg chg="add mod">
          <ac:chgData name="D.V. Manakhov" userId="56fc202244518b9b" providerId="LiveId" clId="{CC9BBF45-7D32-4C94-B41F-15F812B05E2B}" dt="2022-02-16T11:43:13.953" v="670" actId="1440"/>
          <ac:picMkLst>
            <pc:docMk/>
            <pc:sldMk cId="2435732" sldId="288"/>
            <ac:picMk id="33798" creationId="{60ED8035-93DA-4C5B-8029-90EABB5F6F62}"/>
          </ac:picMkLst>
        </pc:picChg>
      </pc:sldChg>
      <pc:sldChg chg="addSp delSp modSp new mod modNotesTx">
        <pc:chgData name="D.V. Manakhov" userId="56fc202244518b9b" providerId="LiveId" clId="{CC9BBF45-7D32-4C94-B41F-15F812B05E2B}" dt="2022-02-16T12:05:15.463" v="759" actId="1076"/>
        <pc:sldMkLst>
          <pc:docMk/>
          <pc:sldMk cId="3187926503" sldId="289"/>
        </pc:sldMkLst>
        <pc:spChg chg="mod">
          <ac:chgData name="D.V. Manakhov" userId="56fc202244518b9b" providerId="LiveId" clId="{CC9BBF45-7D32-4C94-B41F-15F812B05E2B}" dt="2022-02-16T11:59:14.246" v="749" actId="20577"/>
          <ac:spMkLst>
            <pc:docMk/>
            <pc:sldMk cId="3187926503" sldId="289"/>
            <ac:spMk id="2" creationId="{B5E15EE0-A863-4B03-8D70-520885B964C3}"/>
          </ac:spMkLst>
        </pc:spChg>
        <pc:spChg chg="del">
          <ac:chgData name="D.V. Manakhov" userId="56fc202244518b9b" providerId="LiveId" clId="{CC9BBF45-7D32-4C94-B41F-15F812B05E2B}" dt="2022-02-16T11:58:54.153" v="726"/>
          <ac:spMkLst>
            <pc:docMk/>
            <pc:sldMk cId="3187926503" sldId="289"/>
            <ac:spMk id="3" creationId="{9333AA2A-1264-4110-9663-84876FB63AB4}"/>
          </ac:spMkLst>
        </pc:spChg>
        <pc:spChg chg="add del mod">
          <ac:chgData name="D.V. Manakhov" userId="56fc202244518b9b" providerId="LiveId" clId="{CC9BBF45-7D32-4C94-B41F-15F812B05E2B}" dt="2022-02-16T12:05:10.378" v="757" actId="478"/>
          <ac:spMkLst>
            <pc:docMk/>
            <pc:sldMk cId="3187926503" sldId="289"/>
            <ac:spMk id="4" creationId="{8FCFD54E-43C2-44AB-B212-027351E8F82F}"/>
          </ac:spMkLst>
        </pc:spChg>
        <pc:picChg chg="add del mod">
          <ac:chgData name="D.V. Manakhov" userId="56fc202244518b9b" providerId="LiveId" clId="{CC9BBF45-7D32-4C94-B41F-15F812B05E2B}" dt="2022-02-16T12:05:07.004" v="756" actId="478"/>
          <ac:picMkLst>
            <pc:docMk/>
            <pc:sldMk cId="3187926503" sldId="289"/>
            <ac:picMk id="47106" creationId="{8595DE79-995E-41B8-93D3-10A62327F48E}"/>
          </ac:picMkLst>
        </pc:picChg>
        <pc:picChg chg="add mod">
          <ac:chgData name="D.V. Manakhov" userId="56fc202244518b9b" providerId="LiveId" clId="{CC9BBF45-7D32-4C94-B41F-15F812B05E2B}" dt="2022-02-16T12:05:15.463" v="759" actId="1076"/>
          <ac:picMkLst>
            <pc:docMk/>
            <pc:sldMk cId="3187926503" sldId="289"/>
            <ac:picMk id="47108" creationId="{CDC8BC2D-40CD-44F7-86A8-6FB6D68E4703}"/>
          </ac:picMkLst>
        </pc:picChg>
      </pc:sldChg>
      <pc:sldChg chg="addSp delSp modSp new mod modNotesTx">
        <pc:chgData name="D.V. Manakhov" userId="56fc202244518b9b" providerId="LiveId" clId="{CC9BBF45-7D32-4C94-B41F-15F812B05E2B}" dt="2022-02-16T13:05:16.181" v="793" actId="20577"/>
        <pc:sldMkLst>
          <pc:docMk/>
          <pc:sldMk cId="882889002" sldId="290"/>
        </pc:sldMkLst>
        <pc:spChg chg="mod">
          <ac:chgData name="D.V. Manakhov" userId="56fc202244518b9b" providerId="LiveId" clId="{CC9BBF45-7D32-4C94-B41F-15F812B05E2B}" dt="2022-02-16T13:05:16.181" v="793" actId="20577"/>
          <ac:spMkLst>
            <pc:docMk/>
            <pc:sldMk cId="882889002" sldId="290"/>
            <ac:spMk id="2" creationId="{5E0A70EF-D7C5-4EF1-B973-2368DD64FBF4}"/>
          </ac:spMkLst>
        </pc:spChg>
        <pc:spChg chg="del">
          <ac:chgData name="D.V. Manakhov" userId="56fc202244518b9b" providerId="LiveId" clId="{CC9BBF45-7D32-4C94-B41F-15F812B05E2B}" dt="2022-02-16T13:04:37.357" v="765"/>
          <ac:spMkLst>
            <pc:docMk/>
            <pc:sldMk cId="882889002" sldId="290"/>
            <ac:spMk id="3" creationId="{29CBEE6A-BA44-4CCA-BBFA-1A9DD7BE2048}"/>
          </ac:spMkLst>
        </pc:spChg>
        <pc:picChg chg="add mod">
          <ac:chgData name="D.V. Manakhov" userId="56fc202244518b9b" providerId="LiveId" clId="{CC9BBF45-7D32-4C94-B41F-15F812B05E2B}" dt="2022-02-16T13:04:42.623" v="767" actId="14100"/>
          <ac:picMkLst>
            <pc:docMk/>
            <pc:sldMk cId="882889002" sldId="290"/>
            <ac:picMk id="48130" creationId="{91977475-D85A-44FA-9833-AC094AB407C8}"/>
          </ac:picMkLst>
        </pc:picChg>
      </pc:sldChg>
      <pc:sldChg chg="addSp delSp modSp new mod modNotesTx">
        <pc:chgData name="D.V. Manakhov" userId="56fc202244518b9b" providerId="LiveId" clId="{CC9BBF45-7D32-4C94-B41F-15F812B05E2B}" dt="2022-02-16T13:06:12.539" v="815" actId="20577"/>
        <pc:sldMkLst>
          <pc:docMk/>
          <pc:sldMk cId="3299080533" sldId="291"/>
        </pc:sldMkLst>
        <pc:spChg chg="mod">
          <ac:chgData name="D.V. Manakhov" userId="56fc202244518b9b" providerId="LiveId" clId="{CC9BBF45-7D32-4C94-B41F-15F812B05E2B}" dt="2022-02-16T13:06:12.539" v="815" actId="20577"/>
          <ac:spMkLst>
            <pc:docMk/>
            <pc:sldMk cId="3299080533" sldId="291"/>
            <ac:spMk id="2" creationId="{56278D98-0815-4D0B-AD43-99C2F93696BE}"/>
          </ac:spMkLst>
        </pc:spChg>
        <pc:spChg chg="del">
          <ac:chgData name="D.V. Manakhov" userId="56fc202244518b9b" providerId="LiveId" clId="{CC9BBF45-7D32-4C94-B41F-15F812B05E2B}" dt="2022-02-16T13:05:59.457" v="798"/>
          <ac:spMkLst>
            <pc:docMk/>
            <pc:sldMk cId="3299080533" sldId="291"/>
            <ac:spMk id="3" creationId="{B287D765-3937-4EED-B7A9-69716DE3E823}"/>
          </ac:spMkLst>
        </pc:spChg>
        <pc:picChg chg="add mod">
          <ac:chgData name="D.V. Manakhov" userId="56fc202244518b9b" providerId="LiveId" clId="{CC9BBF45-7D32-4C94-B41F-15F812B05E2B}" dt="2022-02-16T13:05:59.457" v="798"/>
          <ac:picMkLst>
            <pc:docMk/>
            <pc:sldMk cId="3299080533" sldId="291"/>
            <ac:picMk id="49154" creationId="{33AEC7AF-8E5D-45E4-AC53-075B2F1531C1}"/>
          </ac:picMkLst>
        </pc:picChg>
      </pc:sldChg>
    </pc:docChg>
  </pc:docChgLst>
  <pc:docChgLst>
    <pc:chgData name="D.V. Manakhov" userId="56fc202244518b9b" providerId="LiveId" clId="{6AA2C051-6DD0-4C73-9023-2FB5E1B58911}"/>
    <pc:docChg chg="custSel modSld">
      <pc:chgData name="D.V. Manakhov" userId="56fc202244518b9b" providerId="LiveId" clId="{6AA2C051-6DD0-4C73-9023-2FB5E1B58911}" dt="2022-10-31T19:30:03.001" v="35" actId="20577"/>
      <pc:docMkLst>
        <pc:docMk/>
      </pc:docMkLst>
      <pc:sldChg chg="modSp mod">
        <pc:chgData name="D.V. Manakhov" userId="56fc202244518b9b" providerId="LiveId" clId="{6AA2C051-6DD0-4C73-9023-2FB5E1B58911}" dt="2022-10-31T19:05:54.554" v="10" actId="313"/>
        <pc:sldMkLst>
          <pc:docMk/>
          <pc:sldMk cId="0" sldId="261"/>
        </pc:sldMkLst>
        <pc:spChg chg="mod">
          <ac:chgData name="D.V. Manakhov" userId="56fc202244518b9b" providerId="LiveId" clId="{6AA2C051-6DD0-4C73-9023-2FB5E1B58911}" dt="2022-10-31T19:05:54.554" v="10" actId="313"/>
          <ac:spMkLst>
            <pc:docMk/>
            <pc:sldMk cId="0" sldId="261"/>
            <ac:spMk id="3075" creationId="{C9793C73-CC0D-4FA1-B78E-656AE118AC2B}"/>
          </ac:spMkLst>
        </pc:spChg>
      </pc:sldChg>
      <pc:sldChg chg="modNotesTx">
        <pc:chgData name="D.V. Manakhov" userId="56fc202244518b9b" providerId="LiveId" clId="{6AA2C051-6DD0-4C73-9023-2FB5E1B58911}" dt="2022-10-31T19:08:57.769" v="19" actId="20577"/>
        <pc:sldMkLst>
          <pc:docMk/>
          <pc:sldMk cId="0" sldId="262"/>
        </pc:sldMkLst>
      </pc:sldChg>
      <pc:sldChg chg="modNotesTx">
        <pc:chgData name="D.V. Manakhov" userId="56fc202244518b9b" providerId="LiveId" clId="{6AA2C051-6DD0-4C73-9023-2FB5E1B58911}" dt="2022-02-23T17:32:58.235" v="3" actId="20577"/>
        <pc:sldMkLst>
          <pc:docMk/>
          <pc:sldMk cId="0" sldId="266"/>
        </pc:sldMkLst>
      </pc:sldChg>
      <pc:sldChg chg="modNotesTx">
        <pc:chgData name="D.V. Manakhov" userId="56fc202244518b9b" providerId="LiveId" clId="{6AA2C051-6DD0-4C73-9023-2FB5E1B58911}" dt="2022-10-31T19:16:54.526" v="22" actId="20577"/>
        <pc:sldMkLst>
          <pc:docMk/>
          <pc:sldMk cId="0" sldId="268"/>
        </pc:sldMkLst>
      </pc:sldChg>
      <pc:sldChg chg="modNotesTx">
        <pc:chgData name="D.V. Manakhov" userId="56fc202244518b9b" providerId="LiveId" clId="{6AA2C051-6DD0-4C73-9023-2FB5E1B58911}" dt="2022-10-31T19:30:03.001" v="35" actId="20577"/>
        <pc:sldMkLst>
          <pc:docMk/>
          <pc:sldMk cId="0" sldId="286"/>
        </pc:sldMkLst>
      </pc:sldChg>
      <pc:sldChg chg="modNotesTx">
        <pc:chgData name="D.V. Manakhov" userId="56fc202244518b9b" providerId="LiveId" clId="{6AA2C051-6DD0-4C73-9023-2FB5E1B58911}" dt="2022-10-31T19:10:25.217" v="20" actId="20577"/>
        <pc:sldMkLst>
          <pc:docMk/>
          <pc:sldMk cId="243573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B7FB2-E2B8-4084-8BAD-F3D7CC3C983E}" type="datetimeFigureOut">
              <a:rPr lang="ru-RU" smtClean="0"/>
              <a:t>31.10.2022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3EDF6-8515-438E-8FFF-B26E494E398A}" type="slidenum">
              <a:rPr lang="ru-RU" smtClean="0"/>
              <a:t>‹#›</a:t>
            </a:fld>
            <a:endParaRPr lang="ru-RU"/>
          </a:p>
        </p:txBody>
      </p:sp>
    </p:spTree>
    <p:extLst>
      <p:ext uri="{BB962C8B-B14F-4D97-AF65-F5344CB8AC3E}">
        <p14:creationId xmlns:p14="http://schemas.microsoft.com/office/powerpoint/2010/main" val="286011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Для обнаружения, идентификации и определения параметров ИИ существуют приборы, установки и методики, которые носят название радиометрические.</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Детектором (или индикатором) ИИ называется чувствительный элемент средства измерения, предназначенный для преобразования энергии ИИ в другой вид энергии, пригодный для регистрации или дальнейшего преобразования и/или измерения одной или нескольких величин, характеризующих воздействующее на детектор излучение.</a:t>
            </a:r>
          </a:p>
          <a:p>
            <a:r>
              <a:rPr lang="ru-RU" sz="2800" b="0" i="0" dirty="0">
                <a:solidFill>
                  <a:srgbClr val="000000"/>
                </a:solidFill>
                <a:effectLst/>
                <a:latin typeface="Arial" panose="020B0604020202020204" pitchFamily="34" charset="0"/>
              </a:rPr>
              <a:t>По физической сущности взаимодействия ионизирующих излучений с веществом можно выделить выделяют следующие типы детекторов:</a:t>
            </a:r>
          </a:p>
          <a:p>
            <a:pPr marL="0" indent="0">
              <a:buFontTx/>
              <a:buNone/>
            </a:pPr>
            <a:r>
              <a:rPr lang="ru-RU" sz="4000" b="0" i="0" dirty="0">
                <a:solidFill>
                  <a:srgbClr val="000000"/>
                </a:solidFill>
                <a:effectLst/>
                <a:latin typeface="Arial" panose="020B0604020202020204" pitchFamily="34" charset="0"/>
              </a:rPr>
              <a:t>- ионизационные, основанные на способности излучений ионизировать среду, через которую они проходят;</a:t>
            </a:r>
          </a:p>
          <a:p>
            <a:pPr marL="0" indent="0">
              <a:buFontTx/>
              <a:buNone/>
            </a:pPr>
            <a:r>
              <a:rPr lang="ru-RU" sz="4000" b="0" i="0" dirty="0">
                <a:solidFill>
                  <a:srgbClr val="000000"/>
                </a:solidFill>
                <a:effectLst/>
                <a:latin typeface="Arial" panose="020B0604020202020204" pitchFamily="34" charset="0"/>
              </a:rPr>
              <a:t>- сцинтилляционные, в которых под действием ионизирующих излучений возникают фотоны видимого света;</a:t>
            </a:r>
          </a:p>
          <a:p>
            <a:pPr marL="0" indent="0">
              <a:buFontTx/>
              <a:buNone/>
            </a:pPr>
            <a:r>
              <a:rPr lang="ru-RU" sz="4000" b="0" i="0" dirty="0">
                <a:solidFill>
                  <a:srgbClr val="000000"/>
                </a:solidFill>
                <a:effectLst/>
                <a:latin typeface="Arial" panose="020B0604020202020204" pitchFamily="34" charset="0"/>
              </a:rPr>
              <a:t>-</a:t>
            </a:r>
            <a:r>
              <a:rPr lang="ru-RU" sz="4000" b="1" i="0" dirty="0">
                <a:solidFill>
                  <a:srgbClr val="000000"/>
                </a:solidFill>
                <a:effectLst/>
                <a:latin typeface="Arial" panose="020B0604020202020204" pitchFamily="34" charset="0"/>
              </a:rPr>
              <a:t> </a:t>
            </a:r>
            <a:r>
              <a:rPr lang="ru-RU" sz="4000" b="0" i="0" dirty="0">
                <a:solidFill>
                  <a:srgbClr val="000000"/>
                </a:solidFill>
                <a:effectLst/>
                <a:latin typeface="Arial" panose="020B0604020202020204" pitchFamily="34" charset="0"/>
              </a:rPr>
              <a:t>люминесцентные, базирующиеся на эффектах </a:t>
            </a:r>
            <a:r>
              <a:rPr lang="ru-RU" sz="4000" b="0" i="0" dirty="0" err="1">
                <a:solidFill>
                  <a:srgbClr val="000000"/>
                </a:solidFill>
                <a:effectLst/>
                <a:latin typeface="Arial" panose="020B0604020202020204" pitchFamily="34" charset="0"/>
              </a:rPr>
              <a:t>радиофотолюминесценции</a:t>
            </a:r>
            <a:r>
              <a:rPr lang="ru-RU" sz="4000" b="0" i="0" dirty="0">
                <a:solidFill>
                  <a:srgbClr val="000000"/>
                </a:solidFill>
                <a:effectLst/>
                <a:latin typeface="Arial" panose="020B0604020202020204" pitchFamily="34" charset="0"/>
              </a:rPr>
              <a:t> (ФЛД) и </a:t>
            </a:r>
            <a:r>
              <a:rPr lang="ru-RU" sz="4000" b="0" i="0" dirty="0" err="1">
                <a:solidFill>
                  <a:srgbClr val="000000"/>
                </a:solidFill>
                <a:effectLst/>
                <a:latin typeface="Arial" panose="020B0604020202020204" pitchFamily="34" charset="0"/>
              </a:rPr>
              <a:t>радиотермолюминесценции</a:t>
            </a:r>
            <a:r>
              <a:rPr lang="ru-RU" sz="4000" b="0" i="0" dirty="0">
                <a:solidFill>
                  <a:srgbClr val="000000"/>
                </a:solidFill>
                <a:effectLst/>
                <a:latin typeface="Arial" panose="020B0604020202020204" pitchFamily="34" charset="0"/>
              </a:rPr>
              <a:t> (ТЛД). Такие детекторы поглощают и накапливают энергию излучения в молекулярных центрах фотолюминесценции, и способны высвечивать накопленную энергию при освещении ультрафиолетовым светом (ФЛД) или при нагревании (ТЛД);</a:t>
            </a:r>
          </a:p>
          <a:p>
            <a:pPr marL="0" indent="0">
              <a:buFontTx/>
              <a:buNone/>
            </a:pPr>
            <a:r>
              <a:rPr lang="ru-RU" sz="4000" b="0" i="0" dirty="0">
                <a:solidFill>
                  <a:srgbClr val="000000"/>
                </a:solidFill>
                <a:effectLst/>
                <a:latin typeface="Arial" panose="020B0604020202020204" pitchFamily="34" charset="0"/>
              </a:rPr>
              <a:t>- фотографические, основанные на свойстве ионизирующих излучений воздействовать на чувствительный слой фотоматериалов аналогично видимому свету;</a:t>
            </a:r>
          </a:p>
          <a:p>
            <a:pPr marL="0" indent="0">
              <a:buFontTx/>
              <a:buNone/>
            </a:pPr>
            <a:r>
              <a:rPr lang="ru-RU" sz="4000" b="0" i="0" dirty="0">
                <a:solidFill>
                  <a:srgbClr val="000000"/>
                </a:solidFill>
                <a:effectLst/>
                <a:latin typeface="Arial" panose="020B0604020202020204" pitchFamily="34" charset="0"/>
              </a:rPr>
              <a:t>- химические, основанные на измерении выхода радиационно-химических реакций (изменение степени окраски или цвета), протекающих под действием ионизирующих излучений. Метод используют при регистрации значительных уровней радиации;</a:t>
            </a:r>
          </a:p>
          <a:p>
            <a:pPr marL="0" indent="0">
              <a:buFontTx/>
              <a:buNone/>
            </a:pPr>
            <a:r>
              <a:rPr lang="ru-RU" sz="4000" b="0" i="0" dirty="0">
                <a:solidFill>
                  <a:srgbClr val="000000"/>
                </a:solidFill>
                <a:effectLst/>
                <a:latin typeface="Arial" panose="020B0604020202020204" pitchFamily="34" charset="0"/>
              </a:rPr>
              <a:t>- калориметрические, базирующиеся на измерении количества теплоты, выделяемой в детекторе при поглощении энергии ионизирующих излучений.</a:t>
            </a:r>
          </a:p>
          <a:p>
            <a:endParaRPr lang="ru-RU" sz="2800" b="0" i="0" dirty="0">
              <a:solidFill>
                <a:srgbClr val="000000"/>
              </a:solidFill>
              <a:effectLst/>
              <a:latin typeface="Arial" panose="020B0604020202020204" pitchFamily="34" charset="0"/>
            </a:endParaRPr>
          </a:p>
        </p:txBody>
      </p:sp>
      <p:sp>
        <p:nvSpPr>
          <p:cNvPr id="4" name="Номер слайда 3"/>
          <p:cNvSpPr>
            <a:spLocks noGrp="1"/>
          </p:cNvSpPr>
          <p:nvPr>
            <p:ph type="sldNum" sz="quarter" idx="5"/>
          </p:nvPr>
        </p:nvSpPr>
        <p:spPr/>
        <p:txBody>
          <a:bodyPr/>
          <a:lstStyle/>
          <a:p>
            <a:fld id="{F723EDF6-8515-438E-8FFF-B26E494E398A}" type="slidenum">
              <a:rPr lang="ru-RU" smtClean="0"/>
              <a:t>2</a:t>
            </a:fld>
            <a:endParaRPr lang="ru-RU"/>
          </a:p>
        </p:txBody>
      </p:sp>
    </p:spTree>
    <p:extLst>
      <p:ext uri="{BB962C8B-B14F-4D97-AF65-F5344CB8AC3E}">
        <p14:creationId xmlns:p14="http://schemas.microsoft.com/office/powerpoint/2010/main" val="1417256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В </a:t>
            </a:r>
            <a:r>
              <a:rPr lang="ru-RU" sz="1200" dirty="0" err="1">
                <a:effectLst/>
                <a:latin typeface="Times New Roman" panose="02020603050405020304" pitchFamily="18" charset="0"/>
                <a:ea typeface="Times New Roman" panose="02020603050405020304" pitchFamily="18" charset="0"/>
              </a:rPr>
              <a:t>стримерной</a:t>
            </a:r>
            <a:r>
              <a:rPr lang="ru-RU" sz="1200" dirty="0">
                <a:effectLst/>
                <a:latin typeface="Times New Roman" panose="02020603050405020304" pitchFamily="18" charset="0"/>
                <a:ea typeface="Times New Roman" panose="02020603050405020304" pitchFamily="18" charset="0"/>
              </a:rPr>
              <a:t> камере - появление </a:t>
            </a:r>
            <a:r>
              <a:rPr lang="ru-RU" sz="1200" dirty="0" err="1">
                <a:effectLst/>
                <a:latin typeface="Times New Roman" panose="02020603050405020304" pitchFamily="18" charset="0"/>
                <a:ea typeface="Times New Roman" panose="02020603050405020304" pitchFamily="18" charset="0"/>
              </a:rPr>
              <a:t>пространственно</a:t>
            </a:r>
            <a:r>
              <a:rPr lang="ru-RU" sz="1200" dirty="0">
                <a:effectLst/>
                <a:latin typeface="Times New Roman" panose="02020603050405020304" pitchFamily="18" charset="0"/>
                <a:ea typeface="Times New Roman" panose="02020603050405020304" pitchFamily="18" charset="0"/>
              </a:rPr>
              <a:t> локализованных слабосветящихся электронных лавин (стримеров) размером менее 1 мм которые вырастают в сильном импульсном электрическом поле на сгустках ионизации, созданных в газе заряженных частицей. </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12</a:t>
            </a:fld>
            <a:endParaRPr lang="ru-RU"/>
          </a:p>
        </p:txBody>
      </p:sp>
    </p:spTree>
    <p:extLst>
      <p:ext uri="{BB962C8B-B14F-4D97-AF65-F5344CB8AC3E}">
        <p14:creationId xmlns:p14="http://schemas.microsoft.com/office/powerpoint/2010/main" val="357317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В искровой камере вдоль колонки лавин (стримеров) происходит искровой пробой, так что след представляет собой яркий тонкий плазменный шнур. </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13</a:t>
            </a:fld>
            <a:endParaRPr lang="ru-RU"/>
          </a:p>
        </p:txBody>
      </p:sp>
    </p:spTree>
    <p:extLst>
      <p:ext uri="{BB962C8B-B14F-4D97-AF65-F5344CB8AC3E}">
        <p14:creationId xmlns:p14="http://schemas.microsoft.com/office/powerpoint/2010/main" val="243273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К трековым детекторам относятся фотографические эмульсии и твердотельные пленочные детекторы. Именно по почернению обычной фотоэмульсии французский физик А. Беккерель в 1896 обнаружил радиоактивность солей U.</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14</a:t>
            </a:fld>
            <a:endParaRPr lang="ru-RU"/>
          </a:p>
        </p:txBody>
      </p:sp>
    </p:spTree>
    <p:extLst>
      <p:ext uri="{BB962C8B-B14F-4D97-AF65-F5344CB8AC3E}">
        <p14:creationId xmlns:p14="http://schemas.microsoft.com/office/powerpoint/2010/main" val="72634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Ядерная фотографическая эмульсия - фотоэмульсия для регистрации траекторий (треков) заряженных частиц или электромагнитного излучения. </a:t>
            </a:r>
          </a:p>
          <a:p>
            <a:r>
              <a:rPr lang="ru-RU" sz="1800" dirty="0">
                <a:effectLst/>
                <a:latin typeface="Times New Roman" panose="02020603050405020304" pitchFamily="18" charset="0"/>
                <a:ea typeface="Times New Roman" panose="02020603050405020304" pitchFamily="18" charset="0"/>
              </a:rPr>
              <a:t>Я. ф. э. отличаются от обычных фотоэмульсий двумя особенностями: кол-во галогенида Ag в 8 раз больше; толщина слоя, как правило, в 10—100 раз больше и достигает иногда 1-2 мм. </a:t>
            </a:r>
          </a:p>
          <a:p>
            <a:r>
              <a:rPr lang="ru-RU" sz="1800" dirty="0">
                <a:effectLst/>
                <a:latin typeface="Times New Roman" panose="02020603050405020304" pitchFamily="18" charset="0"/>
                <a:ea typeface="Times New Roman" panose="02020603050405020304" pitchFamily="18" charset="0"/>
              </a:rPr>
              <a:t>Треки в ядерной фотографической эмульсии возникают вследствие активации ионизирующей частицей микрокристаллов галогенида Ag (чаще всего </a:t>
            </a:r>
            <a:r>
              <a:rPr lang="ru-RU" sz="1800" dirty="0" err="1">
                <a:effectLst/>
                <a:latin typeface="Times New Roman" panose="02020603050405020304" pitchFamily="18" charset="0"/>
                <a:ea typeface="Times New Roman" panose="02020603050405020304" pitchFamily="18" charset="0"/>
              </a:rPr>
              <a:t>AgBr</a:t>
            </a:r>
            <a:r>
              <a:rPr lang="ru-RU" sz="1800" dirty="0">
                <a:effectLst/>
                <a:latin typeface="Times New Roman" panose="02020603050405020304" pitchFamily="18" charset="0"/>
                <a:ea typeface="Times New Roman" panose="02020603050405020304" pitchFamily="18" charset="0"/>
              </a:rPr>
              <a:t>) и образования на них при последующем проявлении зёрен металлического серебра. </a:t>
            </a:r>
          </a:p>
        </p:txBody>
      </p:sp>
      <p:sp>
        <p:nvSpPr>
          <p:cNvPr id="4" name="Номер слайда 3"/>
          <p:cNvSpPr>
            <a:spLocks noGrp="1"/>
          </p:cNvSpPr>
          <p:nvPr>
            <p:ph type="sldNum" sz="quarter" idx="5"/>
          </p:nvPr>
        </p:nvSpPr>
        <p:spPr/>
        <p:txBody>
          <a:bodyPr/>
          <a:lstStyle/>
          <a:p>
            <a:fld id="{F723EDF6-8515-438E-8FFF-B26E494E398A}" type="slidenum">
              <a:rPr lang="ru-RU" smtClean="0"/>
              <a:t>15</a:t>
            </a:fld>
            <a:endParaRPr lang="ru-RU"/>
          </a:p>
        </p:txBody>
      </p:sp>
    </p:spTree>
    <p:extLst>
      <p:ext uri="{BB962C8B-B14F-4D97-AF65-F5344CB8AC3E}">
        <p14:creationId xmlns:p14="http://schemas.microsoft.com/office/powerpoint/2010/main" val="3076884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К твердотельным детекторам относятся диэлектрические детекторы (стёкла, слюда, </a:t>
            </a:r>
            <a:r>
              <a:rPr lang="ru-RU" sz="1800" dirty="0" err="1">
                <a:effectLst/>
                <a:latin typeface="Times New Roman" panose="02020603050405020304" pitchFamily="18" charset="0"/>
                <a:ea typeface="Times New Roman" panose="02020603050405020304" pitchFamily="18" charset="0"/>
              </a:rPr>
              <a:t>лексан</a:t>
            </a:r>
            <a:r>
              <a:rPr lang="ru-RU" sz="1800" dirty="0">
                <a:effectLst/>
                <a:latin typeface="Times New Roman" panose="02020603050405020304" pitchFamily="18" charset="0"/>
                <a:ea typeface="Times New Roman" panose="02020603050405020304" pitchFamily="18" charset="0"/>
              </a:rPr>
              <a:t> и некоторые другие органические полимеры), в которых трек образуется в результате локального разрушения структуры материала сильно ионизирующей частицей, что выявляется в процессе травления.</a:t>
            </a:r>
          </a:p>
          <a:p>
            <a:r>
              <a:rPr lang="ru-RU" sz="1800" dirty="0">
                <a:effectLst/>
                <a:latin typeface="Times New Roman" panose="02020603050405020304" pitchFamily="18" charset="0"/>
                <a:ea typeface="Times New Roman" panose="02020603050405020304" pitchFamily="18" charset="0"/>
              </a:rPr>
              <a:t>Проходя сквозь вещество, частицы могут буквально «расталкивать» атомы на своем пути и оставлять за собой след, видимый в микроскопе. Впервые подобные треки наблюдались в слюде. Эти слабые следы можно выявлять селективно разъедающими материал агрессивными средами. </a:t>
            </a:r>
          </a:p>
          <a:p>
            <a:r>
              <a:rPr lang="ru-RU" sz="1800" dirty="0">
                <a:effectLst/>
                <a:latin typeface="Times New Roman" panose="02020603050405020304" pitchFamily="18" charset="0"/>
                <a:ea typeface="Times New Roman" panose="02020603050405020304" pitchFamily="18" charset="0"/>
              </a:rPr>
              <a:t>Специфика таких детекторов определяется их чувствительностью к очень тяжелым частицам, а также способностью сохранять следы событий, произошедших в далекой древности. Для исследования космических лучей большие листы пластиков поднимают на стратостатах. Таким способом регистрировались ядра урана и других тяжелых элементов, проникающие с первичным космическим излучением в земную атмосферу. </a:t>
            </a:r>
          </a:p>
        </p:txBody>
      </p:sp>
      <p:sp>
        <p:nvSpPr>
          <p:cNvPr id="4" name="Номер слайда 3"/>
          <p:cNvSpPr>
            <a:spLocks noGrp="1"/>
          </p:cNvSpPr>
          <p:nvPr>
            <p:ph type="sldNum" sz="quarter" idx="5"/>
          </p:nvPr>
        </p:nvSpPr>
        <p:spPr/>
        <p:txBody>
          <a:bodyPr/>
          <a:lstStyle/>
          <a:p>
            <a:fld id="{F723EDF6-8515-438E-8FFF-B26E494E398A}" type="slidenum">
              <a:rPr lang="ru-RU" smtClean="0"/>
              <a:t>16</a:t>
            </a:fld>
            <a:endParaRPr lang="ru-RU"/>
          </a:p>
        </p:txBody>
      </p:sp>
    </p:spTree>
    <p:extLst>
      <p:ext uri="{BB962C8B-B14F-4D97-AF65-F5344CB8AC3E}">
        <p14:creationId xmlns:p14="http://schemas.microsoft.com/office/powerpoint/2010/main" val="339530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К ионизационным детекторам относятся газонаполненные детекторы - ионизационные камеры, газоразрядные и пропорциональные счетчики, и полупроводниковые детекторы (ППД).  Результатом взаимодействия является электрический сигнал от детектора.</a:t>
            </a:r>
          </a:p>
          <a:p>
            <a:r>
              <a:rPr lang="ru-RU" sz="1800" dirty="0">
                <a:effectLst/>
                <a:latin typeface="Times New Roman" panose="02020603050405020304" pitchFamily="18" charset="0"/>
                <a:ea typeface="Times New Roman" panose="02020603050405020304" pitchFamily="18" charset="0"/>
              </a:rPr>
              <a:t>Примером газонаполненного счетчика может служить счетчик Гейгера-Мюллера. Это устройство позволяет считать число частиц или квантов, попадающих в устройство.</a:t>
            </a:r>
          </a:p>
          <a:p>
            <a:r>
              <a:rPr lang="ru-RU" sz="1800" dirty="0">
                <a:effectLst/>
                <a:latin typeface="Times New Roman" panose="02020603050405020304" pitchFamily="18" charset="0"/>
                <a:ea typeface="Times New Roman" panose="02020603050405020304" pitchFamily="18" charset="0"/>
              </a:rPr>
              <a:t>Принцип его действия основан на ионизации газа под действием  различных видов ионизирующего излучения.</a:t>
            </a:r>
          </a:p>
          <a:p>
            <a:r>
              <a:rPr lang="ru-RU" sz="1800" dirty="0">
                <a:effectLst/>
                <a:latin typeface="Times New Roman" panose="02020603050405020304" pitchFamily="18" charset="0"/>
                <a:ea typeface="Times New Roman" panose="02020603050405020304" pitchFamily="18" charset="0"/>
              </a:rPr>
              <a:t>Счетчик представляет собой герметично запаянную стеклянную трубку, к внутренним стенкам которой прилегает катод – тонкий металлический цилиндр; анодом служит тонкая проволока, натянутая по центрально оси счетчика. </a:t>
            </a:r>
          </a:p>
          <a:p>
            <a:r>
              <a:rPr lang="ru-RU" sz="1800" dirty="0">
                <a:effectLst/>
                <a:latin typeface="Times New Roman" panose="02020603050405020304" pitchFamily="18" charset="0"/>
                <a:ea typeface="Times New Roman" panose="02020603050405020304" pitchFamily="18" charset="0"/>
              </a:rPr>
              <a:t>На корпус подается отрицательный потенциал, на нить - положительный. Внутри трубки находится смесь газов под атмосферным или пониженным давлением. Газ является хорошим диэлектриком и при отсутствии ионизирующего излучения, тока во внешней цепи нет. Если в счетчик попала хотя бы одна ионизирующая частица или один гамма-квант, то создается хотя бы одна пара ионов (один положительный ион и один электрон).</a:t>
            </a:r>
          </a:p>
          <a:p>
            <a:r>
              <a:rPr lang="ru-RU" sz="1800" dirty="0">
                <a:effectLst/>
                <a:latin typeface="Times New Roman" panose="02020603050405020304" pitchFamily="18" charset="0"/>
                <a:ea typeface="Times New Roman" panose="02020603050405020304" pitchFamily="18" charset="0"/>
              </a:rPr>
              <a:t>Положительный ион и электрон движутся в поле с одинаковой напряженностью, но длина свободного пробега электрона много больше длины свободного пробега положительного иона, поэтому электрон является более эффективным ионизатором. Под действием электрического поля кинетическая энергия электронов возрастает и становится больше энергии ионизации атомов газовой смеси, поэтому при взаимодействии образовавшегося электрона с атомами образуются новые ионы и электроны. Происходит ударная ионизация газа. При ударной ионизации и высокой напряженности электрического поля в газе создается ионная лавина. </a:t>
            </a:r>
          </a:p>
          <a:p>
            <a:r>
              <a:rPr lang="ru-RU" sz="1800" dirty="0">
                <a:effectLst/>
                <a:latin typeface="Times New Roman" panose="02020603050405020304" pitchFamily="18" charset="0"/>
                <a:ea typeface="Times New Roman" panose="02020603050405020304" pitchFamily="18" charset="0"/>
              </a:rPr>
              <a:t>Вторичные электроны, возникающие за счет ударной ионизации, также разгоняются полем и в свою очередь ионизируют встречные атомы и молекулы. В результате такой цепной реакции даже небольшое число электронов, возникающее в результате внешней ионизации, резко увеличивает электропроводность газа, вследствие чего во внешней цепи возникает импульс напряжения, который через конденсатор поступает на пересчетного устройства.</a:t>
            </a:r>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17</a:t>
            </a:fld>
            <a:endParaRPr lang="ru-RU"/>
          </a:p>
        </p:txBody>
      </p:sp>
    </p:spTree>
    <p:extLst>
      <p:ext uri="{BB962C8B-B14F-4D97-AF65-F5344CB8AC3E}">
        <p14:creationId xmlns:p14="http://schemas.microsoft.com/office/powerpoint/2010/main" val="76080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Полупроводниковый детектор является аналогом ионизационной камеры с плоскими электродами, пространство между которыми заполнено не газом, а твердым наполнителем. Этот наполнитель должен обладать следующими свойствами: под действием электрического поля электроны должны двигаться в нем свободно, как в металле, но в обычном состоянии в нем не должно быть свободных электронов.</a:t>
            </a:r>
          </a:p>
          <a:p>
            <a:r>
              <a:rPr lang="ru-RU" sz="1800" dirty="0">
                <a:effectLst/>
                <a:latin typeface="Times New Roman" panose="02020603050405020304" pitchFamily="18" charset="0"/>
                <a:ea typeface="Times New Roman" panose="02020603050405020304" pitchFamily="18" charset="0"/>
              </a:rPr>
              <a:t>Такими свойствами обладают специально приготовленные кристаллы кремния, германия.</a:t>
            </a:r>
          </a:p>
          <a:p>
            <a:r>
              <a:rPr lang="ru-RU" sz="1800" dirty="0">
                <a:effectLst/>
                <a:latin typeface="Times New Roman" panose="02020603050405020304" pitchFamily="18" charset="0"/>
                <a:ea typeface="Times New Roman" panose="02020603050405020304" pitchFamily="18" charset="0"/>
              </a:rPr>
              <a:t>Под воздействием ионизирующего излучения в кристалле появляются свободные электроны и положительно заряженные ионы (дырки). Под действием электрического поля электроны перемещаются к аноду. Под действием этого же поля электрон из атома, соседствующего с положительно заряженным ионом, смещается, перескакивает на свободное место во внешней оболочке иона. Ион превращается в нейтральный атом, а следующий за ним атом в положительно заряженный ион. Дырка смещается к катоду. Это напоминает движение положительно заряженного иона в ионизационной камере. Только в ионизационной камере ион действительно движется, а в кристалле полупроводника движется только заряд, дырка. </a:t>
            </a:r>
          </a:p>
          <a:p>
            <a:r>
              <a:rPr lang="ru-RU" sz="1800" dirty="0">
                <a:effectLst/>
                <a:latin typeface="Times New Roman" panose="02020603050405020304" pitchFamily="18" charset="0"/>
                <a:ea typeface="Times New Roman" panose="02020603050405020304" pitchFamily="18" charset="0"/>
              </a:rPr>
              <a:t>По сравнению с газонаполненными детекторами полупроводниковые имеют преимущества:</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1. Вместо положительно заряженных ионов в полупроводниковом детекторе движутся положительные заряды, дырки. Скорость их движения в электрическом поле гораздо выше, чем у тяжелых положительных ионов. Отсюда большее быстродействие полупроводниковых детекторов.</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2. Средняя энергия ионизации молекул для газов составляет 35 эВ, а для образования пары электрон-дырка достаточно энергии 2,9-3,5 эВ (2,9 для германия, 3,5 для кремния). Это означает, что ионизирующее излучение одинаковой энергии создает в полупроводниковом детекторе в десять раз большее количество электричества. Следовательно амплитуда электрического сигнала будет больше.</a:t>
            </a:r>
          </a:p>
        </p:txBody>
      </p:sp>
      <p:sp>
        <p:nvSpPr>
          <p:cNvPr id="4" name="Номер слайда 3"/>
          <p:cNvSpPr>
            <a:spLocks noGrp="1"/>
          </p:cNvSpPr>
          <p:nvPr>
            <p:ph type="sldNum" sz="quarter" idx="5"/>
          </p:nvPr>
        </p:nvSpPr>
        <p:spPr/>
        <p:txBody>
          <a:bodyPr/>
          <a:lstStyle/>
          <a:p>
            <a:fld id="{F723EDF6-8515-438E-8FFF-B26E494E398A}" type="slidenum">
              <a:rPr lang="ru-RU" smtClean="0"/>
              <a:t>18</a:t>
            </a:fld>
            <a:endParaRPr lang="ru-RU"/>
          </a:p>
        </p:txBody>
      </p:sp>
    </p:spTree>
    <p:extLst>
      <p:ext uri="{BB962C8B-B14F-4D97-AF65-F5344CB8AC3E}">
        <p14:creationId xmlns:p14="http://schemas.microsoft.com/office/powerpoint/2010/main" val="16435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К сцинтилляционным детекторам относятся вещества, в которых под воздействием ионизирующего излучения возникают световые вспышки, называемые сцинтилляциями.</a:t>
            </a:r>
          </a:p>
        </p:txBody>
      </p:sp>
      <p:sp>
        <p:nvSpPr>
          <p:cNvPr id="4" name="Номер слайда 3"/>
          <p:cNvSpPr>
            <a:spLocks noGrp="1"/>
          </p:cNvSpPr>
          <p:nvPr>
            <p:ph type="sldNum" sz="quarter" idx="5"/>
          </p:nvPr>
        </p:nvSpPr>
        <p:spPr/>
        <p:txBody>
          <a:bodyPr/>
          <a:lstStyle/>
          <a:p>
            <a:fld id="{F723EDF6-8515-438E-8FFF-B26E494E398A}" type="slidenum">
              <a:rPr lang="ru-RU" smtClean="0"/>
              <a:t>19</a:t>
            </a:fld>
            <a:endParaRPr lang="ru-RU"/>
          </a:p>
        </p:txBody>
      </p:sp>
    </p:spTree>
    <p:extLst>
      <p:ext uri="{BB962C8B-B14F-4D97-AF65-F5344CB8AC3E}">
        <p14:creationId xmlns:p14="http://schemas.microsoft.com/office/powerpoint/2010/main" val="311696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Сцинтилляционный детекторов представляет из себя кристалл сцинтиллятора или сосуд с жидким сцинтиллятором, оптически связанные с ФЭУ. При взаимодействии ионизирующих частиц или гамма-квантов с материалом кристалла происходит передача энергии электронам и позитронам по известным вам механизмам. Эти заряженные частицы вызывают возбуждение и ионизацию атомов сцинтиллятора. Энергия возбуждения преобразуется в свет, который регистрируется ФЭУ. Среднее число фотонов составляет 10-100 на 1 кэВ энергии гамма-кванта. </a:t>
            </a:r>
          </a:p>
          <a:p>
            <a:r>
              <a:rPr lang="ru-RU" sz="1800" dirty="0">
                <a:effectLst/>
                <a:latin typeface="Times New Roman" panose="02020603050405020304" pitchFamily="18" charset="0"/>
                <a:ea typeface="Times New Roman" panose="02020603050405020304" pitchFamily="18" charset="0"/>
              </a:rPr>
              <a:t>ФЭУ представляет собой стеклянный цилиндр с пониженным давлением в торце которого расположено прозрачное окно, на поверхность которого нанесен тонкий слой вещества с малой работой выхода электронов (фотокатод).</a:t>
            </a:r>
          </a:p>
          <a:p>
            <a:r>
              <a:rPr lang="ru-RU" sz="1800" dirty="0">
                <a:effectLst/>
                <a:latin typeface="Times New Roman" panose="02020603050405020304" pitchFamily="18" charset="0"/>
                <a:ea typeface="Times New Roman" panose="02020603050405020304" pitchFamily="18" charset="0"/>
              </a:rPr>
              <a:t>В пространстве ФЭУ располагается серия электродов (динодов), на которые подается последовательно возрастающая разность потенциалов.</a:t>
            </a:r>
          </a:p>
          <a:p>
            <a:r>
              <a:rPr lang="ru-RU" sz="1800" dirty="0">
                <a:effectLst/>
                <a:latin typeface="Times New Roman" panose="02020603050405020304" pitchFamily="18" charset="0"/>
                <a:ea typeface="Times New Roman" panose="02020603050405020304" pitchFamily="18" charset="0"/>
              </a:rPr>
              <a:t>При бомбардировке динодов электронами от фотокатода они испускают вторичные электроны в количествах, превышающих число первичных в несколько раз. Таким образом, происходит усиление сигнала от фотокатода. </a:t>
            </a:r>
          </a:p>
          <a:p>
            <a:r>
              <a:rPr lang="ru-RU" sz="1800" dirty="0">
                <a:effectLst/>
                <a:latin typeface="Times New Roman" panose="02020603050405020304" pitchFamily="18" charset="0"/>
                <a:ea typeface="Times New Roman" panose="02020603050405020304" pitchFamily="18" charset="0"/>
              </a:rPr>
              <a:t>Сцинтилляционные счетчики обеспечивают пропорциональность энергии, затраченной ИИ в сцинтилляторе с амплитудой получаемого электрического сигнала.</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20</a:t>
            </a:fld>
            <a:endParaRPr lang="ru-RU"/>
          </a:p>
        </p:txBody>
      </p:sp>
    </p:spTree>
    <p:extLst>
      <p:ext uri="{BB962C8B-B14F-4D97-AF65-F5344CB8AC3E}">
        <p14:creationId xmlns:p14="http://schemas.microsoft.com/office/powerpoint/2010/main" val="338447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Чаще всего для измерения радиоактивности используются детекторы, работающие в импульсном режиме. Регистрируемая прибором скорость счета импульсов равна числу импульсов, зарегистрированных прибором, деленному на время измерения. Обычно ее выражают в импульсах/с или </a:t>
            </a:r>
            <a:r>
              <a:rPr lang="ru-RU" sz="1800" dirty="0" err="1">
                <a:effectLst/>
                <a:latin typeface="Times New Roman" panose="02020603050405020304" pitchFamily="18" charset="0"/>
                <a:ea typeface="Times New Roman" panose="02020603050405020304" pitchFamily="18" charset="0"/>
              </a:rPr>
              <a:t>имп</a:t>
            </a:r>
            <a:r>
              <a:rPr lang="ru-RU" sz="1800" dirty="0">
                <a:effectLst/>
                <a:latin typeface="Times New Roman" panose="02020603050405020304" pitchFamily="18" charset="0"/>
                <a:ea typeface="Times New Roman" panose="02020603050405020304" pitchFamily="18" charset="0"/>
              </a:rPr>
              <a:t>./мин.</a:t>
            </a:r>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21</a:t>
            </a:fld>
            <a:endParaRPr lang="ru-RU"/>
          </a:p>
        </p:txBody>
      </p:sp>
    </p:spTree>
    <p:extLst>
      <p:ext uri="{BB962C8B-B14F-4D97-AF65-F5344CB8AC3E}">
        <p14:creationId xmlns:p14="http://schemas.microsoft.com/office/powerpoint/2010/main" val="227535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Блок-схема радиометрической установки в общем виде представлена на слайде. В нее входят:</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1. Детектор ионизирующего излучения. В этой части прибора происходит регистрация ИИ и в ряде случаев преобразование энергии в электрический сигнал.</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2. Блок преобразования электрических сигналов. Обычно под преобразованием подразумевается изменение амплитуды, формы, количества, длительности электрических сигналов и их анализ, то есть приведение полученных с детектора электрических сигналов к виду удобному для их расшифровки и регистрации.</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3. Регистрирующее устройство выдает информацию о параметрах ИИ, попадающего на детектор. </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3</a:t>
            </a:fld>
            <a:endParaRPr lang="ru-RU"/>
          </a:p>
        </p:txBody>
      </p:sp>
    </p:spTree>
    <p:extLst>
      <p:ext uri="{BB962C8B-B14F-4D97-AF65-F5344CB8AC3E}">
        <p14:creationId xmlns:p14="http://schemas.microsoft.com/office/powerpoint/2010/main" val="3583588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Регистрируемая скорость счета связана с радиоактивностью препарата соотношением... Под эффективностью регистрации понимают вероятность регистрации частицы корпускулярного излучения или кванта (отношение импульс/частица или импульс/квант). Узнав эффективность регистрации из измерения скорости счета от стандартного препарата, можно рассчитать активность в измеряемом препарате.</a:t>
            </a:r>
          </a:p>
        </p:txBody>
      </p:sp>
      <p:sp>
        <p:nvSpPr>
          <p:cNvPr id="4" name="Номер слайда 3"/>
          <p:cNvSpPr>
            <a:spLocks noGrp="1"/>
          </p:cNvSpPr>
          <p:nvPr>
            <p:ph type="sldNum" sz="quarter" idx="5"/>
          </p:nvPr>
        </p:nvSpPr>
        <p:spPr/>
        <p:txBody>
          <a:bodyPr/>
          <a:lstStyle/>
          <a:p>
            <a:fld id="{F723EDF6-8515-438E-8FFF-B26E494E398A}" type="slidenum">
              <a:rPr lang="ru-RU" smtClean="0"/>
              <a:t>22</a:t>
            </a:fld>
            <a:endParaRPr lang="ru-RU"/>
          </a:p>
        </p:txBody>
      </p:sp>
    </p:spTree>
    <p:extLst>
      <p:ext uri="{BB962C8B-B14F-4D97-AF65-F5344CB8AC3E}">
        <p14:creationId xmlns:p14="http://schemas.microsoft.com/office/powerpoint/2010/main" val="290228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Эффективность регистрации учитывает: </a:t>
            </a:r>
            <a:r>
              <a:rPr lang="el-GR" sz="1200" dirty="0">
                <a:effectLst/>
                <a:latin typeface="Times New Roman" panose="02020603050405020304" pitchFamily="18" charset="0"/>
                <a:ea typeface="Times New Roman" panose="02020603050405020304" pitchFamily="18" charset="0"/>
              </a:rPr>
              <a:t>ε</a:t>
            </a:r>
            <a:r>
              <a:rPr lang="en-US" sz="1200" baseline="-25000" dirty="0">
                <a:effectLst/>
                <a:latin typeface="Times New Roman" panose="02020603050405020304" pitchFamily="18" charset="0"/>
                <a:ea typeface="Times New Roman" panose="02020603050405020304" pitchFamily="18" charset="0"/>
              </a:rPr>
              <a:t>d</a:t>
            </a:r>
            <a:r>
              <a:rPr lang="ru-RU" sz="1200" dirty="0">
                <a:effectLst/>
                <a:latin typeface="Times New Roman" panose="02020603050405020304" pitchFamily="18" charset="0"/>
                <a:ea typeface="Times New Roman" panose="02020603050405020304" pitchFamily="18" charset="0"/>
              </a:rPr>
              <a:t>  – эффективность детектора к данному виду излучения; </a:t>
            </a:r>
            <a:r>
              <a:rPr lang="el-GR" sz="1200" dirty="0">
                <a:effectLst/>
                <a:latin typeface="Times New Roman" panose="02020603050405020304" pitchFamily="18" charset="0"/>
                <a:ea typeface="Times New Roman" panose="02020603050405020304" pitchFamily="18" charset="0"/>
              </a:rPr>
              <a:t>η</a:t>
            </a:r>
            <a:r>
              <a:rPr lang="ru-RU" sz="1200" dirty="0">
                <a:effectLst/>
                <a:latin typeface="Times New Roman" panose="02020603050405020304" pitchFamily="18" charset="0"/>
                <a:ea typeface="Times New Roman" panose="02020603050405020304" pitchFamily="18" charset="0"/>
              </a:rPr>
              <a:t> – геометрический коэффициент, учитывающий взаимное расположение препарата и детектора; </a:t>
            </a:r>
            <a:r>
              <a:rPr lang="en-US" sz="1200" dirty="0">
                <a:effectLst/>
                <a:latin typeface="Times New Roman" panose="02020603050405020304" pitchFamily="18" charset="0"/>
                <a:ea typeface="Times New Roman" panose="02020603050405020304" pitchFamily="18" charset="0"/>
              </a:rPr>
              <a:t>k</a:t>
            </a:r>
            <a:r>
              <a:rPr lang="ru-RU" sz="1200" baseline="-25000" dirty="0">
                <a:effectLst/>
                <a:latin typeface="Times New Roman" panose="02020603050405020304" pitchFamily="18" charset="0"/>
                <a:ea typeface="Times New Roman" panose="02020603050405020304" pitchFamily="18" charset="0"/>
              </a:rPr>
              <a:t>1</a:t>
            </a:r>
            <a:r>
              <a:rPr lang="ru-RU" sz="1200" dirty="0">
                <a:effectLst/>
                <a:latin typeface="Times New Roman" panose="02020603050405020304" pitchFamily="18" charset="0"/>
                <a:ea typeface="Times New Roman" panose="02020603050405020304" pitchFamily="18" charset="0"/>
              </a:rPr>
              <a:t> – коэффициент ослабления; </a:t>
            </a:r>
            <a:r>
              <a:rPr lang="en-US" sz="1200" dirty="0">
                <a:effectLst/>
                <a:latin typeface="Times New Roman" panose="02020603050405020304" pitchFamily="18" charset="0"/>
                <a:ea typeface="Times New Roman" panose="02020603050405020304" pitchFamily="18" charset="0"/>
              </a:rPr>
              <a:t>k</a:t>
            </a:r>
            <a:r>
              <a:rPr lang="ru-RU" sz="1200" baseline="-25000" dirty="0">
                <a:effectLst/>
                <a:latin typeface="Times New Roman" panose="02020603050405020304" pitchFamily="18" charset="0"/>
                <a:ea typeface="Times New Roman" panose="02020603050405020304" pitchFamily="18" charset="0"/>
              </a:rPr>
              <a:t>2</a:t>
            </a:r>
            <a:r>
              <a:rPr lang="ru-RU" sz="1200" dirty="0">
                <a:effectLst/>
                <a:latin typeface="Times New Roman" panose="02020603050405020304" pitchFamily="18" charset="0"/>
                <a:ea typeface="Times New Roman" panose="02020603050405020304" pitchFamily="18" charset="0"/>
              </a:rPr>
              <a:t> – коэффициент </a:t>
            </a:r>
            <a:r>
              <a:rPr lang="ru-RU" sz="1200" dirty="0" err="1">
                <a:effectLst/>
                <a:latin typeface="Times New Roman" panose="02020603050405020304" pitchFamily="18" charset="0"/>
                <a:ea typeface="Times New Roman" panose="02020603050405020304" pitchFamily="18" charset="0"/>
              </a:rPr>
              <a:t>самоослабления</a:t>
            </a:r>
            <a:r>
              <a:rPr lang="ru-RU" sz="1200" dirty="0">
                <a:effectLst/>
                <a:latin typeface="Times New Roman" panose="02020603050405020304" pitchFamily="18" charset="0"/>
                <a:ea typeface="Times New Roman" panose="02020603050405020304" pitchFamily="18" charset="0"/>
              </a:rPr>
              <a:t>.</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23</a:t>
            </a:fld>
            <a:endParaRPr lang="ru-RU"/>
          </a:p>
        </p:txBody>
      </p:sp>
    </p:spTree>
    <p:extLst>
      <p:ext uri="{BB962C8B-B14F-4D97-AF65-F5344CB8AC3E}">
        <p14:creationId xmlns:p14="http://schemas.microsoft.com/office/powerpoint/2010/main" val="1032712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Эффективность детектора зависит главным образом от его типа, материала, из которого он изготовлен, его размеров, энергии регистрируемых частиц или квантов, в то время как для эффективности регистрации в целом важную роль играют геометрия системы «препарат-детектор», материалы подложки и защиты и т.п.</a:t>
            </a:r>
          </a:p>
          <a:p>
            <a:r>
              <a:rPr lang="ru-RU" sz="1800" dirty="0">
                <a:effectLst/>
                <a:latin typeface="Times New Roman" panose="02020603050405020304" pitchFamily="18" charset="0"/>
                <a:ea typeface="Times New Roman" panose="02020603050405020304" pitchFamily="18" charset="0"/>
              </a:rPr>
              <a:t>Так известно, что эффективность регистрации гамма-излучения в значительной степени зависит от эффективного атомного номера вещества, заполняющего чувствительный объем детектора и размера кристалла. </a:t>
            </a:r>
          </a:p>
          <a:p>
            <a:r>
              <a:rPr lang="ru-RU" sz="1800" dirty="0">
                <a:effectLst/>
                <a:latin typeface="Times New Roman" panose="02020603050405020304" pitchFamily="18" charset="0"/>
                <a:ea typeface="Times New Roman" panose="02020603050405020304" pitchFamily="18" charset="0"/>
              </a:rPr>
              <a:t>Для большинства современных детекторов эффективность регистрации альфа- и бета-излучений близка к 100%. Однако, в реальной системе «препарат-детектор», </a:t>
            </a:r>
            <a:r>
              <a:rPr lang="ru-RU" sz="1800" dirty="0" err="1">
                <a:effectLst/>
                <a:latin typeface="Times New Roman" panose="02020603050405020304" pitchFamily="18" charset="0"/>
                <a:ea typeface="Times New Roman" panose="02020603050405020304" pitchFamily="18" charset="0"/>
              </a:rPr>
              <a:t>самоослабление</a:t>
            </a:r>
            <a:r>
              <a:rPr lang="ru-RU" sz="1800" dirty="0">
                <a:effectLst/>
                <a:latin typeface="Times New Roman" panose="02020603050405020304" pitchFamily="18" charset="0"/>
                <a:ea typeface="Times New Roman" panose="02020603050405020304" pitchFamily="18" charset="0"/>
              </a:rPr>
              <a:t> в препарате, ослабление в воздушное прослойке, приводят к тому, что эффективность регистрации в целом меньше 100%.</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24</a:t>
            </a:fld>
            <a:endParaRPr lang="ru-RU"/>
          </a:p>
        </p:txBody>
      </p:sp>
    </p:spTree>
    <p:extLst>
      <p:ext uri="{BB962C8B-B14F-4D97-AF65-F5344CB8AC3E}">
        <p14:creationId xmlns:p14="http://schemas.microsoft.com/office/powerpoint/2010/main" val="343425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Значение фона в формуле регистрируемой скорости счета – это скорость счета импульсов в холостом опыте. В этом случае вместо препарата помещают муляж, который по возможности точно воспроизводит химический состав, плотность и другие характеристики исследуемого препарата, но не содержит определяемого радионуклида. В случае измерения достаточно высоких активностей в качестве фоновой скорости счета берут скорость счета в отсутствии препарата вообще.</a:t>
            </a:r>
          </a:p>
          <a:p>
            <a:r>
              <a:rPr lang="ru-RU" sz="1800" dirty="0">
                <a:effectLst/>
                <a:latin typeface="Times New Roman" panose="02020603050405020304" pitchFamily="18" charset="0"/>
                <a:ea typeface="Times New Roman" panose="02020603050405020304" pitchFamily="18" charset="0"/>
              </a:rPr>
              <a:t>Холостой опыт позволяет учесть отличную от нуля вероятность регистрации взаимодействий космического излучения, внешнего гамма-излучения с веществом детектора и веществом препарата. При этом учитывается вклад, вносимый загрязнениями тех веществ, которые были использованы для приготовления муляжа, из которых изготовлена защита прибора и сам детектор.</a:t>
            </a:r>
          </a:p>
          <a:p>
            <a:r>
              <a:rPr lang="ru-RU" sz="1800" dirty="0">
                <a:effectLst/>
                <a:latin typeface="Times New Roman" panose="02020603050405020304" pitchFamily="18" charset="0"/>
                <a:ea typeface="Times New Roman" panose="02020603050405020304" pitchFamily="18" charset="0"/>
              </a:rPr>
              <a:t>Радиационный фон и его основная составляющая - фоновое гамма-излучение, присутствует при регистрации всех видов излучения, причем уменьшить влияние гамма-фона на результаты измерений всегда сложнее, чем всех других составляющих радиационного фона. </a:t>
            </a:r>
          </a:p>
          <a:p>
            <a:r>
              <a:rPr lang="ru-RU" sz="1800" dirty="0">
                <a:effectLst/>
                <a:latin typeface="Times New Roman" panose="02020603050405020304" pitchFamily="18" charset="0"/>
                <a:ea typeface="Times New Roman" panose="02020603050405020304" pitchFamily="18" charset="0"/>
              </a:rPr>
              <a:t>Основные составляющие радиационного фона:</a:t>
            </a:r>
          </a:p>
          <a:p>
            <a:r>
              <a:rPr lang="ru-RU" sz="1800" dirty="0">
                <a:effectLst/>
                <a:latin typeface="Times New Roman" panose="02020603050405020304" pitchFamily="18" charset="0"/>
                <a:ea typeface="Times New Roman" panose="02020603050405020304" pitchFamily="18" charset="0"/>
              </a:rPr>
              <a:t>- низко- и высокоэнергетические компоненты космического излучения;</a:t>
            </a:r>
          </a:p>
          <a:p>
            <a:r>
              <a:rPr lang="ru-RU" sz="1800" dirty="0">
                <a:effectLst/>
                <a:latin typeface="Times New Roman" panose="02020603050405020304" pitchFamily="18" charset="0"/>
                <a:ea typeface="Times New Roman" panose="02020603050405020304" pitchFamily="18" charset="0"/>
              </a:rPr>
              <a:t>- излучение конструкционных материалов аппаратуры и самого детектора;</a:t>
            </a:r>
          </a:p>
          <a:p>
            <a:r>
              <a:rPr lang="ru-RU" sz="1800" dirty="0">
                <a:effectLst/>
                <a:latin typeface="Times New Roman" panose="02020603050405020304" pitchFamily="18" charset="0"/>
                <a:ea typeface="Times New Roman" panose="02020603050405020304" pitchFamily="18" charset="0"/>
              </a:rPr>
              <a:t>- излучение окружающей среды.</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25</a:t>
            </a:fld>
            <a:endParaRPr lang="ru-RU"/>
          </a:p>
        </p:txBody>
      </p:sp>
    </p:spTree>
    <p:extLst>
      <p:ext uri="{BB962C8B-B14F-4D97-AF65-F5344CB8AC3E}">
        <p14:creationId xmlns:p14="http://schemas.microsoft.com/office/powerpoint/2010/main" val="2578558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Первичное космическое излучение является потоком очень быстрых заряженных частиц (в основном протонов) с энергией до 10</a:t>
            </a:r>
            <a:r>
              <a:rPr lang="ru-RU" sz="1800" baseline="30000" dirty="0">
                <a:effectLst/>
                <a:latin typeface="Times New Roman" panose="02020603050405020304" pitchFamily="18" charset="0"/>
                <a:ea typeface="Times New Roman" panose="02020603050405020304" pitchFamily="18" charset="0"/>
              </a:rPr>
              <a:t>10</a:t>
            </a:r>
            <a:r>
              <a:rPr lang="ru-RU" sz="1800" dirty="0">
                <a:effectLst/>
                <a:latin typeface="Times New Roman" panose="02020603050405020304" pitchFamily="18" charset="0"/>
                <a:ea typeface="Times New Roman" panose="02020603050405020304" pitchFamily="18" charset="0"/>
              </a:rPr>
              <a:t>-10</a:t>
            </a:r>
            <a:r>
              <a:rPr lang="ru-RU" sz="1800" baseline="30000" dirty="0">
                <a:effectLst/>
                <a:latin typeface="Times New Roman" panose="02020603050405020304" pitchFamily="18" charset="0"/>
                <a:ea typeface="Times New Roman" panose="02020603050405020304" pitchFamily="18" charset="0"/>
              </a:rPr>
              <a:t>13</a:t>
            </a:r>
            <a:r>
              <a:rPr lang="ru-RU" sz="1800" dirty="0">
                <a:effectLst/>
                <a:latin typeface="Times New Roman" panose="02020603050405020304" pitchFamily="18" charset="0"/>
                <a:ea typeface="Times New Roman" panose="02020603050405020304" pitchFamily="18" charset="0"/>
              </a:rPr>
              <a:t> МэВ. На высотах ниже 20 км космическое излучение практически полностью имеет вторичный характер. Высокоэнергетическая составляющая вторичного излучения представлена в основном заряженными частицами - мюонами ("+" и "-" мезонами с массой 207 масс электрона), с энергией порядка 100 МэВ. Низкоэнергетическое излучение состоит из электронно-позитронных пар и гамма-квантов. Кроме того, вторичное космическое излучение содержит нейтронную составляющую с широким энергетическим спектром.</a:t>
            </a:r>
          </a:p>
          <a:p>
            <a:r>
              <a:rPr lang="ru-RU" sz="1800" dirty="0">
                <a:effectLst/>
                <a:latin typeface="Times New Roman" panose="02020603050405020304" pitchFamily="18" charset="0"/>
                <a:ea typeface="Times New Roman" panose="02020603050405020304" pitchFamily="18" charset="0"/>
              </a:rPr>
              <a:t>Космическое излучение регистрируется детекторами как непосредственно, так и через вторичное излучение, создаваемое в окружающих детектор материалах, в том числе с образованием в них нестабильных изотопов. Доля космического излучения в общем радиационном фоне составляет в среднем 1/3.</a:t>
            </a:r>
          </a:p>
        </p:txBody>
      </p:sp>
      <p:sp>
        <p:nvSpPr>
          <p:cNvPr id="4" name="Номер слайда 3"/>
          <p:cNvSpPr>
            <a:spLocks noGrp="1"/>
          </p:cNvSpPr>
          <p:nvPr>
            <p:ph type="sldNum" sz="quarter" idx="5"/>
          </p:nvPr>
        </p:nvSpPr>
        <p:spPr/>
        <p:txBody>
          <a:bodyPr/>
          <a:lstStyle/>
          <a:p>
            <a:fld id="{F723EDF6-8515-438E-8FFF-B26E494E398A}" type="slidenum">
              <a:rPr lang="ru-RU" smtClean="0"/>
              <a:t>26</a:t>
            </a:fld>
            <a:endParaRPr lang="ru-RU"/>
          </a:p>
        </p:txBody>
      </p:sp>
    </p:spTree>
    <p:extLst>
      <p:ext uri="{BB962C8B-B14F-4D97-AF65-F5344CB8AC3E}">
        <p14:creationId xmlns:p14="http://schemas.microsoft.com/office/powerpoint/2010/main" val="333485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Источниками радиоактивного загрязнения материалов детектора и блока детектирования являются естественные ЕРН рядов урана и тория, а также калий-40. Элементы рядов урана и тория в виде микропримесей присутствуют во всех материалах, включая материал детектора. Так, активность ЕРН в конструкционных марках свинца достигает 60 Бк/кг, в алюминии- 27 Бк/кг, и даже в оргстекле - до 0,25 Бк/кг. </a:t>
            </a:r>
          </a:p>
          <a:p>
            <a:r>
              <a:rPr lang="ru-RU" sz="1800" dirty="0">
                <a:effectLst/>
                <a:latin typeface="Times New Roman" panose="02020603050405020304" pitchFamily="18" charset="0"/>
                <a:ea typeface="Times New Roman" panose="02020603050405020304" pitchFamily="18" charset="0"/>
              </a:rPr>
              <a:t>Калий-40 присутствует в природном калии (0.012%, 31 400 Бк/кг) и во всех материалах, содержащих калий в своем составе (стекло баллонов ФЭУ, световоды и пр.). </a:t>
            </a:r>
          </a:p>
          <a:p>
            <a:r>
              <a:rPr lang="ru-RU" sz="1800" dirty="0">
                <a:effectLst/>
                <a:latin typeface="Times New Roman" panose="02020603050405020304" pitchFamily="18" charset="0"/>
                <a:ea typeface="Times New Roman" panose="02020603050405020304" pitchFamily="18" charset="0"/>
              </a:rPr>
              <a:t>Доля гамма-фона, создаваемого радиоактивным загрязнением материалов детектора и датчика, также может достигать 1/3 общего радиационного фона.</a:t>
            </a:r>
          </a:p>
          <a:p>
            <a:r>
              <a:rPr lang="ru-RU" sz="1800" dirty="0">
                <a:effectLst/>
                <a:latin typeface="Times New Roman" panose="02020603050405020304" pitchFamily="18" charset="0"/>
                <a:ea typeface="Times New Roman" panose="02020603050405020304" pitchFamily="18" charset="0"/>
              </a:rPr>
              <a:t>Остальная часть фона определяется излучением всех внешних для блока детектирования объектов окружающей среды, включая радон и продукты его распада в воздушной среде.</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27</a:t>
            </a:fld>
            <a:endParaRPr lang="ru-RU"/>
          </a:p>
        </p:txBody>
      </p:sp>
    </p:spTree>
    <p:extLst>
      <p:ext uri="{BB962C8B-B14F-4D97-AF65-F5344CB8AC3E}">
        <p14:creationId xmlns:p14="http://schemas.microsoft.com/office/powerpoint/2010/main" val="460895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Методы снижения фона. Существуют три основных метода снижения радиационного фона…</a:t>
            </a:r>
          </a:p>
          <a:p>
            <a:r>
              <a:rPr lang="ru-RU" sz="1800" dirty="0">
                <a:effectLst/>
                <a:latin typeface="Times New Roman" panose="02020603050405020304" pitchFamily="18" charset="0"/>
                <a:ea typeface="Times New Roman" panose="02020603050405020304" pitchFamily="18" charset="0"/>
              </a:rPr>
              <a:t>По первому пункту: конструкцию датчиков выполняют из оргстекла, фторопласта, электролитической меди и радиационно-чистой нержавеющей стали, для пайки применяют химически чистое олово. Для сцинтилляционных детекторов применяют ФЭУ с баллонами из </a:t>
            </a:r>
            <a:r>
              <a:rPr lang="ru-RU" sz="1800" dirty="0" err="1">
                <a:effectLst/>
                <a:latin typeface="Times New Roman" panose="02020603050405020304" pitchFamily="18" charset="0"/>
                <a:ea typeface="Times New Roman" panose="02020603050405020304" pitchFamily="18" charset="0"/>
              </a:rPr>
              <a:t>безкалиевого</a:t>
            </a:r>
            <a:r>
              <a:rPr lang="ru-RU" sz="1800" dirty="0">
                <a:effectLst/>
                <a:latin typeface="Times New Roman" panose="02020603050405020304" pitchFamily="18" charset="0"/>
                <a:ea typeface="Times New Roman" panose="02020603050405020304" pitchFamily="18" charset="0"/>
              </a:rPr>
              <a:t> стекла и </a:t>
            </a:r>
            <a:r>
              <a:rPr lang="ru-RU" sz="1800" dirty="0" err="1">
                <a:effectLst/>
                <a:latin typeface="Times New Roman" panose="02020603050405020304" pitchFamily="18" charset="0"/>
                <a:ea typeface="Times New Roman" panose="02020603050405020304" pitchFamily="18" charset="0"/>
              </a:rPr>
              <a:t>безкалиевые</a:t>
            </a:r>
            <a:r>
              <a:rPr lang="ru-RU" sz="1800" dirty="0">
                <a:effectLst/>
                <a:latin typeface="Times New Roman" panose="02020603050405020304" pitchFamily="18" charset="0"/>
                <a:ea typeface="Times New Roman" panose="02020603050405020304" pitchFamily="18" charset="0"/>
              </a:rPr>
              <a:t> световоды. В качестве светоотражающих материалов для сцинтилляторов используют фторопласт или оксид алюминия (вместо оксида магния, в которой больше микропримесей ЕРН.</a:t>
            </a:r>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28</a:t>
            </a:fld>
            <a:endParaRPr lang="ru-RU"/>
          </a:p>
        </p:txBody>
      </p:sp>
    </p:spTree>
    <p:extLst>
      <p:ext uri="{BB962C8B-B14F-4D97-AF65-F5344CB8AC3E}">
        <p14:creationId xmlns:p14="http://schemas.microsoft.com/office/powerpoint/2010/main" val="150382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Для защиты от внешнего гамма-излучения (космического и окружающей среды) требуется материал с большой плотностью и высоким атомным номером. Для этих целей обычно используется свинец, однако за счет загрязнения ЕРН поверхностная активность свинца может достигать 18 Бк/м</a:t>
            </a:r>
            <a:r>
              <a:rPr lang="ru-RU" sz="1800" baseline="30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С внутренней поверхности свинцового экрана на детектор может выходить характеристическое излучение свинца, которое возникает при фотопоглощении гамма-квантов, в том числе от измеряемых проб. Для поглощения данного излучения на внутренней поверхности свинцовой защиты располагают дополнительный защитный экран, как правило, из кадмия или олова (1-2 мм) и меди (0.3-0.5 мм), что позволяет ослабить возникающее характеристическое излучение более чем в 100 раз. </a:t>
            </a:r>
          </a:p>
          <a:p>
            <a:r>
              <a:rPr lang="ru-RU" sz="1800" dirty="0">
                <a:effectLst/>
                <a:latin typeface="Times New Roman" panose="02020603050405020304" pitchFamily="18" charset="0"/>
                <a:ea typeface="Times New Roman" panose="02020603050405020304" pitchFamily="18" charset="0"/>
              </a:rPr>
              <a:t>При хорошей защите от внешнего гамма-излучения на первый план выходит радиационный захват тепловых нейтронов с образованием радиоактивных нуклидов в материалах детектора, датчика и в самой защите. Неприятной особенностью данного фактора является его зависимость от атмосферного давления, т.к. при изменении давления на 1% происходит изменение плотности потока космических нейтронов на 7.2%. Для снижения нейтронной составляющей фона защиту с внешней стороны дополняют слоем вещества, замедляющего и поглощающего нейтроны (парафин и борная кислота).</a:t>
            </a:r>
          </a:p>
          <a:p>
            <a:r>
              <a:rPr lang="ru-RU" sz="1800" dirty="0">
                <a:effectLst/>
                <a:latin typeface="Times New Roman" panose="02020603050405020304" pitchFamily="18" charset="0"/>
                <a:ea typeface="Times New Roman" panose="02020603050405020304" pitchFamily="18" charset="0"/>
              </a:rPr>
              <a:t>Методы пассивной защиты не обеспечивает защиты детекторов от мюонов. Мюонная составляющая излучения также зависит от атмосферного давления, хотя и в меньшей степени, чем нейтронная (порядка 1.2% при изменении давления на 1%). Эту компоненту фона снижают активным методом - при помощи защитных детекторов, которые располагают вокруг основного детектора. </a:t>
            </a:r>
          </a:p>
        </p:txBody>
      </p:sp>
      <p:sp>
        <p:nvSpPr>
          <p:cNvPr id="4" name="Номер слайда 3"/>
          <p:cNvSpPr>
            <a:spLocks noGrp="1"/>
          </p:cNvSpPr>
          <p:nvPr>
            <p:ph type="sldNum" sz="quarter" idx="5"/>
          </p:nvPr>
        </p:nvSpPr>
        <p:spPr/>
        <p:txBody>
          <a:bodyPr/>
          <a:lstStyle/>
          <a:p>
            <a:fld id="{F723EDF6-8515-438E-8FFF-B26E494E398A}" type="slidenum">
              <a:rPr lang="ru-RU" smtClean="0"/>
              <a:t>29</a:t>
            </a:fld>
            <a:endParaRPr lang="ru-RU"/>
          </a:p>
        </p:txBody>
      </p:sp>
    </p:spTree>
    <p:extLst>
      <p:ext uri="{BB962C8B-B14F-4D97-AF65-F5344CB8AC3E}">
        <p14:creationId xmlns:p14="http://schemas.microsoft.com/office/powerpoint/2010/main" val="93514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Times New Roman" panose="02020603050405020304" pitchFamily="18" charset="0"/>
                <a:ea typeface="Times New Roman" panose="02020603050405020304" pitchFamily="18" charset="0"/>
              </a:rPr>
              <a:t>Эффективность регистрации мюонов для всех детекторов близка к 100%, и по отношению к ним все детекторы являются пролетными. Сигналы детектирования мюонов в основном детекторе будут сопровождаться сигналами детектирования этих же мюонов в защитном детекторе и могут использоваться для блокировки регистрации фоновых сигналов в основном детекторе по принципу временных совпадений. </a:t>
            </a:r>
          </a:p>
          <a:p>
            <a:r>
              <a:rPr lang="en-US" sz="1200" dirty="0">
                <a:effectLst/>
                <a:latin typeface="Times New Roman" panose="02020603050405020304" pitchFamily="18" charset="0"/>
                <a:ea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rPr>
              <a:t>Если вспышка света возникает одновременно в дополнительной и основном детекторе, то это обусловлено скорее всего пролетом высокоэнергетической частицы. Такой сигнал учитываться не будет.</a:t>
            </a:r>
            <a:r>
              <a:rPr lang="en-US" sz="12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rPr>
              <a:t>Если вспышка света возникает только в дополните ном детекторе, то частица пролетела через него, не затронув основного детектора. Такой сигнал тоже не будет учитываться.</a:t>
            </a:r>
            <a:r>
              <a:rPr lang="en-US" sz="120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rPr>
              <a:t>И только если вспышка света возникает только в основном детекторе, то такой сигнал будет учитываться.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Метод активной защиты выполняет аналогичные защитные функции и от внешнего высокоэнергетического гамма-излучения. В качестве защитных детекторов используются сцинтилляционные счетчики с пластмассовыми </a:t>
            </a:r>
            <a:r>
              <a:rPr lang="ru-RU" sz="1800" dirty="0">
                <a:effectLst/>
                <a:latin typeface="Times New Roman" panose="02020603050405020304" pitchFamily="18" charset="0"/>
                <a:ea typeface="Times New Roman" panose="02020603050405020304" pitchFamily="18" charset="0"/>
              </a:rPr>
              <a:t>и жидкими сцинтилляторами, при этом суммарный радиационный фон может быть снижен в 10 и более раз.</a:t>
            </a:r>
            <a:endParaRPr lang="ru-RU" sz="1200" dirty="0">
              <a:effectLst/>
              <a:latin typeface="Times New Roman" panose="02020603050405020304" pitchFamily="18" charset="0"/>
              <a:ea typeface="Times New Roman" panose="02020603050405020304" pitchFamily="18" charset="0"/>
            </a:endParaRPr>
          </a:p>
          <a:p>
            <a:endParaRPr lang="ru-RU" dirty="0"/>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30</a:t>
            </a:fld>
            <a:endParaRPr lang="ru-RU"/>
          </a:p>
        </p:txBody>
      </p:sp>
    </p:spTree>
    <p:extLst>
      <p:ext uri="{BB962C8B-B14F-4D97-AF65-F5344CB8AC3E}">
        <p14:creationId xmlns:p14="http://schemas.microsoft.com/office/powerpoint/2010/main" val="4185944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В большинстве детекторов ионизирующего излучения активность препаратов может быть измерена в широком диапазоне регистрируемых скоростей счета. При работе с небольшой активностью связь между нею и регистрируемой скоростью счета линейна. С ростом активности наблюдается отклонение от линейного закона, обусловленное тем, что каждому детектору присущи временные характеристики: время нарастания импульса </a:t>
            </a:r>
            <a:r>
              <a:rPr lang="en-US" sz="1800" dirty="0" err="1">
                <a:effectLst/>
                <a:latin typeface="Times New Roman" panose="02020603050405020304" pitchFamily="18" charset="0"/>
                <a:ea typeface="Times New Roman" panose="02020603050405020304" pitchFamily="18" charset="0"/>
              </a:rPr>
              <a:t>T</a:t>
            </a:r>
            <a:r>
              <a:rPr lang="en-US" sz="1800" baseline="-25000" dirty="0" err="1">
                <a:effectLst/>
                <a:latin typeface="Times New Roman" panose="02020603050405020304" pitchFamily="18" charset="0"/>
                <a:ea typeface="Times New Roman" panose="02020603050405020304" pitchFamily="18" charset="0"/>
              </a:rPr>
              <a:t>p</a:t>
            </a:r>
            <a:r>
              <a:rPr lang="ru-RU" sz="1800" dirty="0">
                <a:effectLst/>
                <a:latin typeface="Times New Roman" panose="02020603050405020304" pitchFamily="18" charset="0"/>
                <a:ea typeface="Times New Roman" panose="02020603050405020304" pitchFamily="18" charset="0"/>
              </a:rPr>
              <a:t> и длительность импульса </a:t>
            </a:r>
            <a:r>
              <a:rPr lang="en-US" sz="1800" dirty="0">
                <a:effectLst/>
                <a:latin typeface="Times New Roman" panose="02020603050405020304" pitchFamily="18" charset="0"/>
                <a:ea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rPr>
              <a:t>w</a:t>
            </a:r>
            <a:r>
              <a:rPr lang="ru-RU"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Если к моменту поступления частицы (или кванта) в чувствительный объем детектора еще не полностью завершились процессы, связанные с регистрацией предыдущей частицы (или кванта), эти события не могут быть зарегистрированы раздельно. Время «нечувствительности» называется «мертвым» временем. Импульсы, наложенные друг на друга, имеют искаженную форму, увеличенную амплитуду и длительность, они не дают представления о действительных энергиях частиц или квантов, зарегистрированных детектором.</a:t>
            </a:r>
          </a:p>
        </p:txBody>
      </p:sp>
      <p:sp>
        <p:nvSpPr>
          <p:cNvPr id="4" name="Номер слайда 3"/>
          <p:cNvSpPr>
            <a:spLocks noGrp="1"/>
          </p:cNvSpPr>
          <p:nvPr>
            <p:ph type="sldNum" sz="quarter" idx="5"/>
          </p:nvPr>
        </p:nvSpPr>
        <p:spPr/>
        <p:txBody>
          <a:bodyPr/>
          <a:lstStyle/>
          <a:p>
            <a:fld id="{F723EDF6-8515-438E-8FFF-B26E494E398A}" type="slidenum">
              <a:rPr lang="ru-RU" smtClean="0"/>
              <a:t>31</a:t>
            </a:fld>
            <a:endParaRPr lang="ru-RU"/>
          </a:p>
        </p:txBody>
      </p:sp>
    </p:spTree>
    <p:extLst>
      <p:ext uri="{BB962C8B-B14F-4D97-AF65-F5344CB8AC3E}">
        <p14:creationId xmlns:p14="http://schemas.microsoft.com/office/powerpoint/2010/main" val="3868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В токовых приборах измеряется средняя величина электрического тока, получаемого от детектора. В импульсных регистрируются отдельные электрические сигналы (импульсы).</a:t>
            </a:r>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4</a:t>
            </a:fld>
            <a:endParaRPr lang="ru-RU"/>
          </a:p>
        </p:txBody>
      </p:sp>
    </p:spTree>
    <p:extLst>
      <p:ext uri="{BB962C8B-B14F-4D97-AF65-F5344CB8AC3E}">
        <p14:creationId xmlns:p14="http://schemas.microsoft.com/office/powerpoint/2010/main" val="1579742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При регистрации моноэнергетического излучения и линейном преобразовании энергии частиц в выходные сигналы в силу статистической природы процессов преобразования распределение значений выходных сигналов "расплывается". За меру "расплывания" энергии сигналов принимается значение  ширины пика на половине его высоты. Эта характеристика называется энергетическим разрешением детекторов. Если источник излучения имеет две линии излучения и второй пик отстоит от первого на расстоянии, меньшем энергетического разрешения, то пики сливаются в один суммарный пик.</a:t>
            </a:r>
          </a:p>
          <a:p>
            <a:r>
              <a:rPr lang="ru-RU" sz="1800" dirty="0">
                <a:effectLst/>
                <a:latin typeface="Times New Roman" panose="02020603050405020304" pitchFamily="18" charset="0"/>
                <a:ea typeface="Times New Roman" panose="02020603050405020304" pitchFamily="18" charset="0"/>
              </a:rPr>
              <a:t>Для сравнения детекторов значение энергетического разрешения выражают в единицах энергии (эВ) или в относительных единицах (или в %) значения центра распределения: R = r/</a:t>
            </a:r>
            <a:r>
              <a:rPr lang="ru-RU" sz="1800" dirty="0" err="1">
                <a:effectLst/>
                <a:latin typeface="Times New Roman" panose="02020603050405020304" pitchFamily="18" charset="0"/>
                <a:ea typeface="Times New Roman" panose="02020603050405020304" pitchFamily="18" charset="0"/>
              </a:rPr>
              <a:t>Eo</a:t>
            </a:r>
            <a:r>
              <a:rPr lang="ru-RU" sz="1800" dirty="0">
                <a:effectLst/>
                <a:latin typeface="Times New Roman" panose="02020603050405020304" pitchFamily="18" charset="0"/>
                <a:ea typeface="Times New Roman" panose="02020603050405020304" pitchFamily="18" charset="0"/>
              </a:rPr>
              <a:t>, где </a:t>
            </a:r>
            <a:r>
              <a:rPr lang="ru-RU" sz="1800" dirty="0" err="1">
                <a:effectLst/>
                <a:latin typeface="Times New Roman" panose="02020603050405020304" pitchFamily="18" charset="0"/>
                <a:ea typeface="Times New Roman" panose="02020603050405020304" pitchFamily="18" charset="0"/>
              </a:rPr>
              <a:t>Eo</a:t>
            </a:r>
            <a:r>
              <a:rPr lang="ru-RU" sz="1800" dirty="0">
                <a:effectLst/>
                <a:latin typeface="Times New Roman" panose="02020603050405020304" pitchFamily="18" charset="0"/>
                <a:ea typeface="Times New Roman" panose="02020603050405020304" pitchFamily="18" charset="0"/>
              </a:rPr>
              <a:t> - энергия центра распределения.</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32</a:t>
            </a:fld>
            <a:endParaRPr lang="ru-RU"/>
          </a:p>
        </p:txBody>
      </p:sp>
    </p:spTree>
    <p:extLst>
      <p:ext uri="{BB962C8B-B14F-4D97-AF65-F5344CB8AC3E}">
        <p14:creationId xmlns:p14="http://schemas.microsoft.com/office/powerpoint/2010/main" val="2758250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Энергетическое разрешение детекторов тем лучше, чем большее число носителей заряда образуется в детекторе, т.е. чем выше энергия излучения или меньше удельная энергия образования носителей заряда.</a:t>
            </a:r>
          </a:p>
          <a:p>
            <a:r>
              <a:rPr lang="ru-RU" sz="1800" dirty="0">
                <a:effectLst/>
                <a:latin typeface="Times New Roman" panose="02020603050405020304" pitchFamily="18" charset="0"/>
                <a:ea typeface="Times New Roman" panose="02020603050405020304" pitchFamily="18" charset="0"/>
              </a:rPr>
              <a:t>Наименьшую удельную энергию образования одной пары носителей заряда (электрон-дырка) имеют полупроводниковые детекторы</a:t>
            </a:r>
            <a:r>
              <a:rPr lang="en-US"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что обеспечивает ППД наилучшее энергетическое разрешение из всех типов детекторов. Удельная энергия ионизации среды в газовых детекторах (образование пары ион - электрон) на порядок выше и составляет более 20 эВ в зависимости от типа среды, и энергетическое разрешение газовых детекторов практически в 3 раза хуже разрешения ППД. В сцинтилляционных детекторах энергия излучения конвертируется в фотоны света </a:t>
            </a:r>
            <a:r>
              <a:rPr lang="ru-RU" sz="1800" i="1" dirty="0">
                <a:effectLst/>
                <a:latin typeface="Times New Roman" panose="02020603050405020304" pitchFamily="18" charset="0"/>
                <a:ea typeface="Times New Roman" panose="02020603050405020304" pitchFamily="18" charset="0"/>
              </a:rPr>
              <a:t>(с коэффициентом преобразования не более 0.1)</a:t>
            </a:r>
            <a:r>
              <a:rPr lang="ru-RU" sz="1800" dirty="0">
                <a:effectLst/>
                <a:latin typeface="Times New Roman" panose="02020603050405020304" pitchFamily="18" charset="0"/>
                <a:ea typeface="Times New Roman" panose="02020603050405020304" pitchFamily="18" charset="0"/>
              </a:rPr>
              <a:t>, а первичными носителями заряда являются фотоэлектроны, которые выбиваются с фотокатода ФЭУ световыми фотонами </a:t>
            </a:r>
            <a:r>
              <a:rPr lang="ru-RU" sz="1800" i="1" dirty="0">
                <a:effectLst/>
                <a:latin typeface="Times New Roman" panose="02020603050405020304" pitchFamily="18" charset="0"/>
                <a:ea typeface="Times New Roman" panose="02020603050405020304" pitchFamily="18" charset="0"/>
              </a:rPr>
              <a:t>(с вероятностью не более 0.1 на фотон)</a:t>
            </a:r>
            <a:r>
              <a:rPr lang="ru-RU" sz="1800" dirty="0">
                <a:effectLst/>
                <a:latin typeface="Times New Roman" panose="02020603050405020304" pitchFamily="18" charset="0"/>
                <a:ea typeface="Times New Roman" panose="02020603050405020304" pitchFamily="18" charset="0"/>
              </a:rPr>
              <a:t>. Из этого следует, что удельная энергия образования первичных носителей заряда в сцинтилляционных детекторах практически на порядок больше, чем у газонаполненных детекторов, и на 2 порядка больше, чем у ППД, а энергетическое разрешение соответственно в 3-4 раза хуже, чем у газонаполненных детекторов, и на порядок хуже, чем в ППД. При этом постоянно появляются новые сцинтилляционные материалы, например относительно новый детектор LaBr</a:t>
            </a:r>
            <a:r>
              <a:rPr lang="ru-RU" sz="1800" baseline="-25000" dirty="0">
                <a:effectLst/>
                <a:latin typeface="Times New Roman" panose="02020603050405020304" pitchFamily="18" charset="0"/>
                <a:ea typeface="Times New Roman" panose="02020603050405020304" pitchFamily="18" charset="0"/>
              </a:rPr>
              <a:t>3</a:t>
            </a:r>
            <a:r>
              <a:rPr lang="ru-RU"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Ce</a:t>
            </a:r>
            <a:r>
              <a:rPr lang="ru-RU" sz="1800" dirty="0">
                <a:effectLst/>
                <a:latin typeface="Times New Roman" panose="02020603050405020304" pitchFamily="18" charset="0"/>
                <a:ea typeface="Times New Roman" panose="02020603050405020304" pitchFamily="18" charset="0"/>
              </a:rPr>
              <a:t>) имеет энергетическое разрешение по линии 662 кэВ уже на уровне 3-4% при лучшей, чем у классических детекторов </a:t>
            </a:r>
            <a:r>
              <a:rPr lang="ru-RU" sz="1800" dirty="0" err="1">
                <a:effectLst/>
                <a:latin typeface="Times New Roman" panose="02020603050405020304" pitchFamily="18" charset="0"/>
                <a:ea typeface="Times New Roman" panose="02020603050405020304" pitchFamily="18" charset="0"/>
              </a:rPr>
              <a:t>NaI</a:t>
            </a:r>
            <a:r>
              <a:rPr lang="ru-RU" sz="1800" dirty="0">
                <a:effectLst/>
                <a:latin typeface="Times New Roman" panose="02020603050405020304" pitchFamily="18" charset="0"/>
                <a:ea typeface="Times New Roman" panose="02020603050405020304" pitchFamily="18" charset="0"/>
              </a:rPr>
              <a:t>(</a:t>
            </a:r>
            <a:r>
              <a:rPr lang="ru-RU" sz="1800" dirty="0" err="1">
                <a:effectLst/>
                <a:latin typeface="Times New Roman" panose="02020603050405020304" pitchFamily="18" charset="0"/>
                <a:ea typeface="Times New Roman" panose="02020603050405020304" pitchFamily="18" charset="0"/>
              </a:rPr>
              <a:t>Tl</a:t>
            </a:r>
            <a:r>
              <a:rPr lang="ru-RU" sz="1800" dirty="0">
                <a:effectLst/>
                <a:latin typeface="Times New Roman" panose="02020603050405020304" pitchFamily="18" charset="0"/>
                <a:ea typeface="Times New Roman" panose="02020603050405020304" pitchFamily="18" charset="0"/>
              </a:rPr>
              <a:t>) эффективности регистрации.</a:t>
            </a:r>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33</a:t>
            </a:fld>
            <a:endParaRPr lang="ru-RU"/>
          </a:p>
        </p:txBody>
      </p:sp>
    </p:spTree>
    <p:extLst>
      <p:ext uri="{BB962C8B-B14F-4D97-AF65-F5344CB8AC3E}">
        <p14:creationId xmlns:p14="http://schemas.microsoft.com/office/powerpoint/2010/main" val="1973464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Детекторы различных типов, размеров и конструкций, с различным состоянием агрегатной среды могут отличаться на 1, 2 и более порядков как по эффективности регистрации различных видов излучения, так и по эффективности регистрации в различных диапазонах спектра излучения. Это позволяет специализировать детекторы по измерительным задачам и производить измерение одних видов и энергий излучения на сопутствующем фоне излучения других видов и энергий. Качество работы детекторов при этом может прямо оцениваться избирательностью - отношением эффективности регистрации измеряемого и фонового излучения при равных значениях плотности потоков. </a:t>
            </a:r>
            <a:r>
              <a:rPr lang="ru-RU" sz="1800" i="1" dirty="0">
                <a:effectLst/>
                <a:latin typeface="Times New Roman" panose="02020603050405020304" pitchFamily="18" charset="0"/>
                <a:ea typeface="Times New Roman" panose="02020603050405020304" pitchFamily="18" charset="0"/>
              </a:rPr>
              <a:t>Избирательность в значительной степени может быть усилена геометрией измерений и конструкцией блока детектирования в целом (экранирование, коллимация и т.п.).</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Для детектирования заряженных частиц, в принципе, можно использовать все типы детекторов, при этом по характеру преобразования энергии частиц в заряд детекторы разделяют на </a:t>
            </a:r>
            <a:r>
              <a:rPr lang="ru-RU" sz="1800" dirty="0" err="1">
                <a:effectLst/>
                <a:latin typeface="Times New Roman" panose="02020603050405020304" pitchFamily="18" charset="0"/>
                <a:ea typeface="Times New Roman" panose="02020603050405020304" pitchFamily="18" charset="0"/>
              </a:rPr>
              <a:t>пробежные</a:t>
            </a:r>
            <a:r>
              <a:rPr lang="ru-RU" sz="1800" dirty="0">
                <a:effectLst/>
                <a:latin typeface="Times New Roman" panose="02020603050405020304" pitchFamily="18" charset="0"/>
                <a:ea typeface="Times New Roman" panose="02020603050405020304" pitchFamily="18" charset="0"/>
              </a:rPr>
              <a:t> и пролетные. К </a:t>
            </a:r>
            <a:r>
              <a:rPr lang="ru-RU" sz="1800" dirty="0" err="1">
                <a:effectLst/>
                <a:latin typeface="Times New Roman" panose="02020603050405020304" pitchFamily="18" charset="0"/>
                <a:ea typeface="Times New Roman" panose="02020603050405020304" pitchFamily="18" charset="0"/>
              </a:rPr>
              <a:t>пробежным</a:t>
            </a:r>
            <a:r>
              <a:rPr lang="ru-RU" sz="1800" dirty="0">
                <a:effectLst/>
                <a:latin typeface="Times New Roman" panose="02020603050405020304" pitchFamily="18" charset="0"/>
                <a:ea typeface="Times New Roman" panose="02020603050405020304" pitchFamily="18" charset="0"/>
              </a:rPr>
              <a:t> относят детекторы с толщиной чувствительного объема, превышающей длину пробега частиц в материале детектора и обеспечивающей полное поглощение энергии частиц. У пролетных детекторов толщина чувствительного объема много меньше длины пробега частиц и выходные сигналы пропорциональны произведению линейной плотности ионизации на треках частиц на длину треков, т.е. зависят от типа частиц, их массы, заряда и угла входа в детектор. Один и тот же детектор может быть </a:t>
            </a:r>
            <a:r>
              <a:rPr lang="ru-RU" sz="1800" dirty="0" err="1">
                <a:effectLst/>
                <a:latin typeface="Times New Roman" panose="02020603050405020304" pitchFamily="18" charset="0"/>
                <a:ea typeface="Times New Roman" panose="02020603050405020304" pitchFamily="18" charset="0"/>
              </a:rPr>
              <a:t>пробежным</a:t>
            </a:r>
            <a:r>
              <a:rPr lang="ru-RU" sz="1800" dirty="0">
                <a:effectLst/>
                <a:latin typeface="Times New Roman" panose="02020603050405020304" pitchFamily="18" charset="0"/>
                <a:ea typeface="Times New Roman" panose="02020603050405020304" pitchFamily="18" charset="0"/>
              </a:rPr>
              <a:t> к одному виду частиц и пролетным к другому, что создает условия для их селективной регистрации. </a:t>
            </a:r>
          </a:p>
          <a:p>
            <a:r>
              <a:rPr lang="ru-RU" sz="1800">
                <a:effectLst/>
                <a:latin typeface="Times New Roman" panose="02020603050405020304" pitchFamily="18" charset="0"/>
                <a:ea typeface="Times New Roman" panose="02020603050405020304" pitchFamily="18" charset="0"/>
              </a:rPr>
              <a:t>В </a:t>
            </a:r>
            <a:r>
              <a:rPr lang="ru-RU" sz="1800" dirty="0">
                <a:effectLst/>
                <a:latin typeface="Times New Roman" panose="02020603050405020304" pitchFamily="18" charset="0"/>
                <a:ea typeface="Times New Roman" panose="02020603050405020304" pitchFamily="18" charset="0"/>
              </a:rPr>
              <a:t>таблице  приведена основная специализация детекторов по видам регистрируемого излучения и по возможностям спектрального анализа излучения.</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34</a:t>
            </a:fld>
            <a:endParaRPr lang="ru-RU"/>
          </a:p>
        </p:txBody>
      </p:sp>
    </p:spTree>
    <p:extLst>
      <p:ext uri="{BB962C8B-B14F-4D97-AF65-F5344CB8AC3E}">
        <p14:creationId xmlns:p14="http://schemas.microsoft.com/office/powerpoint/2010/main" val="59284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Они изготовляются в стационарном или переносном исполнении и  могут быть разделены на три основных класса:</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1. Радиометры - приборы для измерения общего количества ИИ, попадающих на детектор. Радиометры отградуированные в единицах измерения дозы и приспособленные для этого называются дозиметрами.</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2. Спектрометры – приборы для измерения энергии и количества ИИ, попадающих на детектор.</a:t>
            </a:r>
          </a:p>
          <a:p>
            <a:pPr marL="0" lvl="0" indent="0">
              <a:buFont typeface="+mj-lt"/>
              <a:buNone/>
              <a:tabLst>
                <a:tab pos="457200" algn="l"/>
              </a:tabLst>
            </a:pPr>
            <a:r>
              <a:rPr lang="ru-RU" sz="1800" dirty="0">
                <a:effectLst/>
                <a:latin typeface="Times New Roman" panose="02020603050405020304" pitchFamily="18" charset="0"/>
                <a:ea typeface="Times New Roman" panose="02020603050405020304" pitchFamily="18" charset="0"/>
              </a:rPr>
              <a:t>3. Радиометрические и радиоизотопные приборы – комбинации радиометра с ИИИ, предназначенные для выявления скрытых дефектов в продукции промышленности, определения состава материалов, измерения их плотности, толщины, определения уровней наполнения рабочих объемов и т.п. Прибор в этом случае измеряет результат взаимодействия излучения источника с контролируемым объектом.</a:t>
            </a:r>
          </a:p>
        </p:txBody>
      </p:sp>
      <p:sp>
        <p:nvSpPr>
          <p:cNvPr id="4" name="Номер слайда 3"/>
          <p:cNvSpPr>
            <a:spLocks noGrp="1"/>
          </p:cNvSpPr>
          <p:nvPr>
            <p:ph type="sldNum" sz="quarter" idx="5"/>
          </p:nvPr>
        </p:nvSpPr>
        <p:spPr/>
        <p:txBody>
          <a:bodyPr/>
          <a:lstStyle/>
          <a:p>
            <a:fld id="{F723EDF6-8515-438E-8FFF-B26E494E398A}" type="slidenum">
              <a:rPr lang="ru-RU" smtClean="0"/>
              <a:t>5</a:t>
            </a:fld>
            <a:endParaRPr lang="ru-RU"/>
          </a:p>
        </p:txBody>
      </p:sp>
    </p:spTree>
    <p:extLst>
      <p:ext uri="{BB962C8B-B14F-4D97-AF65-F5344CB8AC3E}">
        <p14:creationId xmlns:p14="http://schemas.microsoft.com/office/powerpoint/2010/main" val="286373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В качестве радиационно-чувствительного элемента люминесцентного детектора используются </a:t>
            </a:r>
            <a:r>
              <a:rPr lang="ru-RU" sz="1800" dirty="0" err="1">
                <a:effectLst/>
                <a:latin typeface="Times New Roman" panose="02020603050405020304" pitchFamily="18" charset="0"/>
                <a:ea typeface="Times New Roman" panose="02020603050405020304" pitchFamily="18" charset="0"/>
              </a:rPr>
              <a:t>кристаллофосфоры</a:t>
            </a:r>
            <a:r>
              <a:rPr lang="ru-RU" sz="1800" dirty="0">
                <a:effectLst/>
                <a:latin typeface="Times New Roman" panose="02020603050405020304" pitchFamily="18" charset="0"/>
                <a:ea typeface="Times New Roman" panose="02020603050405020304" pitchFamily="18" charset="0"/>
              </a:rPr>
              <a:t> изготовленные из оптически прозрачных диэлектриков (фториды лития, кальция; оксид алюминия и др., активированные различными элементами). </a:t>
            </a:r>
            <a:r>
              <a:rPr lang="ru-RU" sz="1800" dirty="0" err="1">
                <a:effectLst/>
                <a:latin typeface="Times New Roman" panose="02020603050405020304" pitchFamily="18" charset="0"/>
                <a:ea typeface="Times New Roman" panose="02020603050405020304" pitchFamily="18" charset="0"/>
              </a:rPr>
              <a:t>Кристаллофосфор</a:t>
            </a:r>
            <a:r>
              <a:rPr lang="ru-RU" sz="1800" dirty="0">
                <a:effectLst/>
                <a:latin typeface="Times New Roman" panose="02020603050405020304" pitchFamily="18" charset="0"/>
                <a:ea typeface="Times New Roman" panose="02020603050405020304" pitchFamily="18" charset="0"/>
              </a:rPr>
              <a:t> представляет собой твердое вещество с кристаллической структурой. Под действием излучения в </a:t>
            </a:r>
            <a:r>
              <a:rPr lang="ru-RU" sz="1800" dirty="0" err="1">
                <a:effectLst/>
                <a:latin typeface="Times New Roman" panose="02020603050405020304" pitchFamily="18" charset="0"/>
                <a:ea typeface="Times New Roman" panose="02020603050405020304" pitchFamily="18" charset="0"/>
              </a:rPr>
              <a:t>кристаллофосфоре</a:t>
            </a:r>
            <a:r>
              <a:rPr lang="ru-RU" sz="1800" dirty="0">
                <a:effectLst/>
                <a:latin typeface="Times New Roman" panose="02020603050405020304" pitchFamily="18" charset="0"/>
                <a:ea typeface="Times New Roman" panose="02020603050405020304" pitchFamily="18" charset="0"/>
              </a:rPr>
              <a:t> образуются свободные носители заряда (электроны и дырки), которые локализуются на </a:t>
            </a:r>
            <a:r>
              <a:rPr lang="ru-RU" sz="1800" dirty="0" err="1">
                <a:effectLst/>
                <a:latin typeface="Times New Roman" panose="02020603050405020304" pitchFamily="18" charset="0"/>
                <a:ea typeface="Times New Roman" panose="02020603050405020304" pitchFamily="18" charset="0"/>
              </a:rPr>
              <a:t>электонно</a:t>
            </a:r>
            <a:r>
              <a:rPr lang="ru-RU" sz="1800" dirty="0">
                <a:effectLst/>
                <a:latin typeface="Times New Roman" panose="02020603050405020304" pitchFamily="18" charset="0"/>
                <a:ea typeface="Times New Roman" panose="02020603050405020304" pitchFamily="18" charset="0"/>
              </a:rPr>
              <a:t>-дырочных центрах захвата (ловушках) и удерживаются в них длительное время. Ловушками обычно служат дефекты кристаллической решетки. При нагревании или облучении </a:t>
            </a:r>
            <a:r>
              <a:rPr lang="ru-RU" sz="1800" dirty="0" err="1">
                <a:effectLst/>
                <a:latin typeface="Times New Roman" panose="02020603050405020304" pitchFamily="18" charset="0"/>
                <a:ea typeface="Times New Roman" panose="02020603050405020304" pitchFamily="18" charset="0"/>
              </a:rPr>
              <a:t>ультрофиолетом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кристаллофосфора</a:t>
            </a:r>
            <a:r>
              <a:rPr lang="ru-RU" sz="1800" dirty="0">
                <a:effectLst/>
                <a:latin typeface="Times New Roman" panose="02020603050405020304" pitchFamily="18" charset="0"/>
                <a:ea typeface="Times New Roman" panose="02020603050405020304" pitchFamily="18" charset="0"/>
              </a:rPr>
              <a:t> захваченные носители заряда освобождаются из ловушек и </a:t>
            </a:r>
            <a:r>
              <a:rPr lang="ru-RU" sz="1800" dirty="0" err="1">
                <a:effectLst/>
                <a:latin typeface="Times New Roman" panose="02020603050405020304" pitchFamily="18" charset="0"/>
                <a:ea typeface="Times New Roman" panose="02020603050405020304" pitchFamily="18" charset="0"/>
              </a:rPr>
              <a:t>рекомбинируют</a:t>
            </a:r>
            <a:r>
              <a:rPr lang="ru-RU" sz="1800" dirty="0">
                <a:effectLst/>
                <a:latin typeface="Times New Roman" panose="02020603050405020304" pitchFamily="18" charset="0"/>
                <a:ea typeface="Times New Roman" panose="02020603050405020304" pitchFamily="18" charset="0"/>
              </a:rPr>
              <a:t> с центрами свечения. При рекомбинации происходит испускание квантов света (</a:t>
            </a:r>
            <a:r>
              <a:rPr lang="ru-RU" sz="1800" dirty="0" err="1">
                <a:effectLst/>
                <a:latin typeface="Times New Roman" panose="02020603050405020304" pitchFamily="18" charset="0"/>
                <a:ea typeface="Times New Roman" panose="02020603050405020304" pitchFamily="18" charset="0"/>
              </a:rPr>
              <a:t>термолюминесценция</a:t>
            </a:r>
            <a:r>
              <a:rPr lang="ru-RU" sz="1800" dirty="0">
                <a:effectLst/>
                <a:latin typeface="Times New Roman" panose="02020603050405020304" pitchFamily="18" charset="0"/>
                <a:ea typeface="Times New Roman" panose="02020603050405020304" pitchFamily="18" charset="0"/>
              </a:rPr>
              <a:t> или </a:t>
            </a:r>
            <a:r>
              <a:rPr lang="ru-RU" sz="1800" dirty="0" err="1">
                <a:effectLst/>
                <a:latin typeface="Times New Roman" panose="02020603050405020304" pitchFamily="18" charset="0"/>
                <a:ea typeface="Times New Roman" panose="02020603050405020304" pitchFamily="18" charset="0"/>
              </a:rPr>
              <a:t>радиофотолюминисценция</a:t>
            </a:r>
            <a:r>
              <a:rPr lang="ru-RU" sz="1800" dirty="0">
                <a:effectLst/>
                <a:latin typeface="Times New Roman" panose="02020603050405020304" pitchFamily="18" charset="0"/>
                <a:ea typeface="Times New Roman" panose="02020603050405020304" pitchFamily="18" charset="0"/>
              </a:rPr>
              <a:t>), количество которых пропорционально поглощенной дозе излучения. </a:t>
            </a:r>
          </a:p>
        </p:txBody>
      </p:sp>
      <p:sp>
        <p:nvSpPr>
          <p:cNvPr id="4" name="Номер слайда 3"/>
          <p:cNvSpPr>
            <a:spLocks noGrp="1"/>
          </p:cNvSpPr>
          <p:nvPr>
            <p:ph type="sldNum" sz="quarter" idx="5"/>
          </p:nvPr>
        </p:nvSpPr>
        <p:spPr/>
        <p:txBody>
          <a:bodyPr/>
          <a:lstStyle/>
          <a:p>
            <a:fld id="{F723EDF6-8515-438E-8FFF-B26E494E398A}" type="slidenum">
              <a:rPr lang="ru-RU" smtClean="0"/>
              <a:t>7</a:t>
            </a:fld>
            <a:endParaRPr lang="ru-RU"/>
          </a:p>
        </p:txBody>
      </p:sp>
    </p:spTree>
    <p:extLst>
      <p:ext uri="{BB962C8B-B14F-4D97-AF65-F5344CB8AC3E}">
        <p14:creationId xmlns:p14="http://schemas.microsoft.com/office/powerpoint/2010/main" val="32940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Образующийся световой поток регистрируется с помощью фотоэлектронных умножителей в люминесцентных анализаторах. </a:t>
            </a:r>
          </a:p>
          <a:p>
            <a:r>
              <a:rPr lang="ru-RU" sz="1800" dirty="0">
                <a:effectLst/>
                <a:latin typeface="Times New Roman" panose="02020603050405020304" pitchFamily="18" charset="0"/>
                <a:ea typeface="Times New Roman" panose="02020603050405020304" pitchFamily="18" charset="0"/>
              </a:rPr>
              <a:t>Таким образом, регистрация ионизирующего излучения Л-детектором основана на измерении светового потока облученного детектора, который пропорционален поглощенной дозе ионизирующего излучения. Используются в основном в индивидуальном дозиметрическом контроле (ИДК) внешнего излучения для персонала и населения.</a:t>
            </a:r>
          </a:p>
          <a:p>
            <a:r>
              <a:rPr lang="ru-RU" sz="1800" dirty="0">
                <a:effectLst/>
                <a:latin typeface="Times New Roman" panose="02020603050405020304" pitchFamily="18" charset="0"/>
                <a:ea typeface="Times New Roman" panose="02020603050405020304" pitchFamily="18" charset="0"/>
              </a:rPr>
              <a:t>На схеме представлен ТЛ-прибор.</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8</a:t>
            </a:fld>
            <a:endParaRPr lang="ru-RU"/>
          </a:p>
        </p:txBody>
      </p:sp>
    </p:spTree>
    <p:extLst>
      <p:ext uri="{BB962C8B-B14F-4D97-AF65-F5344CB8AC3E}">
        <p14:creationId xmlns:p14="http://schemas.microsoft.com/office/powerpoint/2010/main" val="278573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Трековые детекторы частиц - детекторы заряженных частиц и ядерных фрагментов, регистрация которых сопровождается появлением наблюдаемых следов (треков), повторяющих траекторию частицы или фрагмента. По этой причине Т. д. ч. часто называют визуальными. К Т. д. ч. относят конденсационные (Вильсона и диффузионная) камеры, пузырьковую, </a:t>
            </a:r>
            <a:r>
              <a:rPr lang="ru-RU" sz="1800" dirty="0" err="1">
                <a:effectLst/>
                <a:latin typeface="Times New Roman" panose="02020603050405020304" pitchFamily="18" charset="0"/>
                <a:ea typeface="Times New Roman" panose="02020603050405020304" pitchFamily="18" charset="0"/>
              </a:rPr>
              <a:t>стримерную</a:t>
            </a:r>
            <a:r>
              <a:rPr lang="ru-RU" sz="1800" dirty="0">
                <a:effectLst/>
                <a:latin typeface="Times New Roman" panose="02020603050405020304" pitchFamily="18" charset="0"/>
                <a:ea typeface="Times New Roman" panose="02020603050405020304" pitchFamily="18" charset="0"/>
              </a:rPr>
              <a:t> и искровую камеры, ядерные фотоэмульсии и твердотельные плёночные детекторы. </a:t>
            </a:r>
          </a:p>
          <a:p>
            <a:r>
              <a:rPr lang="ru-RU" sz="1800" dirty="0">
                <a:effectLst/>
                <a:latin typeface="Times New Roman" panose="02020603050405020304" pitchFamily="18" charset="0"/>
                <a:ea typeface="Times New Roman" panose="02020603050405020304" pitchFamily="18" charset="0"/>
              </a:rPr>
              <a:t>Механизмы действия Т. д. ч. разнообразны. </a:t>
            </a:r>
          </a:p>
        </p:txBody>
      </p:sp>
      <p:sp>
        <p:nvSpPr>
          <p:cNvPr id="4" name="Номер слайда 3"/>
          <p:cNvSpPr>
            <a:spLocks noGrp="1"/>
          </p:cNvSpPr>
          <p:nvPr>
            <p:ph type="sldNum" sz="quarter" idx="5"/>
          </p:nvPr>
        </p:nvSpPr>
        <p:spPr/>
        <p:txBody>
          <a:bodyPr/>
          <a:lstStyle/>
          <a:p>
            <a:fld id="{F723EDF6-8515-438E-8FFF-B26E494E398A}" type="slidenum">
              <a:rPr lang="ru-RU" smtClean="0"/>
              <a:t>9</a:t>
            </a:fld>
            <a:endParaRPr lang="ru-RU"/>
          </a:p>
        </p:txBody>
      </p:sp>
    </p:spTree>
    <p:extLst>
      <p:ext uri="{BB962C8B-B14F-4D97-AF65-F5344CB8AC3E}">
        <p14:creationId xmlns:p14="http://schemas.microsoft.com/office/powerpoint/2010/main" val="362474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В камере Вильсона и диффузионной камере - это конденсация пересыщенного пара на ионах, образованных ионизирующей частицей в газе.</a:t>
            </a:r>
          </a:p>
          <a:p>
            <a:endParaRPr lang="ru-RU" dirty="0"/>
          </a:p>
        </p:txBody>
      </p:sp>
      <p:sp>
        <p:nvSpPr>
          <p:cNvPr id="4" name="Номер слайда 3"/>
          <p:cNvSpPr>
            <a:spLocks noGrp="1"/>
          </p:cNvSpPr>
          <p:nvPr>
            <p:ph type="sldNum" sz="quarter" idx="5"/>
          </p:nvPr>
        </p:nvSpPr>
        <p:spPr/>
        <p:txBody>
          <a:bodyPr/>
          <a:lstStyle/>
          <a:p>
            <a:fld id="{F723EDF6-8515-438E-8FFF-B26E494E398A}" type="slidenum">
              <a:rPr lang="ru-RU" smtClean="0"/>
              <a:t>10</a:t>
            </a:fld>
            <a:endParaRPr lang="ru-RU"/>
          </a:p>
        </p:txBody>
      </p:sp>
    </p:spTree>
    <p:extLst>
      <p:ext uri="{BB962C8B-B14F-4D97-AF65-F5344CB8AC3E}">
        <p14:creationId xmlns:p14="http://schemas.microsoft.com/office/powerpoint/2010/main" val="271939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Times New Roman" panose="02020603050405020304" pitchFamily="18" charset="0"/>
              </a:rPr>
              <a:t>В пузырьковой камере - вскипание перегретой жидкости в точках высокого локального энерговыделения на траектории частицы.</a:t>
            </a:r>
          </a:p>
        </p:txBody>
      </p:sp>
      <p:sp>
        <p:nvSpPr>
          <p:cNvPr id="4" name="Номер слайда 3"/>
          <p:cNvSpPr>
            <a:spLocks noGrp="1"/>
          </p:cNvSpPr>
          <p:nvPr>
            <p:ph type="sldNum" sz="quarter" idx="5"/>
          </p:nvPr>
        </p:nvSpPr>
        <p:spPr/>
        <p:txBody>
          <a:bodyPr/>
          <a:lstStyle/>
          <a:p>
            <a:fld id="{F723EDF6-8515-438E-8FFF-B26E494E398A}" type="slidenum">
              <a:rPr lang="ru-RU" smtClean="0"/>
              <a:t>11</a:t>
            </a:fld>
            <a:endParaRPr lang="ru-RU"/>
          </a:p>
        </p:txBody>
      </p:sp>
    </p:spTree>
    <p:extLst>
      <p:ext uri="{BB962C8B-B14F-4D97-AF65-F5344CB8AC3E}">
        <p14:creationId xmlns:p14="http://schemas.microsoft.com/office/powerpoint/2010/main" val="346468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5120C91C-16E5-44DF-B3DA-C5776365C2A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884168AB-F712-46DA-AD94-747B4BFC839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60CDF5BB-47B7-4973-8EA5-7AD57289F06E}"/>
              </a:ext>
            </a:extLst>
          </p:cNvPr>
          <p:cNvSpPr>
            <a:spLocks noGrp="1" noChangeArrowheads="1"/>
          </p:cNvSpPr>
          <p:nvPr>
            <p:ph type="sldNum" sz="quarter" idx="12"/>
          </p:nvPr>
        </p:nvSpPr>
        <p:spPr>
          <a:ln/>
        </p:spPr>
        <p:txBody>
          <a:bodyPr/>
          <a:lstStyle>
            <a:lvl1pPr>
              <a:defRPr/>
            </a:lvl1pPr>
          </a:lstStyle>
          <a:p>
            <a:pPr>
              <a:defRPr/>
            </a:pPr>
            <a:fld id="{5058D38E-604E-4791-9AEF-E9B42CBCB998}" type="slidenum">
              <a:rPr lang="ru-RU" altLang="ru-RU"/>
              <a:pPr>
                <a:defRPr/>
              </a:pPr>
              <a:t>‹#›</a:t>
            </a:fld>
            <a:endParaRPr lang="ru-RU" altLang="ru-RU"/>
          </a:p>
        </p:txBody>
      </p:sp>
    </p:spTree>
    <p:extLst>
      <p:ext uri="{BB962C8B-B14F-4D97-AF65-F5344CB8AC3E}">
        <p14:creationId xmlns:p14="http://schemas.microsoft.com/office/powerpoint/2010/main" val="210312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93E9A88-BD44-4DCC-8DB7-C2C3EF3050D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2F309070-1827-4A9D-B49A-395759CE487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6EA05F1F-7D89-4E43-8216-B13DC35ADC3C}"/>
              </a:ext>
            </a:extLst>
          </p:cNvPr>
          <p:cNvSpPr>
            <a:spLocks noGrp="1" noChangeArrowheads="1"/>
          </p:cNvSpPr>
          <p:nvPr>
            <p:ph type="sldNum" sz="quarter" idx="12"/>
          </p:nvPr>
        </p:nvSpPr>
        <p:spPr>
          <a:ln/>
        </p:spPr>
        <p:txBody>
          <a:bodyPr/>
          <a:lstStyle>
            <a:lvl1pPr>
              <a:defRPr/>
            </a:lvl1pPr>
          </a:lstStyle>
          <a:p>
            <a:pPr>
              <a:defRPr/>
            </a:pPr>
            <a:fld id="{33B98CE9-155C-4853-9825-5ED1683E9C8A}" type="slidenum">
              <a:rPr lang="ru-RU" altLang="ru-RU"/>
              <a:pPr>
                <a:defRPr/>
              </a:pPr>
              <a:t>‹#›</a:t>
            </a:fld>
            <a:endParaRPr lang="ru-RU" altLang="ru-RU"/>
          </a:p>
        </p:txBody>
      </p:sp>
    </p:spTree>
    <p:extLst>
      <p:ext uri="{BB962C8B-B14F-4D97-AF65-F5344CB8AC3E}">
        <p14:creationId xmlns:p14="http://schemas.microsoft.com/office/powerpoint/2010/main" val="306071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7E62AA2-AE6B-45BB-AAD7-D011CF7E451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91CE5085-8FBE-40F4-90D5-9BEE1055A0A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D5867FEF-C6B1-4447-ABFF-DEFB4303F260}"/>
              </a:ext>
            </a:extLst>
          </p:cNvPr>
          <p:cNvSpPr>
            <a:spLocks noGrp="1" noChangeArrowheads="1"/>
          </p:cNvSpPr>
          <p:nvPr>
            <p:ph type="sldNum" sz="quarter" idx="12"/>
          </p:nvPr>
        </p:nvSpPr>
        <p:spPr>
          <a:ln/>
        </p:spPr>
        <p:txBody>
          <a:bodyPr/>
          <a:lstStyle>
            <a:lvl1pPr>
              <a:defRPr/>
            </a:lvl1pPr>
          </a:lstStyle>
          <a:p>
            <a:pPr>
              <a:defRPr/>
            </a:pPr>
            <a:fld id="{1724C46B-C2FB-4DD2-BD96-2BA5C4BE1A37}" type="slidenum">
              <a:rPr lang="ru-RU" altLang="ru-RU"/>
              <a:pPr>
                <a:defRPr/>
              </a:pPr>
              <a:t>‹#›</a:t>
            </a:fld>
            <a:endParaRPr lang="ru-RU" altLang="ru-RU"/>
          </a:p>
        </p:txBody>
      </p:sp>
    </p:spTree>
    <p:extLst>
      <p:ext uri="{BB962C8B-B14F-4D97-AF65-F5344CB8AC3E}">
        <p14:creationId xmlns:p14="http://schemas.microsoft.com/office/powerpoint/2010/main" val="379151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99A60268-E724-413D-A920-352CDFDC908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10C7E4D-AF49-43F6-814E-CD725764577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B25112C3-6AB7-473C-B867-9B33E0DBFF4F}"/>
              </a:ext>
            </a:extLst>
          </p:cNvPr>
          <p:cNvSpPr>
            <a:spLocks noGrp="1" noChangeArrowheads="1"/>
          </p:cNvSpPr>
          <p:nvPr>
            <p:ph type="sldNum" sz="quarter" idx="12"/>
          </p:nvPr>
        </p:nvSpPr>
        <p:spPr>
          <a:ln/>
        </p:spPr>
        <p:txBody>
          <a:bodyPr/>
          <a:lstStyle>
            <a:lvl1pPr>
              <a:defRPr/>
            </a:lvl1pPr>
          </a:lstStyle>
          <a:p>
            <a:pPr>
              <a:defRPr/>
            </a:pPr>
            <a:fld id="{DA2ECE01-3EE0-4F52-BB29-1E5DBFAD6FFF}" type="slidenum">
              <a:rPr lang="ru-RU" altLang="ru-RU"/>
              <a:pPr>
                <a:defRPr/>
              </a:pPr>
              <a:t>‹#›</a:t>
            </a:fld>
            <a:endParaRPr lang="ru-RU" altLang="ru-RU"/>
          </a:p>
        </p:txBody>
      </p:sp>
    </p:spTree>
    <p:extLst>
      <p:ext uri="{BB962C8B-B14F-4D97-AF65-F5344CB8AC3E}">
        <p14:creationId xmlns:p14="http://schemas.microsoft.com/office/powerpoint/2010/main" val="422391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9BDDD37C-4546-4BF4-BDCC-264C7A13B09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573FFB3-78B9-46C0-BBC5-2FDC1566685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A5AFFFF-4799-43CC-8FE7-34B6BF8B38DE}"/>
              </a:ext>
            </a:extLst>
          </p:cNvPr>
          <p:cNvSpPr>
            <a:spLocks noGrp="1" noChangeArrowheads="1"/>
          </p:cNvSpPr>
          <p:nvPr>
            <p:ph type="sldNum" sz="quarter" idx="12"/>
          </p:nvPr>
        </p:nvSpPr>
        <p:spPr>
          <a:ln/>
        </p:spPr>
        <p:txBody>
          <a:bodyPr/>
          <a:lstStyle>
            <a:lvl1pPr>
              <a:defRPr/>
            </a:lvl1pPr>
          </a:lstStyle>
          <a:p>
            <a:pPr>
              <a:defRPr/>
            </a:pPr>
            <a:fld id="{CE410B8B-8B9E-4659-BE0A-B543A29C231A}" type="slidenum">
              <a:rPr lang="ru-RU" altLang="ru-RU"/>
              <a:pPr>
                <a:defRPr/>
              </a:pPr>
              <a:t>‹#›</a:t>
            </a:fld>
            <a:endParaRPr lang="ru-RU" altLang="ru-RU"/>
          </a:p>
        </p:txBody>
      </p:sp>
    </p:spTree>
    <p:extLst>
      <p:ext uri="{BB962C8B-B14F-4D97-AF65-F5344CB8AC3E}">
        <p14:creationId xmlns:p14="http://schemas.microsoft.com/office/powerpoint/2010/main" val="15052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B161EA3E-1F9E-4C6C-A257-D08FDE31EA4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48017442-8784-4F88-99FA-425D10BB571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A38EBE57-AEB5-4853-96CC-EF4B2A5F1160}"/>
              </a:ext>
            </a:extLst>
          </p:cNvPr>
          <p:cNvSpPr>
            <a:spLocks noGrp="1" noChangeArrowheads="1"/>
          </p:cNvSpPr>
          <p:nvPr>
            <p:ph type="sldNum" sz="quarter" idx="12"/>
          </p:nvPr>
        </p:nvSpPr>
        <p:spPr>
          <a:ln/>
        </p:spPr>
        <p:txBody>
          <a:bodyPr/>
          <a:lstStyle>
            <a:lvl1pPr>
              <a:defRPr/>
            </a:lvl1pPr>
          </a:lstStyle>
          <a:p>
            <a:pPr>
              <a:defRPr/>
            </a:pPr>
            <a:fld id="{382A12E0-76A2-434B-B177-AFA2CE15FE2E}" type="slidenum">
              <a:rPr lang="ru-RU" altLang="ru-RU"/>
              <a:pPr>
                <a:defRPr/>
              </a:pPr>
              <a:t>‹#›</a:t>
            </a:fld>
            <a:endParaRPr lang="ru-RU" altLang="ru-RU"/>
          </a:p>
        </p:txBody>
      </p:sp>
    </p:spTree>
    <p:extLst>
      <p:ext uri="{BB962C8B-B14F-4D97-AF65-F5344CB8AC3E}">
        <p14:creationId xmlns:p14="http://schemas.microsoft.com/office/powerpoint/2010/main" val="3492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F3092B48-F786-41AF-AB99-B80BBF45AF8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BB069A1E-69B7-4726-9341-6282484EAFD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FBECF1FF-8004-4680-A053-B4330C67295C}"/>
              </a:ext>
            </a:extLst>
          </p:cNvPr>
          <p:cNvSpPr>
            <a:spLocks noGrp="1" noChangeArrowheads="1"/>
          </p:cNvSpPr>
          <p:nvPr>
            <p:ph type="sldNum" sz="quarter" idx="12"/>
          </p:nvPr>
        </p:nvSpPr>
        <p:spPr>
          <a:ln/>
        </p:spPr>
        <p:txBody>
          <a:bodyPr/>
          <a:lstStyle>
            <a:lvl1pPr>
              <a:defRPr/>
            </a:lvl1pPr>
          </a:lstStyle>
          <a:p>
            <a:pPr>
              <a:defRPr/>
            </a:pPr>
            <a:fld id="{77AC1828-7F97-44EB-8B97-A4D170C6D742}" type="slidenum">
              <a:rPr lang="ru-RU" altLang="ru-RU"/>
              <a:pPr>
                <a:defRPr/>
              </a:pPr>
              <a:t>‹#›</a:t>
            </a:fld>
            <a:endParaRPr lang="ru-RU" altLang="ru-RU"/>
          </a:p>
        </p:txBody>
      </p:sp>
    </p:spTree>
    <p:extLst>
      <p:ext uri="{BB962C8B-B14F-4D97-AF65-F5344CB8AC3E}">
        <p14:creationId xmlns:p14="http://schemas.microsoft.com/office/powerpoint/2010/main" val="427486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7B4E0880-3405-46E2-86AB-CFAB50103C1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F99D9253-59B5-4A93-9C6D-0425ACF1BCE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2ED85E6B-7EFD-4CAE-B840-BA808281C60F}"/>
              </a:ext>
            </a:extLst>
          </p:cNvPr>
          <p:cNvSpPr>
            <a:spLocks noGrp="1" noChangeArrowheads="1"/>
          </p:cNvSpPr>
          <p:nvPr>
            <p:ph type="sldNum" sz="quarter" idx="12"/>
          </p:nvPr>
        </p:nvSpPr>
        <p:spPr>
          <a:ln/>
        </p:spPr>
        <p:txBody>
          <a:bodyPr/>
          <a:lstStyle>
            <a:lvl1pPr>
              <a:defRPr/>
            </a:lvl1pPr>
          </a:lstStyle>
          <a:p>
            <a:pPr>
              <a:defRPr/>
            </a:pPr>
            <a:fld id="{5B5A029C-FA5E-4B6C-BC95-8101FB6CA9CB}" type="slidenum">
              <a:rPr lang="ru-RU" altLang="ru-RU"/>
              <a:pPr>
                <a:defRPr/>
              </a:pPr>
              <a:t>‹#›</a:t>
            </a:fld>
            <a:endParaRPr lang="ru-RU" altLang="ru-RU"/>
          </a:p>
        </p:txBody>
      </p:sp>
    </p:spTree>
    <p:extLst>
      <p:ext uri="{BB962C8B-B14F-4D97-AF65-F5344CB8AC3E}">
        <p14:creationId xmlns:p14="http://schemas.microsoft.com/office/powerpoint/2010/main" val="316160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03259541-3777-4E79-B2CB-1489AD0A0B7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1BF5FB87-C68B-4C44-94DE-4F6A0446873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79293D87-4691-4267-9C85-ECE9DB11A704}"/>
              </a:ext>
            </a:extLst>
          </p:cNvPr>
          <p:cNvSpPr>
            <a:spLocks noGrp="1" noChangeArrowheads="1"/>
          </p:cNvSpPr>
          <p:nvPr>
            <p:ph type="sldNum" sz="quarter" idx="12"/>
          </p:nvPr>
        </p:nvSpPr>
        <p:spPr>
          <a:ln/>
        </p:spPr>
        <p:txBody>
          <a:bodyPr/>
          <a:lstStyle>
            <a:lvl1pPr>
              <a:defRPr/>
            </a:lvl1pPr>
          </a:lstStyle>
          <a:p>
            <a:pPr>
              <a:defRPr/>
            </a:pPr>
            <a:fld id="{49DD9B5D-CFBC-4D8E-8CA6-4007DE02456D}" type="slidenum">
              <a:rPr lang="ru-RU" altLang="ru-RU"/>
              <a:pPr>
                <a:defRPr/>
              </a:pPr>
              <a:t>‹#›</a:t>
            </a:fld>
            <a:endParaRPr lang="ru-RU" altLang="ru-RU"/>
          </a:p>
        </p:txBody>
      </p:sp>
    </p:spTree>
    <p:extLst>
      <p:ext uri="{BB962C8B-B14F-4D97-AF65-F5344CB8AC3E}">
        <p14:creationId xmlns:p14="http://schemas.microsoft.com/office/powerpoint/2010/main" val="425451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1D6510-DDCD-490A-9143-50BE848500A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6E373CB7-9EA9-466F-958C-207C629B0C1E}"/>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1B67FB76-92E8-45D5-AB3C-1370F5D4433C}"/>
              </a:ext>
            </a:extLst>
          </p:cNvPr>
          <p:cNvSpPr>
            <a:spLocks noGrp="1" noChangeArrowheads="1"/>
          </p:cNvSpPr>
          <p:nvPr>
            <p:ph type="sldNum" sz="quarter" idx="12"/>
          </p:nvPr>
        </p:nvSpPr>
        <p:spPr>
          <a:ln/>
        </p:spPr>
        <p:txBody>
          <a:bodyPr/>
          <a:lstStyle>
            <a:lvl1pPr>
              <a:defRPr/>
            </a:lvl1pPr>
          </a:lstStyle>
          <a:p>
            <a:pPr>
              <a:defRPr/>
            </a:pPr>
            <a:fld id="{146A00D6-17F5-4E1B-98CD-181BCFAFF1B9}" type="slidenum">
              <a:rPr lang="ru-RU" altLang="ru-RU"/>
              <a:pPr>
                <a:defRPr/>
              </a:pPr>
              <a:t>‹#›</a:t>
            </a:fld>
            <a:endParaRPr lang="ru-RU" altLang="ru-RU"/>
          </a:p>
        </p:txBody>
      </p:sp>
    </p:spTree>
    <p:extLst>
      <p:ext uri="{BB962C8B-B14F-4D97-AF65-F5344CB8AC3E}">
        <p14:creationId xmlns:p14="http://schemas.microsoft.com/office/powerpoint/2010/main" val="38449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9331CFF8-68DA-493B-951B-F46275146E3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1082F331-5C60-491F-82EE-EE5CA0CEE88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68CFE1F0-8325-4ABE-BEDE-B0FC68EB768E}"/>
              </a:ext>
            </a:extLst>
          </p:cNvPr>
          <p:cNvSpPr>
            <a:spLocks noGrp="1" noChangeArrowheads="1"/>
          </p:cNvSpPr>
          <p:nvPr>
            <p:ph type="sldNum" sz="quarter" idx="12"/>
          </p:nvPr>
        </p:nvSpPr>
        <p:spPr>
          <a:ln/>
        </p:spPr>
        <p:txBody>
          <a:bodyPr/>
          <a:lstStyle>
            <a:lvl1pPr>
              <a:defRPr/>
            </a:lvl1pPr>
          </a:lstStyle>
          <a:p>
            <a:pPr>
              <a:defRPr/>
            </a:pPr>
            <a:fld id="{5BF79879-4519-48F5-9582-417E1802C214}" type="slidenum">
              <a:rPr lang="ru-RU" altLang="ru-RU"/>
              <a:pPr>
                <a:defRPr/>
              </a:pPr>
              <a:t>‹#›</a:t>
            </a:fld>
            <a:endParaRPr lang="ru-RU" altLang="ru-RU"/>
          </a:p>
        </p:txBody>
      </p:sp>
    </p:spTree>
    <p:extLst>
      <p:ext uri="{BB962C8B-B14F-4D97-AF65-F5344CB8AC3E}">
        <p14:creationId xmlns:p14="http://schemas.microsoft.com/office/powerpoint/2010/main" val="359150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4C8C01C3-1807-41D6-8965-7CEFEDE47A0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BA2B75E8-552B-4E45-97F6-D7B0C8A70D1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49FB88B3-EB09-40FE-8009-D69A33F80C82}"/>
              </a:ext>
            </a:extLst>
          </p:cNvPr>
          <p:cNvSpPr>
            <a:spLocks noGrp="1" noChangeArrowheads="1"/>
          </p:cNvSpPr>
          <p:nvPr>
            <p:ph type="sldNum" sz="quarter" idx="12"/>
          </p:nvPr>
        </p:nvSpPr>
        <p:spPr>
          <a:ln/>
        </p:spPr>
        <p:txBody>
          <a:bodyPr/>
          <a:lstStyle>
            <a:lvl1pPr>
              <a:defRPr/>
            </a:lvl1pPr>
          </a:lstStyle>
          <a:p>
            <a:pPr>
              <a:defRPr/>
            </a:pPr>
            <a:fld id="{2C9AA78D-9190-4B28-89BC-EABEB5842295}" type="slidenum">
              <a:rPr lang="ru-RU" altLang="ru-RU"/>
              <a:pPr>
                <a:defRPr/>
              </a:pPr>
              <a:t>‹#›</a:t>
            </a:fld>
            <a:endParaRPr lang="ru-RU" altLang="ru-RU"/>
          </a:p>
        </p:txBody>
      </p:sp>
    </p:spTree>
    <p:extLst>
      <p:ext uri="{BB962C8B-B14F-4D97-AF65-F5344CB8AC3E}">
        <p14:creationId xmlns:p14="http://schemas.microsoft.com/office/powerpoint/2010/main" val="418700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E9A34A-C01C-4553-A439-1B63822521D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6D0545D4-5F8B-40D3-A102-A823327E55D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D5FDB245-EDF2-44C7-8C24-03779D67E83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6BCACA93-B4E3-4135-9428-8E311BDF0D7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8E05A4AF-C37C-49AE-AA1D-10FACBEAF69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2A18C8C-3272-4E44-A99C-BF01AD90F53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6.wmf"/><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E6D9DBA-6908-4A04-8DA4-08CE9FE97E3B}"/>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400"/>
              <a:t>Детекторы ионизирующих излучений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075A33-2B4A-4C46-BF51-98E0BE89EA25}"/>
              </a:ext>
            </a:extLst>
          </p:cNvPr>
          <p:cNvSpPr>
            <a:spLocks noGrp="1"/>
          </p:cNvSpPr>
          <p:nvPr>
            <p:ph type="title"/>
          </p:nvPr>
        </p:nvSpPr>
        <p:spPr/>
        <p:txBody>
          <a:bodyPr/>
          <a:lstStyle/>
          <a:p>
            <a:r>
              <a:rPr lang="ru-RU" dirty="0"/>
              <a:t>Камера Вильсона</a:t>
            </a:r>
            <a:r>
              <a:rPr lang="en-US" dirty="0"/>
              <a:t> </a:t>
            </a:r>
            <a:r>
              <a:rPr lang="ru-RU" dirty="0"/>
              <a:t>и диффузионная камера</a:t>
            </a:r>
          </a:p>
        </p:txBody>
      </p:sp>
      <p:pic>
        <p:nvPicPr>
          <p:cNvPr id="33794" name="Picture 2">
            <a:extLst>
              <a:ext uri="{FF2B5EF4-FFF2-40B4-BE49-F238E27FC236}">
                <a16:creationId xmlns:a16="http://schemas.microsoft.com/office/drawing/2014/main" id="{37C0A66B-686B-4971-8792-5A981F4EA10F}"/>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7881" b="50018"/>
          <a:stretch/>
        </p:blipFill>
        <p:spPr bwMode="auto">
          <a:xfrm rot="5400000">
            <a:off x="251520" y="2348707"/>
            <a:ext cx="4244280" cy="3777456"/>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a:extLst>
              <a:ext uri="{FF2B5EF4-FFF2-40B4-BE49-F238E27FC236}">
                <a16:creationId xmlns:a16="http://schemas.microsoft.com/office/drawing/2014/main" id="{60ED8035-93DA-4C5B-8029-90EABB5F6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99" r="14399"/>
          <a:stretch/>
        </p:blipFill>
        <p:spPr bwMode="auto">
          <a:xfrm>
            <a:off x="4881612" y="2116574"/>
            <a:ext cx="3777456" cy="4244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64B117-FBA3-44D2-8C7D-1C768DD12C97}"/>
              </a:ext>
            </a:extLst>
          </p:cNvPr>
          <p:cNvSpPr txBox="1"/>
          <p:nvPr/>
        </p:nvSpPr>
        <p:spPr>
          <a:xfrm>
            <a:off x="1006811" y="6346059"/>
            <a:ext cx="2733697" cy="461665"/>
          </a:xfrm>
          <a:prstGeom prst="rect">
            <a:avLst/>
          </a:prstGeom>
          <a:noFill/>
        </p:spPr>
        <p:txBody>
          <a:bodyPr wrap="none" rtlCol="0">
            <a:spAutoFit/>
          </a:bodyPr>
          <a:lstStyle/>
          <a:p>
            <a:r>
              <a:rPr lang="ru-RU" sz="2400" dirty="0"/>
              <a:t>Камера Вильсона</a:t>
            </a:r>
          </a:p>
        </p:txBody>
      </p:sp>
      <p:sp>
        <p:nvSpPr>
          <p:cNvPr id="9" name="TextBox 8">
            <a:extLst>
              <a:ext uri="{FF2B5EF4-FFF2-40B4-BE49-F238E27FC236}">
                <a16:creationId xmlns:a16="http://schemas.microsoft.com/office/drawing/2014/main" id="{2D56F4CE-4E8A-49D3-84E6-21E1DA8DFEEC}"/>
              </a:ext>
            </a:extLst>
          </p:cNvPr>
          <p:cNvSpPr txBox="1"/>
          <p:nvPr/>
        </p:nvSpPr>
        <p:spPr>
          <a:xfrm>
            <a:off x="5016462" y="6304834"/>
            <a:ext cx="3507755" cy="461665"/>
          </a:xfrm>
          <a:prstGeom prst="rect">
            <a:avLst/>
          </a:prstGeom>
          <a:noFill/>
        </p:spPr>
        <p:txBody>
          <a:bodyPr wrap="none" rtlCol="0">
            <a:spAutoFit/>
          </a:bodyPr>
          <a:lstStyle/>
          <a:p>
            <a:r>
              <a:rPr lang="ru-RU" sz="2400" dirty="0"/>
              <a:t>Диффузионная камера</a:t>
            </a:r>
          </a:p>
        </p:txBody>
      </p:sp>
    </p:spTree>
    <p:extLst>
      <p:ext uri="{BB962C8B-B14F-4D97-AF65-F5344CB8AC3E}">
        <p14:creationId xmlns:p14="http://schemas.microsoft.com/office/powerpoint/2010/main" val="243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E15EE0-A863-4B03-8D70-520885B964C3}"/>
              </a:ext>
            </a:extLst>
          </p:cNvPr>
          <p:cNvSpPr>
            <a:spLocks noGrp="1"/>
          </p:cNvSpPr>
          <p:nvPr>
            <p:ph type="title"/>
          </p:nvPr>
        </p:nvSpPr>
        <p:spPr/>
        <p:txBody>
          <a:bodyPr/>
          <a:lstStyle/>
          <a:p>
            <a:r>
              <a:rPr lang="ru-RU" dirty="0"/>
              <a:t>Пузырьковая камера</a:t>
            </a:r>
          </a:p>
        </p:txBody>
      </p:sp>
      <p:pic>
        <p:nvPicPr>
          <p:cNvPr id="47108" name="Picture 4">
            <a:extLst>
              <a:ext uri="{FF2B5EF4-FFF2-40B4-BE49-F238E27FC236}">
                <a16:creationId xmlns:a16="http://schemas.microsoft.com/office/drawing/2014/main" id="{CDC8BC2D-40CD-44F7-86A8-6FB6D68E4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96" y="2204864"/>
            <a:ext cx="7787208" cy="365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2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0A70EF-D7C5-4EF1-B973-2368DD64FBF4}"/>
              </a:ext>
            </a:extLst>
          </p:cNvPr>
          <p:cNvSpPr>
            <a:spLocks noGrp="1"/>
          </p:cNvSpPr>
          <p:nvPr>
            <p:ph type="title"/>
          </p:nvPr>
        </p:nvSpPr>
        <p:spPr/>
        <p:txBody>
          <a:bodyPr/>
          <a:lstStyle/>
          <a:p>
            <a:r>
              <a:rPr lang="ru-RU" dirty="0" err="1"/>
              <a:t>Стримерная</a:t>
            </a:r>
            <a:r>
              <a:rPr lang="ru-RU" dirty="0"/>
              <a:t> камера</a:t>
            </a:r>
          </a:p>
        </p:txBody>
      </p:sp>
      <p:pic>
        <p:nvPicPr>
          <p:cNvPr id="48130" name="Picture 2">
            <a:extLst>
              <a:ext uri="{FF2B5EF4-FFF2-40B4-BE49-F238E27FC236}">
                <a16:creationId xmlns:a16="http://schemas.microsoft.com/office/drawing/2014/main" id="{91977475-D85A-44FA-9833-AC094AB407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39944"/>
            <a:ext cx="8229600" cy="424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8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278D98-0815-4D0B-AD43-99C2F93696BE}"/>
              </a:ext>
            </a:extLst>
          </p:cNvPr>
          <p:cNvSpPr>
            <a:spLocks noGrp="1"/>
          </p:cNvSpPr>
          <p:nvPr>
            <p:ph type="title"/>
          </p:nvPr>
        </p:nvSpPr>
        <p:spPr/>
        <p:txBody>
          <a:bodyPr/>
          <a:lstStyle/>
          <a:p>
            <a:r>
              <a:rPr lang="ru-RU" dirty="0"/>
              <a:t>Искровая камера</a:t>
            </a:r>
          </a:p>
        </p:txBody>
      </p:sp>
      <p:pic>
        <p:nvPicPr>
          <p:cNvPr id="49154" name="Picture 2">
            <a:extLst>
              <a:ext uri="{FF2B5EF4-FFF2-40B4-BE49-F238E27FC236}">
                <a16:creationId xmlns:a16="http://schemas.microsoft.com/office/drawing/2014/main" id="{33AEC7AF-8E5D-45E4-AC53-075B2F1531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7186" y="1600200"/>
            <a:ext cx="574962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8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8D3E72-870F-48CF-B3B0-31AEBD96CA05}"/>
              </a:ext>
            </a:extLst>
          </p:cNvPr>
          <p:cNvSpPr>
            <a:spLocks noGrp="1" noChangeArrowheads="1"/>
          </p:cNvSpPr>
          <p:nvPr>
            <p:ph type="title"/>
          </p:nvPr>
        </p:nvSpPr>
        <p:spPr/>
        <p:txBody>
          <a:bodyPr/>
          <a:lstStyle/>
          <a:p>
            <a:pPr eaLnBrk="1" hangingPunct="1"/>
            <a:r>
              <a:rPr lang="ru-RU" altLang="ru-RU"/>
              <a:t>Фотографическая эмульсия</a:t>
            </a:r>
          </a:p>
        </p:txBody>
      </p:sp>
      <p:pic>
        <p:nvPicPr>
          <p:cNvPr id="11267" name="Picture 8">
            <a:extLst>
              <a:ext uri="{FF2B5EF4-FFF2-40B4-BE49-F238E27FC236}">
                <a16:creationId xmlns:a16="http://schemas.microsoft.com/office/drawing/2014/main" id="{200D182E-8CF3-43CA-BECB-7C9D2D63E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628775"/>
            <a:ext cx="50006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587DBD3-6E18-452F-9E7B-58B3F079E18E}"/>
              </a:ext>
            </a:extLst>
          </p:cNvPr>
          <p:cNvSpPr>
            <a:spLocks noGrp="1" noChangeArrowheads="1"/>
          </p:cNvSpPr>
          <p:nvPr>
            <p:ph type="title"/>
          </p:nvPr>
        </p:nvSpPr>
        <p:spPr/>
        <p:txBody>
          <a:bodyPr/>
          <a:lstStyle/>
          <a:p>
            <a:pPr eaLnBrk="1" hangingPunct="1"/>
            <a:r>
              <a:rPr lang="ru-RU" altLang="ru-RU"/>
              <a:t>Ядерная фотографическая эмульсия</a:t>
            </a:r>
          </a:p>
        </p:txBody>
      </p:sp>
      <p:pic>
        <p:nvPicPr>
          <p:cNvPr id="12291" name="Picture 3">
            <a:extLst>
              <a:ext uri="{FF2B5EF4-FFF2-40B4-BE49-F238E27FC236}">
                <a16:creationId xmlns:a16="http://schemas.microsoft.com/office/drawing/2014/main" id="{D6C4CEC9-2E09-4114-9B33-9B07FB34D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989138"/>
            <a:ext cx="572452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376614-557C-4E75-AE6D-27AE0005A5AC}"/>
              </a:ext>
            </a:extLst>
          </p:cNvPr>
          <p:cNvSpPr>
            <a:spLocks noGrp="1" noChangeArrowheads="1"/>
          </p:cNvSpPr>
          <p:nvPr>
            <p:ph type="title"/>
          </p:nvPr>
        </p:nvSpPr>
        <p:spPr/>
        <p:txBody>
          <a:bodyPr/>
          <a:lstStyle/>
          <a:p>
            <a:pPr eaLnBrk="1" hangingPunct="1"/>
            <a:r>
              <a:rPr lang="ru-RU" altLang="ru-RU"/>
              <a:t>Твердотельные трековые детекторы</a:t>
            </a:r>
          </a:p>
        </p:txBody>
      </p:sp>
      <p:pic>
        <p:nvPicPr>
          <p:cNvPr id="13315" name="Picture 6">
            <a:extLst>
              <a:ext uri="{FF2B5EF4-FFF2-40B4-BE49-F238E27FC236}">
                <a16:creationId xmlns:a16="http://schemas.microsoft.com/office/drawing/2014/main" id="{34DE9CF2-7A8F-4AA5-899C-0BD26AB49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1557338"/>
            <a:ext cx="60071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7EB46E-1A97-48B0-8DFE-7719CB12DD0E}"/>
              </a:ext>
            </a:extLst>
          </p:cNvPr>
          <p:cNvSpPr>
            <a:spLocks noGrp="1" noChangeArrowheads="1"/>
          </p:cNvSpPr>
          <p:nvPr>
            <p:ph type="title"/>
          </p:nvPr>
        </p:nvSpPr>
        <p:spPr/>
        <p:txBody>
          <a:bodyPr/>
          <a:lstStyle/>
          <a:p>
            <a:pPr eaLnBrk="1" hangingPunct="1"/>
            <a:r>
              <a:rPr lang="ru-RU" altLang="ru-RU"/>
              <a:t>Счетчик Гейгера-Мюллера</a:t>
            </a:r>
          </a:p>
        </p:txBody>
      </p:sp>
      <p:pic>
        <p:nvPicPr>
          <p:cNvPr id="14339" name="Picture 5">
            <a:extLst>
              <a:ext uri="{FF2B5EF4-FFF2-40B4-BE49-F238E27FC236}">
                <a16:creationId xmlns:a16="http://schemas.microsoft.com/office/drawing/2014/main" id="{84BB1411-C05A-4F12-843D-A998796C3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8497888"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0A2CAAE-827C-4A14-9B78-AB1901578841}"/>
              </a:ext>
            </a:extLst>
          </p:cNvPr>
          <p:cNvSpPr>
            <a:spLocks noGrp="1" noChangeArrowheads="1"/>
          </p:cNvSpPr>
          <p:nvPr>
            <p:ph type="title"/>
          </p:nvPr>
        </p:nvSpPr>
        <p:spPr/>
        <p:txBody>
          <a:bodyPr/>
          <a:lstStyle/>
          <a:p>
            <a:pPr eaLnBrk="1" hangingPunct="1"/>
            <a:r>
              <a:rPr lang="ru-RU" altLang="ru-RU"/>
              <a:t>Полупроводниковый детектор</a:t>
            </a:r>
          </a:p>
        </p:txBody>
      </p:sp>
      <p:pic>
        <p:nvPicPr>
          <p:cNvPr id="15363" name="Picture 4">
            <a:extLst>
              <a:ext uri="{FF2B5EF4-FFF2-40B4-BE49-F238E27FC236}">
                <a16:creationId xmlns:a16="http://schemas.microsoft.com/office/drawing/2014/main" id="{B5691703-033C-49D8-A163-C4F599C81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6840537"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8EFE03F-705A-47AE-AF68-4EF32BB121CC}"/>
              </a:ext>
            </a:extLst>
          </p:cNvPr>
          <p:cNvSpPr>
            <a:spLocks noGrp="1" noChangeArrowheads="1"/>
          </p:cNvSpPr>
          <p:nvPr>
            <p:ph type="title"/>
          </p:nvPr>
        </p:nvSpPr>
        <p:spPr/>
        <p:txBody>
          <a:bodyPr/>
          <a:lstStyle/>
          <a:p>
            <a:pPr eaLnBrk="1" hangingPunct="1"/>
            <a:r>
              <a:rPr lang="ru-RU" altLang="ru-RU"/>
              <a:t>Сцинтилляционный детектор</a:t>
            </a:r>
          </a:p>
        </p:txBody>
      </p:sp>
      <p:sp>
        <p:nvSpPr>
          <p:cNvPr id="16387" name="Rectangle 5">
            <a:extLst>
              <a:ext uri="{FF2B5EF4-FFF2-40B4-BE49-F238E27FC236}">
                <a16:creationId xmlns:a16="http://schemas.microsoft.com/office/drawing/2014/main" id="{87CC430D-B4DB-454E-944B-2A821AF3BD36}"/>
              </a:ext>
            </a:extLst>
          </p:cNvPr>
          <p:cNvSpPr>
            <a:spLocks noGrp="1" noChangeArrowheads="1"/>
          </p:cNvSpPr>
          <p:nvPr>
            <p:ph sz="half" idx="1"/>
          </p:nvPr>
        </p:nvSpPr>
        <p:spPr/>
        <p:txBody>
          <a:bodyPr/>
          <a:lstStyle/>
          <a:p>
            <a:pPr eaLnBrk="1" hangingPunct="1">
              <a:lnSpc>
                <a:spcPct val="90000"/>
              </a:lnSpc>
            </a:pPr>
            <a:r>
              <a:rPr lang="ru-RU" altLang="ru-RU" sz="2400" dirty="0"/>
              <a:t>Монокристаллы неорганических и органических веществ</a:t>
            </a:r>
          </a:p>
          <a:p>
            <a:pPr eaLnBrk="1" hangingPunct="1">
              <a:lnSpc>
                <a:spcPct val="90000"/>
              </a:lnSpc>
            </a:pPr>
            <a:r>
              <a:rPr lang="ru-RU" altLang="ru-RU" sz="2400" dirty="0"/>
              <a:t>Тонкие покрытия на стекле или органической пленке</a:t>
            </a:r>
          </a:p>
          <a:p>
            <a:pPr eaLnBrk="1" hangingPunct="1">
              <a:lnSpc>
                <a:spcPct val="90000"/>
              </a:lnSpc>
            </a:pPr>
            <a:r>
              <a:rPr lang="ru-RU" altLang="ru-RU" sz="2400" dirty="0"/>
              <a:t>Жидкие растворы</a:t>
            </a:r>
          </a:p>
          <a:p>
            <a:pPr eaLnBrk="1" hangingPunct="1">
              <a:lnSpc>
                <a:spcPct val="90000"/>
              </a:lnSpc>
            </a:pPr>
            <a:r>
              <a:rPr lang="ru-RU" altLang="ru-RU" sz="2400" dirty="0" err="1"/>
              <a:t>Заполимеризованные</a:t>
            </a:r>
            <a:r>
              <a:rPr lang="ru-RU" altLang="ru-RU" sz="2400" dirty="0"/>
              <a:t> в прозрачной пластмассе в виде отдельных кристаллов или пленок</a:t>
            </a:r>
          </a:p>
          <a:p>
            <a:pPr eaLnBrk="1" hangingPunct="1">
              <a:lnSpc>
                <a:spcPct val="90000"/>
              </a:lnSpc>
            </a:pPr>
            <a:r>
              <a:rPr lang="ru-RU" altLang="ru-RU" sz="2400" dirty="0"/>
              <a:t>Пары или </a:t>
            </a:r>
            <a:r>
              <a:rPr lang="ru-RU" altLang="ru-RU" sz="2400" dirty="0" err="1"/>
              <a:t>газы</a:t>
            </a:r>
            <a:endParaRPr lang="ru-RU" altLang="ru-RU" sz="2400" dirty="0"/>
          </a:p>
        </p:txBody>
      </p:sp>
      <p:pic>
        <p:nvPicPr>
          <p:cNvPr id="1026" name="Picture 2">
            <a:extLst>
              <a:ext uri="{FF2B5EF4-FFF2-40B4-BE49-F238E27FC236}">
                <a16:creationId xmlns:a16="http://schemas.microsoft.com/office/drawing/2014/main" id="{2649F6D4-8BDE-46C4-840B-69B79B4D30F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2857" b="27206"/>
          <a:stretch/>
        </p:blipFill>
        <p:spPr bwMode="auto">
          <a:xfrm>
            <a:off x="4648202" y="1600200"/>
            <a:ext cx="2376264" cy="2620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F2D4DB-3B99-47B4-B980-4179D005EE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07" t="13994" r="16526" b="21784"/>
          <a:stretch/>
        </p:blipFill>
        <p:spPr bwMode="auto">
          <a:xfrm>
            <a:off x="6637137" y="4112129"/>
            <a:ext cx="2096304" cy="20183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FC59EC-49A0-4964-936E-4F61167CEF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25" r="15352" b="12356"/>
          <a:stretch/>
        </p:blipFill>
        <p:spPr bwMode="auto">
          <a:xfrm>
            <a:off x="4641699" y="4112129"/>
            <a:ext cx="2140546" cy="2018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41F8900-1A14-40A9-BC21-9B7B22FE5E18}"/>
              </a:ext>
            </a:extLst>
          </p:cNvPr>
          <p:cNvSpPr>
            <a:spLocks noGrp="1" noChangeArrowheads="1"/>
          </p:cNvSpPr>
          <p:nvPr>
            <p:ph type="title"/>
          </p:nvPr>
        </p:nvSpPr>
        <p:spPr/>
        <p:txBody>
          <a:bodyPr/>
          <a:lstStyle/>
          <a:p>
            <a:pPr eaLnBrk="1" hangingPunct="1"/>
            <a:r>
              <a:rPr lang="ru-RU" altLang="ru-RU" sz="4000"/>
              <a:t>Детекторы ионизирующих излучений</a:t>
            </a:r>
          </a:p>
        </p:txBody>
      </p:sp>
      <p:sp>
        <p:nvSpPr>
          <p:cNvPr id="3075" name="Rectangle 3">
            <a:extLst>
              <a:ext uri="{FF2B5EF4-FFF2-40B4-BE49-F238E27FC236}">
                <a16:creationId xmlns:a16="http://schemas.microsoft.com/office/drawing/2014/main" id="{C9793C73-CC0D-4FA1-B78E-656AE118AC2B}"/>
              </a:ext>
            </a:extLst>
          </p:cNvPr>
          <p:cNvSpPr>
            <a:spLocks noGrp="1" noChangeArrowheads="1"/>
          </p:cNvSpPr>
          <p:nvPr>
            <p:ph type="body" idx="1"/>
          </p:nvPr>
        </p:nvSpPr>
        <p:spPr>
          <a:xfrm>
            <a:off x="457200" y="1916113"/>
            <a:ext cx="8229600" cy="4210050"/>
          </a:xfrm>
        </p:spPr>
        <p:txBody>
          <a:bodyPr/>
          <a:lstStyle/>
          <a:p>
            <a:pPr eaLnBrk="1" hangingPunct="1"/>
            <a:r>
              <a:rPr lang="ru-RU" altLang="ru-RU" dirty="0"/>
              <a:t>Ионизационные</a:t>
            </a:r>
          </a:p>
          <a:p>
            <a:pPr eaLnBrk="1" hangingPunct="1"/>
            <a:r>
              <a:rPr lang="ru-RU" altLang="ru-RU" dirty="0"/>
              <a:t>Сцинтилляционные</a:t>
            </a:r>
          </a:p>
          <a:p>
            <a:pPr eaLnBrk="1" hangingPunct="1"/>
            <a:r>
              <a:rPr lang="ru-RU" altLang="ru-RU" dirty="0"/>
              <a:t>Люминесцентные</a:t>
            </a:r>
          </a:p>
          <a:p>
            <a:pPr eaLnBrk="1" hangingPunct="1"/>
            <a:r>
              <a:rPr lang="ru-RU" altLang="ru-RU" dirty="0"/>
              <a:t>Фотографические</a:t>
            </a:r>
          </a:p>
          <a:p>
            <a:pPr eaLnBrk="1" hangingPunct="1"/>
            <a:r>
              <a:rPr lang="ru-RU" altLang="ru-RU" dirty="0"/>
              <a:t>Химические</a:t>
            </a:r>
          </a:p>
          <a:p>
            <a:pPr eaLnBrk="1" hangingPunct="1"/>
            <a:r>
              <a:rPr lang="ru-RU" altLang="ru-RU" dirty="0"/>
              <a:t>Калориметрические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0D209B2-5E08-4B0C-905B-F5146266BEBD}"/>
              </a:ext>
            </a:extLst>
          </p:cNvPr>
          <p:cNvSpPr>
            <a:spLocks noGrp="1" noChangeArrowheads="1"/>
          </p:cNvSpPr>
          <p:nvPr>
            <p:ph type="title"/>
          </p:nvPr>
        </p:nvSpPr>
        <p:spPr/>
        <p:txBody>
          <a:bodyPr/>
          <a:lstStyle/>
          <a:p>
            <a:pPr eaLnBrk="1" hangingPunct="1"/>
            <a:r>
              <a:rPr lang="ru-RU" altLang="ru-RU"/>
              <a:t>Сцинтилляционный детектор</a:t>
            </a:r>
          </a:p>
        </p:txBody>
      </p:sp>
      <p:pic>
        <p:nvPicPr>
          <p:cNvPr id="17411" name="Picture 3">
            <a:extLst>
              <a:ext uri="{FF2B5EF4-FFF2-40B4-BE49-F238E27FC236}">
                <a16:creationId xmlns:a16="http://schemas.microsoft.com/office/drawing/2014/main" id="{F583F242-E9F3-42A8-8C61-65F7D708C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B9C1A47-B753-4A80-BAAA-B1283539E523}"/>
              </a:ext>
            </a:extLst>
          </p:cNvPr>
          <p:cNvSpPr>
            <a:spLocks noGrp="1" noChangeArrowheads="1"/>
          </p:cNvSpPr>
          <p:nvPr>
            <p:ph type="title"/>
          </p:nvPr>
        </p:nvSpPr>
        <p:spPr/>
        <p:txBody>
          <a:bodyPr/>
          <a:lstStyle/>
          <a:p>
            <a:pPr eaLnBrk="1" hangingPunct="1"/>
            <a:r>
              <a:rPr lang="ru-RU" altLang="ru-RU" sz="4000" dirty="0"/>
              <a:t>Импульсные ионизационные и сцинтилляционные детекторы</a:t>
            </a:r>
          </a:p>
        </p:txBody>
      </p:sp>
      <p:graphicFrame>
        <p:nvGraphicFramePr>
          <p:cNvPr id="18435" name="Object 3">
            <a:extLst>
              <a:ext uri="{FF2B5EF4-FFF2-40B4-BE49-F238E27FC236}">
                <a16:creationId xmlns:a16="http://schemas.microsoft.com/office/drawing/2014/main" id="{8119793D-DD0F-44EB-AF42-7A400E92E5B1}"/>
              </a:ext>
            </a:extLst>
          </p:cNvPr>
          <p:cNvGraphicFramePr>
            <a:graphicFrameLocks noGrp="1" noChangeAspect="1"/>
          </p:cNvGraphicFramePr>
          <p:nvPr>
            <p:ph sz="half" idx="1"/>
          </p:nvPr>
        </p:nvGraphicFramePr>
        <p:xfrm>
          <a:off x="2051050" y="2924175"/>
          <a:ext cx="5073650" cy="1724025"/>
        </p:xfrm>
        <a:graphic>
          <a:graphicData uri="http://schemas.openxmlformats.org/presentationml/2006/ole">
            <mc:AlternateContent xmlns:mc="http://schemas.openxmlformats.org/markup-compatibility/2006">
              <mc:Choice xmlns:v="urn:schemas-microsoft-com:vml" Requires="v">
                <p:oleObj name="Формула" r:id="rId3" imgW="1269449" imgH="431613" progId="Equation.3">
                  <p:embed/>
                </p:oleObj>
              </mc:Choice>
              <mc:Fallback>
                <p:oleObj name="Формула" r:id="rId3" imgW="1269449" imgH="431613" progId="Equation.3">
                  <p:embed/>
                  <p:pic>
                    <p:nvPicPr>
                      <p:cNvPr id="18435" name="Object 3">
                        <a:extLst>
                          <a:ext uri="{FF2B5EF4-FFF2-40B4-BE49-F238E27FC236}">
                            <a16:creationId xmlns:a16="http://schemas.microsoft.com/office/drawing/2014/main" id="{8119793D-DD0F-44EB-AF42-7A400E92E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24175"/>
                        <a:ext cx="5073650"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5F218A-B815-4E81-B58F-4611B06BC564}"/>
              </a:ext>
            </a:extLst>
          </p:cNvPr>
          <p:cNvSpPr>
            <a:spLocks noGrp="1" noChangeArrowheads="1"/>
          </p:cNvSpPr>
          <p:nvPr>
            <p:ph type="title"/>
          </p:nvPr>
        </p:nvSpPr>
        <p:spPr/>
        <p:txBody>
          <a:bodyPr/>
          <a:lstStyle/>
          <a:p>
            <a:pPr eaLnBrk="1" hangingPunct="1"/>
            <a:r>
              <a:rPr lang="ru-RU" altLang="ru-RU" sz="4000"/>
              <a:t>Импульсные электрические и сцинтилляционные детекторы</a:t>
            </a:r>
          </a:p>
        </p:txBody>
      </p:sp>
      <p:graphicFrame>
        <p:nvGraphicFramePr>
          <p:cNvPr id="19459" name="Object 3">
            <a:extLst>
              <a:ext uri="{FF2B5EF4-FFF2-40B4-BE49-F238E27FC236}">
                <a16:creationId xmlns:a16="http://schemas.microsoft.com/office/drawing/2014/main" id="{7865FBD3-E176-4FA1-9514-AAABF01A651D}"/>
              </a:ext>
            </a:extLst>
          </p:cNvPr>
          <p:cNvGraphicFramePr>
            <a:graphicFrameLocks noGrp="1" noChangeAspect="1"/>
          </p:cNvGraphicFramePr>
          <p:nvPr>
            <p:ph idx="1"/>
          </p:nvPr>
        </p:nvGraphicFramePr>
        <p:xfrm>
          <a:off x="3141663" y="1612900"/>
          <a:ext cx="2797175" cy="1677988"/>
        </p:xfrm>
        <a:graphic>
          <a:graphicData uri="http://schemas.openxmlformats.org/presentationml/2006/ole">
            <mc:AlternateContent xmlns:mc="http://schemas.openxmlformats.org/markup-compatibility/2006">
              <mc:Choice xmlns:v="urn:schemas-microsoft-com:vml" Requires="v">
                <p:oleObj name="Формула" r:id="rId3" imgW="698500" imgH="419100" progId="Equation.3">
                  <p:embed/>
                </p:oleObj>
              </mc:Choice>
              <mc:Fallback>
                <p:oleObj name="Формула" r:id="rId3" imgW="698500" imgH="419100" progId="Equation.3">
                  <p:embed/>
                  <p:pic>
                    <p:nvPicPr>
                      <p:cNvPr id="19459" name="Object 3">
                        <a:extLst>
                          <a:ext uri="{FF2B5EF4-FFF2-40B4-BE49-F238E27FC236}">
                            <a16:creationId xmlns:a16="http://schemas.microsoft.com/office/drawing/2014/main" id="{7865FBD3-E176-4FA1-9514-AAABF01A6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1612900"/>
                        <a:ext cx="2797175" cy="167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4">
            <a:extLst>
              <a:ext uri="{FF2B5EF4-FFF2-40B4-BE49-F238E27FC236}">
                <a16:creationId xmlns:a16="http://schemas.microsoft.com/office/drawing/2014/main" id="{5FF62A76-718A-452C-9BE6-B64ECEC63F89}"/>
              </a:ext>
            </a:extLst>
          </p:cNvPr>
          <p:cNvSpPr txBox="1">
            <a:spLocks noChangeArrowheads="1"/>
          </p:cNvSpPr>
          <p:nvPr/>
        </p:nvSpPr>
        <p:spPr bwMode="auto">
          <a:xfrm>
            <a:off x="250825" y="4973638"/>
            <a:ext cx="85788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cs typeface="Arial" panose="020B0604020202020204" pitchFamily="34" charset="0"/>
              </a:rPr>
              <a:t>I – </a:t>
            </a:r>
            <a:r>
              <a:rPr lang="ru-RU" altLang="ru-RU">
                <a:cs typeface="Arial" panose="020B0604020202020204" pitchFamily="34" charset="0"/>
              </a:rPr>
              <a:t>регистрируемая детектором скорость счета (имп./с)</a:t>
            </a:r>
          </a:p>
          <a:p>
            <a:pPr eaLnBrk="1" hangingPunct="1"/>
            <a:r>
              <a:rPr lang="el-GR" altLang="ru-RU">
                <a:cs typeface="Arial" panose="020B0604020202020204" pitchFamily="34" charset="0"/>
              </a:rPr>
              <a:t>ε</a:t>
            </a:r>
            <a:r>
              <a:rPr lang="ru-RU" altLang="ru-RU">
                <a:cs typeface="Arial" panose="020B0604020202020204" pitchFamily="34" charset="0"/>
              </a:rPr>
              <a:t> – эффективность регистрации;</a:t>
            </a:r>
          </a:p>
          <a:p>
            <a:pPr eaLnBrk="1" hangingPunct="1"/>
            <a:r>
              <a:rPr lang="en-US" altLang="ru-RU">
                <a:cs typeface="Arial" panose="020B0604020202020204" pitchFamily="34" charset="0"/>
              </a:rPr>
              <a:t>A – </a:t>
            </a:r>
            <a:r>
              <a:rPr lang="ru-RU" altLang="ru-RU">
                <a:cs typeface="Arial" panose="020B0604020202020204" pitchFamily="34" charset="0"/>
              </a:rPr>
              <a:t>абсолютная активность препарата (Бк);</a:t>
            </a:r>
          </a:p>
          <a:p>
            <a:pPr eaLnBrk="1" hangingPunct="1"/>
            <a:r>
              <a:rPr lang="en-US" altLang="ru-RU">
                <a:cs typeface="Arial" panose="020B0604020202020204" pitchFamily="34" charset="0"/>
              </a:rPr>
              <a:t>p</a:t>
            </a:r>
            <a:r>
              <a:rPr lang="ru-RU" altLang="ru-RU">
                <a:cs typeface="Arial" panose="020B0604020202020204" pitchFamily="34" charset="0"/>
              </a:rPr>
              <a:t> </a:t>
            </a:r>
            <a:r>
              <a:rPr lang="en-US" altLang="ru-RU">
                <a:cs typeface="Arial" panose="020B0604020202020204" pitchFamily="34" charset="0"/>
              </a:rPr>
              <a:t>-  </a:t>
            </a:r>
            <a:r>
              <a:rPr lang="ru-RU" altLang="ru-RU">
                <a:cs typeface="Arial" panose="020B0604020202020204" pitchFamily="34" charset="0"/>
              </a:rPr>
              <a:t>веротность испускания частиц или квантов данной группы на один распад;</a:t>
            </a:r>
          </a:p>
          <a:p>
            <a:pPr eaLnBrk="1" hangingPunct="1"/>
            <a:r>
              <a:rPr lang="ru-RU" altLang="ru-RU">
                <a:cs typeface="Arial" panose="020B0604020202020204" pitchFamily="34" charset="0"/>
              </a:rPr>
              <a:t>Ф – фон детектора (имп./с)</a:t>
            </a:r>
            <a:endParaRPr lang="el-GR" altLang="ru-RU">
              <a:cs typeface="Arial" panose="020B0604020202020204" pitchFamily="34" charset="0"/>
            </a:endParaRPr>
          </a:p>
        </p:txBody>
      </p:sp>
      <p:graphicFrame>
        <p:nvGraphicFramePr>
          <p:cNvPr id="19461" name="Object 4">
            <a:extLst>
              <a:ext uri="{FF2B5EF4-FFF2-40B4-BE49-F238E27FC236}">
                <a16:creationId xmlns:a16="http://schemas.microsoft.com/office/drawing/2014/main" id="{BBCC3A1B-8232-4A58-A91C-218D1D206A5A}"/>
              </a:ext>
            </a:extLst>
          </p:cNvPr>
          <p:cNvGraphicFramePr>
            <a:graphicFrameLocks noChangeAspect="1"/>
          </p:cNvGraphicFramePr>
          <p:nvPr/>
        </p:nvGraphicFramePr>
        <p:xfrm>
          <a:off x="2027238" y="3486150"/>
          <a:ext cx="1790700" cy="1293813"/>
        </p:xfrm>
        <a:graphic>
          <a:graphicData uri="http://schemas.openxmlformats.org/presentationml/2006/ole">
            <mc:AlternateContent xmlns:mc="http://schemas.openxmlformats.org/markup-compatibility/2006">
              <mc:Choice xmlns:v="urn:schemas-microsoft-com:vml" Requires="v">
                <p:oleObj name="Формула" r:id="rId5" imgW="596900" imgH="431800" progId="Equation.3">
                  <p:embed/>
                </p:oleObj>
              </mc:Choice>
              <mc:Fallback>
                <p:oleObj name="Формула" r:id="rId5" imgW="596900" imgH="431800" progId="Equation.3">
                  <p:embed/>
                  <p:pic>
                    <p:nvPicPr>
                      <p:cNvPr id="19461" name="Object 4">
                        <a:extLst>
                          <a:ext uri="{FF2B5EF4-FFF2-40B4-BE49-F238E27FC236}">
                            <a16:creationId xmlns:a16="http://schemas.microsoft.com/office/drawing/2014/main" id="{BBCC3A1B-8232-4A58-A91C-218D1D206A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238" y="3486150"/>
                        <a:ext cx="179070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2" name="Object 6">
            <a:extLst>
              <a:ext uri="{FF2B5EF4-FFF2-40B4-BE49-F238E27FC236}">
                <a16:creationId xmlns:a16="http://schemas.microsoft.com/office/drawing/2014/main" id="{927F5B6C-DE67-4929-A73B-98D3B689AAAB}"/>
              </a:ext>
            </a:extLst>
          </p:cNvPr>
          <p:cNvGraphicFramePr>
            <a:graphicFrameLocks noChangeAspect="1"/>
          </p:cNvGraphicFramePr>
          <p:nvPr/>
        </p:nvGraphicFramePr>
        <p:xfrm>
          <a:off x="4681538" y="3429000"/>
          <a:ext cx="2513012" cy="1179513"/>
        </p:xfrm>
        <a:graphic>
          <a:graphicData uri="http://schemas.openxmlformats.org/presentationml/2006/ole">
            <mc:AlternateContent xmlns:mc="http://schemas.openxmlformats.org/markup-compatibility/2006">
              <mc:Choice xmlns:v="urn:schemas-microsoft-com:vml" Requires="v">
                <p:oleObj name="Формула" r:id="rId7" imgW="837836" imgH="393529" progId="Equation.3">
                  <p:embed/>
                </p:oleObj>
              </mc:Choice>
              <mc:Fallback>
                <p:oleObj name="Формула" r:id="rId7" imgW="837836" imgH="393529" progId="Equation.3">
                  <p:embed/>
                  <p:pic>
                    <p:nvPicPr>
                      <p:cNvPr id="19462" name="Object 6">
                        <a:extLst>
                          <a:ext uri="{FF2B5EF4-FFF2-40B4-BE49-F238E27FC236}">
                            <a16:creationId xmlns:a16="http://schemas.microsoft.com/office/drawing/2014/main" id="{927F5B6C-DE67-4929-A73B-98D3B689AA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1538" y="3429000"/>
                        <a:ext cx="2513012"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B04F0C1-7065-4716-9AEF-D09BCA4780F7}"/>
              </a:ext>
            </a:extLst>
          </p:cNvPr>
          <p:cNvSpPr>
            <a:spLocks noGrp="1" noChangeArrowheads="1"/>
          </p:cNvSpPr>
          <p:nvPr>
            <p:ph type="title"/>
          </p:nvPr>
        </p:nvSpPr>
        <p:spPr/>
        <p:txBody>
          <a:bodyPr/>
          <a:lstStyle/>
          <a:p>
            <a:pPr eaLnBrk="1" hangingPunct="1"/>
            <a:r>
              <a:rPr lang="ru-RU" altLang="ru-RU" sz="4000"/>
              <a:t>Импульсные электрические и сцинтилляционные детекторы</a:t>
            </a:r>
          </a:p>
        </p:txBody>
      </p:sp>
      <p:graphicFrame>
        <p:nvGraphicFramePr>
          <p:cNvPr id="20483" name="Object 3">
            <a:extLst>
              <a:ext uri="{FF2B5EF4-FFF2-40B4-BE49-F238E27FC236}">
                <a16:creationId xmlns:a16="http://schemas.microsoft.com/office/drawing/2014/main" id="{3FC5FA54-919F-4490-80E9-1A1D17D5F21B}"/>
              </a:ext>
            </a:extLst>
          </p:cNvPr>
          <p:cNvGraphicFramePr>
            <a:graphicFrameLocks noGrp="1" noChangeAspect="1"/>
          </p:cNvGraphicFramePr>
          <p:nvPr>
            <p:ph idx="1"/>
          </p:nvPr>
        </p:nvGraphicFramePr>
        <p:xfrm>
          <a:off x="2987675" y="2767013"/>
          <a:ext cx="2795588" cy="654050"/>
        </p:xfrm>
        <a:graphic>
          <a:graphicData uri="http://schemas.openxmlformats.org/presentationml/2006/ole">
            <mc:AlternateContent xmlns:mc="http://schemas.openxmlformats.org/markup-compatibility/2006">
              <mc:Choice xmlns:v="urn:schemas-microsoft-com:vml" Requires="v">
                <p:oleObj name="Формула" r:id="rId3" imgW="977900" imgH="228600" progId="Equation.3">
                  <p:embed/>
                </p:oleObj>
              </mc:Choice>
              <mc:Fallback>
                <p:oleObj name="Формула" r:id="rId3" imgW="977900" imgH="228600" progId="Equation.3">
                  <p:embed/>
                  <p:pic>
                    <p:nvPicPr>
                      <p:cNvPr id="20483" name="Object 3">
                        <a:extLst>
                          <a:ext uri="{FF2B5EF4-FFF2-40B4-BE49-F238E27FC236}">
                            <a16:creationId xmlns:a16="http://schemas.microsoft.com/office/drawing/2014/main" id="{3FC5FA54-919F-4490-80E9-1A1D17D5F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767013"/>
                        <a:ext cx="2795588"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4">
            <a:extLst>
              <a:ext uri="{FF2B5EF4-FFF2-40B4-BE49-F238E27FC236}">
                <a16:creationId xmlns:a16="http://schemas.microsoft.com/office/drawing/2014/main" id="{2691A416-FC58-4CA3-847F-C717DE2301F3}"/>
              </a:ext>
            </a:extLst>
          </p:cNvPr>
          <p:cNvSpPr txBox="1">
            <a:spLocks noChangeArrowheads="1"/>
          </p:cNvSpPr>
          <p:nvPr/>
        </p:nvSpPr>
        <p:spPr bwMode="auto">
          <a:xfrm>
            <a:off x="250825" y="4724400"/>
            <a:ext cx="6423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ru-RU"/>
              <a:t>ε</a:t>
            </a:r>
            <a:r>
              <a:rPr lang="en-US" altLang="ru-RU" baseline="-25000"/>
              <a:t>d</a:t>
            </a:r>
            <a:r>
              <a:rPr lang="en-US" altLang="ru-RU"/>
              <a:t> </a:t>
            </a:r>
            <a:r>
              <a:rPr lang="en-US" altLang="ru-RU">
                <a:cs typeface="Arial" panose="020B0604020202020204" pitchFamily="34" charset="0"/>
              </a:rPr>
              <a:t> – </a:t>
            </a:r>
            <a:r>
              <a:rPr lang="ru-RU" altLang="ru-RU">
                <a:cs typeface="Arial" panose="020B0604020202020204" pitchFamily="34" charset="0"/>
              </a:rPr>
              <a:t>эффективность детектора к данному виду излучения;</a:t>
            </a:r>
          </a:p>
          <a:p>
            <a:pPr eaLnBrk="1" hangingPunct="1"/>
            <a:r>
              <a:rPr lang="el-GR" altLang="ru-RU">
                <a:cs typeface="Arial" panose="020B0604020202020204" pitchFamily="34" charset="0"/>
              </a:rPr>
              <a:t>η</a:t>
            </a:r>
            <a:r>
              <a:rPr lang="ru-RU" altLang="ru-RU">
                <a:cs typeface="Arial" panose="020B0604020202020204" pitchFamily="34" charset="0"/>
              </a:rPr>
              <a:t> – геометрический коэффициент;</a:t>
            </a:r>
          </a:p>
          <a:p>
            <a:pPr eaLnBrk="1" hangingPunct="1"/>
            <a:r>
              <a:rPr lang="en-US" altLang="ru-RU">
                <a:cs typeface="Arial" panose="020B0604020202020204" pitchFamily="34" charset="0"/>
              </a:rPr>
              <a:t>k</a:t>
            </a:r>
            <a:r>
              <a:rPr lang="ru-RU" altLang="ru-RU" baseline="-25000">
                <a:cs typeface="Arial" panose="020B0604020202020204" pitchFamily="34" charset="0"/>
              </a:rPr>
              <a:t>1</a:t>
            </a:r>
            <a:r>
              <a:rPr lang="en-US" altLang="ru-RU">
                <a:cs typeface="Arial" panose="020B0604020202020204" pitchFamily="34" charset="0"/>
              </a:rPr>
              <a:t> – </a:t>
            </a:r>
            <a:r>
              <a:rPr lang="ru-RU" altLang="ru-RU">
                <a:cs typeface="Arial" panose="020B0604020202020204" pitchFamily="34" charset="0"/>
              </a:rPr>
              <a:t>коэффициент ослабления;</a:t>
            </a:r>
          </a:p>
          <a:p>
            <a:pPr eaLnBrk="1" hangingPunct="1"/>
            <a:r>
              <a:rPr lang="en-US" altLang="ru-RU"/>
              <a:t>k</a:t>
            </a:r>
            <a:r>
              <a:rPr lang="ru-RU" altLang="ru-RU" baseline="-25000"/>
              <a:t>2</a:t>
            </a:r>
            <a:r>
              <a:rPr lang="ru-RU" altLang="ru-RU">
                <a:cs typeface="Arial" panose="020B0604020202020204" pitchFamily="34" charset="0"/>
              </a:rPr>
              <a:t> </a:t>
            </a:r>
            <a:r>
              <a:rPr lang="en-US" altLang="ru-RU">
                <a:cs typeface="Arial" panose="020B0604020202020204" pitchFamily="34" charset="0"/>
              </a:rPr>
              <a:t>-  </a:t>
            </a:r>
            <a:r>
              <a:rPr lang="ru-RU" altLang="ru-RU">
                <a:cs typeface="Arial" panose="020B0604020202020204" pitchFamily="34" charset="0"/>
              </a:rPr>
              <a:t>коэффициент самоослабления</a:t>
            </a:r>
            <a:endParaRPr lang="el-GR" altLang="ru-RU">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BE10D28-1F61-4409-ABDD-F9C7EEBAAF8B}"/>
              </a:ext>
            </a:extLst>
          </p:cNvPr>
          <p:cNvSpPr>
            <a:spLocks noGrp="1" noChangeArrowheads="1"/>
          </p:cNvSpPr>
          <p:nvPr>
            <p:ph type="title"/>
          </p:nvPr>
        </p:nvSpPr>
        <p:spPr/>
        <p:txBody>
          <a:bodyPr/>
          <a:lstStyle/>
          <a:p>
            <a:pPr eaLnBrk="1" hangingPunct="1"/>
            <a:r>
              <a:rPr lang="ru-RU" altLang="ru-RU"/>
              <a:t>Эффективность </a:t>
            </a:r>
          </a:p>
        </p:txBody>
      </p:sp>
      <p:pic>
        <p:nvPicPr>
          <p:cNvPr id="21507" name="Picture 6">
            <a:extLst>
              <a:ext uri="{FF2B5EF4-FFF2-40B4-BE49-F238E27FC236}">
                <a16:creationId xmlns:a16="http://schemas.microsoft.com/office/drawing/2014/main" id="{EF258F76-735B-4C02-825E-FD465C07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71613"/>
            <a:ext cx="7488237"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94CAF76-8CB9-449A-B5EB-D8A8FE53A114}"/>
              </a:ext>
            </a:extLst>
          </p:cNvPr>
          <p:cNvSpPr>
            <a:spLocks noGrp="1" noChangeArrowheads="1"/>
          </p:cNvSpPr>
          <p:nvPr>
            <p:ph type="title"/>
          </p:nvPr>
        </p:nvSpPr>
        <p:spPr>
          <a:xfrm>
            <a:off x="250825" y="274638"/>
            <a:ext cx="8713788" cy="1143000"/>
          </a:xfrm>
        </p:spPr>
        <p:txBody>
          <a:bodyPr/>
          <a:lstStyle/>
          <a:p>
            <a:pPr eaLnBrk="1" hangingPunct="1"/>
            <a:r>
              <a:rPr lang="ru-RU" altLang="ru-RU" sz="4000"/>
              <a:t>Естественный радиационный фон</a:t>
            </a:r>
          </a:p>
        </p:txBody>
      </p:sp>
      <p:sp>
        <p:nvSpPr>
          <p:cNvPr id="22531" name="Rectangle 3">
            <a:extLst>
              <a:ext uri="{FF2B5EF4-FFF2-40B4-BE49-F238E27FC236}">
                <a16:creationId xmlns:a16="http://schemas.microsoft.com/office/drawing/2014/main" id="{6C29783A-0845-4E99-AA06-43C3EA264EB5}"/>
              </a:ext>
            </a:extLst>
          </p:cNvPr>
          <p:cNvSpPr>
            <a:spLocks noGrp="1" noChangeArrowheads="1"/>
          </p:cNvSpPr>
          <p:nvPr>
            <p:ph type="body" idx="1"/>
          </p:nvPr>
        </p:nvSpPr>
        <p:spPr/>
        <p:txBody>
          <a:bodyPr/>
          <a:lstStyle/>
          <a:p>
            <a:pPr eaLnBrk="1" hangingPunct="1"/>
            <a:r>
              <a:rPr lang="ru-RU" altLang="ru-RU"/>
              <a:t>Низко- и высокоэнергетические компоненты космического излучения;</a:t>
            </a:r>
          </a:p>
          <a:p>
            <a:pPr eaLnBrk="1" hangingPunct="1"/>
            <a:r>
              <a:rPr lang="ru-RU" altLang="ru-RU"/>
              <a:t>Излучение конструкционных материалов аппаратуры и самого детектора;</a:t>
            </a:r>
          </a:p>
          <a:p>
            <a:pPr eaLnBrk="1" hangingPunct="1"/>
            <a:r>
              <a:rPr lang="ru-RU" altLang="ru-RU"/>
              <a:t>Излучение окружающей среды.</a:t>
            </a:r>
          </a:p>
          <a:p>
            <a:pPr eaLnBrk="1" hangingPunct="1"/>
            <a:endParaRPr lang="ru-RU" alt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826CC09-31DB-4F4C-A089-542BE2D2CC00}"/>
              </a:ext>
            </a:extLst>
          </p:cNvPr>
          <p:cNvSpPr>
            <a:spLocks noGrp="1" noChangeArrowheads="1"/>
          </p:cNvSpPr>
          <p:nvPr>
            <p:ph type="title"/>
          </p:nvPr>
        </p:nvSpPr>
        <p:spPr/>
        <p:txBody>
          <a:bodyPr/>
          <a:lstStyle/>
          <a:p>
            <a:pPr eaLnBrk="1" hangingPunct="1"/>
            <a:r>
              <a:rPr lang="ru-RU" altLang="ru-RU"/>
              <a:t>Космическое излучение</a:t>
            </a:r>
            <a:r>
              <a:rPr lang="en-US" altLang="ru-RU"/>
              <a:t> – 1/3</a:t>
            </a:r>
            <a:endParaRPr lang="ru-RU" altLang="ru-RU"/>
          </a:p>
        </p:txBody>
      </p:sp>
      <p:pic>
        <p:nvPicPr>
          <p:cNvPr id="23555" name="Picture 4">
            <a:extLst>
              <a:ext uri="{FF2B5EF4-FFF2-40B4-BE49-F238E27FC236}">
                <a16:creationId xmlns:a16="http://schemas.microsoft.com/office/drawing/2014/main" id="{6A030DB4-C125-47F6-910E-A651AC46B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66863"/>
            <a:ext cx="7416800"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B09290-428D-492B-A944-0B1721CCED24}"/>
              </a:ext>
            </a:extLst>
          </p:cNvPr>
          <p:cNvSpPr>
            <a:spLocks noGrp="1" noChangeArrowheads="1"/>
          </p:cNvSpPr>
          <p:nvPr>
            <p:ph type="title"/>
          </p:nvPr>
        </p:nvSpPr>
        <p:spPr>
          <a:xfrm>
            <a:off x="34925" y="274638"/>
            <a:ext cx="9074150" cy="1143000"/>
          </a:xfrm>
        </p:spPr>
        <p:txBody>
          <a:bodyPr/>
          <a:lstStyle/>
          <a:p>
            <a:pPr eaLnBrk="1" hangingPunct="1"/>
            <a:r>
              <a:rPr lang="ru-RU" altLang="ru-RU"/>
              <a:t>Радиоактивные загрязнения</a:t>
            </a:r>
            <a:r>
              <a:rPr lang="en-US" altLang="ru-RU"/>
              <a:t> – 1/3</a:t>
            </a:r>
            <a:endParaRPr lang="ru-RU" altLang="ru-RU"/>
          </a:p>
        </p:txBody>
      </p:sp>
      <p:sp>
        <p:nvSpPr>
          <p:cNvPr id="24579" name="Rectangle 3">
            <a:extLst>
              <a:ext uri="{FF2B5EF4-FFF2-40B4-BE49-F238E27FC236}">
                <a16:creationId xmlns:a16="http://schemas.microsoft.com/office/drawing/2014/main" id="{98194F96-12A1-4103-9CC2-9670668D583A}"/>
              </a:ext>
            </a:extLst>
          </p:cNvPr>
          <p:cNvSpPr>
            <a:spLocks noGrp="1" noChangeArrowheads="1"/>
          </p:cNvSpPr>
          <p:nvPr>
            <p:ph type="body" idx="1"/>
          </p:nvPr>
        </p:nvSpPr>
        <p:spPr>
          <a:xfrm>
            <a:off x="457200" y="1600200"/>
            <a:ext cx="8229600" cy="2765425"/>
          </a:xfrm>
        </p:spPr>
        <p:txBody>
          <a:bodyPr/>
          <a:lstStyle/>
          <a:p>
            <a:pPr eaLnBrk="1" hangingPunct="1"/>
            <a:r>
              <a:rPr lang="ru-RU" altLang="ru-RU" sz="2800" baseline="30000" dirty="0"/>
              <a:t>238</a:t>
            </a:r>
            <a:r>
              <a:rPr lang="en-US" altLang="ru-RU" sz="2800" dirty="0"/>
              <a:t>U+</a:t>
            </a:r>
            <a:r>
              <a:rPr lang="ru-RU" altLang="ru-RU" sz="2800" dirty="0"/>
              <a:t>ДПР, </a:t>
            </a:r>
            <a:r>
              <a:rPr lang="ru-RU" altLang="ru-RU" sz="2800" baseline="30000" dirty="0"/>
              <a:t>232</a:t>
            </a:r>
            <a:r>
              <a:rPr lang="en-US" altLang="ru-RU" sz="2800" dirty="0"/>
              <a:t>Th</a:t>
            </a:r>
            <a:r>
              <a:rPr lang="ru-RU" altLang="ru-RU" sz="2800" dirty="0"/>
              <a:t>+ДПР:</a:t>
            </a:r>
          </a:p>
          <a:p>
            <a:pPr lvl="1" eaLnBrk="1" hangingPunct="1"/>
            <a:r>
              <a:rPr lang="ru-RU" altLang="ru-RU" dirty="0"/>
              <a:t>Свинец – 60 Бк/кг, </a:t>
            </a:r>
          </a:p>
          <a:p>
            <a:pPr lvl="1" eaLnBrk="1" hangingPunct="1"/>
            <a:r>
              <a:rPr lang="ru-RU" altLang="ru-RU" dirty="0"/>
              <a:t>Алюминий – 27 Бк/кг, </a:t>
            </a:r>
          </a:p>
          <a:p>
            <a:pPr lvl="1" eaLnBrk="1" hangingPunct="1"/>
            <a:r>
              <a:rPr lang="ru-RU" altLang="ru-RU" dirty="0"/>
              <a:t>Оргстекло – 0,25 Бк/кг.</a:t>
            </a:r>
          </a:p>
          <a:p>
            <a:pPr eaLnBrk="1" hangingPunct="1"/>
            <a:r>
              <a:rPr lang="ru-RU" altLang="ru-RU" sz="2800" baseline="30000" dirty="0"/>
              <a:t>40</a:t>
            </a:r>
            <a:r>
              <a:rPr lang="en-US" altLang="ru-RU" sz="2800" dirty="0"/>
              <a:t>K</a:t>
            </a:r>
            <a:r>
              <a:rPr lang="ru-RU" altLang="ru-RU" sz="2800" dirty="0"/>
              <a:t> (0,012%, 31,4 Бк/г смеси изотопов </a:t>
            </a:r>
            <a:r>
              <a:rPr lang="en-US" altLang="ru-RU" sz="2800" dirty="0"/>
              <a:t>K</a:t>
            </a:r>
            <a:r>
              <a:rPr lang="ru-RU" altLang="ru-RU" sz="2800" dirty="0"/>
              <a:t>);</a:t>
            </a:r>
          </a:p>
          <a:p>
            <a:pPr eaLnBrk="1" hangingPunct="1"/>
            <a:endParaRPr lang="ru-RU" altLang="ru-RU" sz="2800" dirty="0"/>
          </a:p>
        </p:txBody>
      </p:sp>
      <p:sp>
        <p:nvSpPr>
          <p:cNvPr id="24580" name="Rectangle 4">
            <a:extLst>
              <a:ext uri="{FF2B5EF4-FFF2-40B4-BE49-F238E27FC236}">
                <a16:creationId xmlns:a16="http://schemas.microsoft.com/office/drawing/2014/main" id="{0626A846-5108-42F5-BDA1-743D60F447F4}"/>
              </a:ext>
            </a:extLst>
          </p:cNvPr>
          <p:cNvSpPr>
            <a:spLocks noChangeArrowheads="1"/>
          </p:cNvSpPr>
          <p:nvPr/>
        </p:nvSpPr>
        <p:spPr bwMode="auto">
          <a:xfrm>
            <a:off x="250825" y="4797425"/>
            <a:ext cx="87137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4400">
                <a:solidFill>
                  <a:schemeClr val="tx2"/>
                </a:solidFill>
              </a:rPr>
              <a:t>Окружающая среда </a:t>
            </a:r>
            <a:br>
              <a:rPr lang="en-US" altLang="ru-RU" sz="4400">
                <a:solidFill>
                  <a:schemeClr val="tx2"/>
                </a:solidFill>
              </a:rPr>
            </a:br>
            <a:r>
              <a:rPr lang="ru-RU" altLang="ru-RU" sz="4400">
                <a:solidFill>
                  <a:schemeClr val="tx2"/>
                </a:solidFill>
              </a:rPr>
              <a:t>(включая </a:t>
            </a:r>
            <a:r>
              <a:rPr lang="en-US" altLang="ru-RU" sz="4400">
                <a:solidFill>
                  <a:schemeClr val="tx2"/>
                </a:solidFill>
              </a:rPr>
              <a:t>Rn) – 1/3</a:t>
            </a:r>
            <a:endParaRPr lang="ru-RU" altLang="ru-RU" sz="440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38363A2-A4A8-4EA0-BFBA-0866EEB4BD5F}"/>
              </a:ext>
            </a:extLst>
          </p:cNvPr>
          <p:cNvSpPr>
            <a:spLocks noGrp="1" noChangeArrowheads="1"/>
          </p:cNvSpPr>
          <p:nvPr>
            <p:ph type="title"/>
          </p:nvPr>
        </p:nvSpPr>
        <p:spPr/>
        <p:txBody>
          <a:bodyPr/>
          <a:lstStyle/>
          <a:p>
            <a:pPr eaLnBrk="1" hangingPunct="1"/>
            <a:r>
              <a:rPr lang="ru-RU" altLang="ru-RU"/>
              <a:t>Методы снижения фона </a:t>
            </a:r>
          </a:p>
        </p:txBody>
      </p:sp>
      <p:sp>
        <p:nvSpPr>
          <p:cNvPr id="25603" name="Rectangle 3">
            <a:extLst>
              <a:ext uri="{FF2B5EF4-FFF2-40B4-BE49-F238E27FC236}">
                <a16:creationId xmlns:a16="http://schemas.microsoft.com/office/drawing/2014/main" id="{1F8EFA83-0DC4-47C7-863A-4D4991CE2BF5}"/>
              </a:ext>
            </a:extLst>
          </p:cNvPr>
          <p:cNvSpPr>
            <a:spLocks noGrp="1" noChangeArrowheads="1"/>
          </p:cNvSpPr>
          <p:nvPr>
            <p:ph type="body" idx="1"/>
          </p:nvPr>
        </p:nvSpPr>
        <p:spPr/>
        <p:txBody>
          <a:bodyPr/>
          <a:lstStyle/>
          <a:p>
            <a:pPr eaLnBrk="1" hangingPunct="1"/>
            <a:r>
              <a:rPr lang="ru-RU" altLang="ru-RU"/>
              <a:t>Использование радиационно-чистых материалов в конструкции датчиков;</a:t>
            </a:r>
          </a:p>
          <a:p>
            <a:pPr eaLnBrk="1" hangingPunct="1"/>
            <a:r>
              <a:rPr lang="ru-RU" altLang="ru-RU"/>
              <a:t>Применение защиты от внешнего излучения;</a:t>
            </a:r>
          </a:p>
          <a:p>
            <a:pPr eaLnBrk="1" hangingPunct="1"/>
            <a:r>
              <a:rPr lang="ru-RU" altLang="ru-RU"/>
              <a:t>Использование дополнительных детекторов для исключения из регистрации сигналов радиационного фона.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a:extLst>
              <a:ext uri="{FF2B5EF4-FFF2-40B4-BE49-F238E27FC236}">
                <a16:creationId xmlns:a16="http://schemas.microsoft.com/office/drawing/2014/main" id="{FD36DD13-3AF5-450A-849A-984794414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044" b="20540"/>
          <a:stretch>
            <a:fillRect/>
          </a:stretch>
        </p:blipFill>
        <p:spPr bwMode="auto">
          <a:xfrm>
            <a:off x="5256213" y="1906588"/>
            <a:ext cx="38163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a:extLst>
              <a:ext uri="{FF2B5EF4-FFF2-40B4-BE49-F238E27FC236}">
                <a16:creationId xmlns:a16="http://schemas.microsoft.com/office/drawing/2014/main" id="{DA3424D8-3394-4E63-90D8-C5DE2473D4CD}"/>
              </a:ext>
            </a:extLst>
          </p:cNvPr>
          <p:cNvSpPr>
            <a:spLocks noGrp="1" noChangeArrowheads="1"/>
          </p:cNvSpPr>
          <p:nvPr>
            <p:ph type="title"/>
          </p:nvPr>
        </p:nvSpPr>
        <p:spPr/>
        <p:txBody>
          <a:bodyPr/>
          <a:lstStyle/>
          <a:p>
            <a:pPr eaLnBrk="1" hangingPunct="1"/>
            <a:r>
              <a:rPr lang="ru-RU" altLang="ru-RU" sz="4000"/>
              <a:t>Защита от внешнего излучения </a:t>
            </a:r>
          </a:p>
        </p:txBody>
      </p:sp>
      <p:pic>
        <p:nvPicPr>
          <p:cNvPr id="26628" name="Picture 5">
            <a:extLst>
              <a:ext uri="{FF2B5EF4-FFF2-40B4-BE49-F238E27FC236}">
                <a16:creationId xmlns:a16="http://schemas.microsoft.com/office/drawing/2014/main" id="{1E7920DA-7202-4DF3-A916-7BE5D061F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87" r="9378" b="31393"/>
          <a:stretch>
            <a:fillRect/>
          </a:stretch>
        </p:blipFill>
        <p:spPr bwMode="auto">
          <a:xfrm>
            <a:off x="150813" y="1906588"/>
            <a:ext cx="4752975"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6">
            <a:extLst>
              <a:ext uri="{FF2B5EF4-FFF2-40B4-BE49-F238E27FC236}">
                <a16:creationId xmlns:a16="http://schemas.microsoft.com/office/drawing/2014/main" id="{DDB7DBB4-5390-4BD4-B9A8-A179D5380F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5867400"/>
            <a:ext cx="5372101"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F8CD8A2E-D920-4E2D-BB6D-93324F195884}"/>
              </a:ext>
            </a:extLst>
          </p:cNvPr>
          <p:cNvSpPr>
            <a:spLocks noGrp="1" noChangeArrowheads="1"/>
          </p:cNvSpPr>
          <p:nvPr>
            <p:ph type="title"/>
          </p:nvPr>
        </p:nvSpPr>
        <p:spPr/>
        <p:txBody>
          <a:bodyPr/>
          <a:lstStyle/>
          <a:p>
            <a:pPr eaLnBrk="1" hangingPunct="1"/>
            <a:r>
              <a:rPr lang="ru-RU" altLang="ru-RU"/>
              <a:t>Радиометрическая установка</a:t>
            </a:r>
          </a:p>
        </p:txBody>
      </p:sp>
      <p:sp>
        <p:nvSpPr>
          <p:cNvPr id="4099" name="AutoShape 30">
            <a:extLst>
              <a:ext uri="{FF2B5EF4-FFF2-40B4-BE49-F238E27FC236}">
                <a16:creationId xmlns:a16="http://schemas.microsoft.com/office/drawing/2014/main" id="{910305FA-6AD7-4A49-BD80-9FCB82365ACE}"/>
              </a:ext>
            </a:extLst>
          </p:cNvPr>
          <p:cNvSpPr>
            <a:spLocks noChangeArrowheads="1"/>
          </p:cNvSpPr>
          <p:nvPr/>
        </p:nvSpPr>
        <p:spPr bwMode="auto">
          <a:xfrm>
            <a:off x="755650" y="3141663"/>
            <a:ext cx="2160588" cy="11509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Детектор</a:t>
            </a:r>
          </a:p>
        </p:txBody>
      </p:sp>
      <p:sp>
        <p:nvSpPr>
          <p:cNvPr id="4100" name="AutoShape 31">
            <a:extLst>
              <a:ext uri="{FF2B5EF4-FFF2-40B4-BE49-F238E27FC236}">
                <a16:creationId xmlns:a16="http://schemas.microsoft.com/office/drawing/2014/main" id="{51776D58-1194-4A35-A8D2-45693C6CE559}"/>
              </a:ext>
            </a:extLst>
          </p:cNvPr>
          <p:cNvSpPr>
            <a:spLocks noChangeArrowheads="1"/>
          </p:cNvSpPr>
          <p:nvPr/>
        </p:nvSpPr>
        <p:spPr bwMode="auto">
          <a:xfrm>
            <a:off x="3563938" y="3141663"/>
            <a:ext cx="2160587" cy="11509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Блок </a:t>
            </a:r>
          </a:p>
          <a:p>
            <a:pPr algn="ctr" eaLnBrk="1" hangingPunct="1"/>
            <a:r>
              <a:rPr lang="ru-RU" altLang="ru-RU"/>
              <a:t>преобразования</a:t>
            </a:r>
          </a:p>
        </p:txBody>
      </p:sp>
      <p:sp>
        <p:nvSpPr>
          <p:cNvPr id="4101" name="AutoShape 32">
            <a:extLst>
              <a:ext uri="{FF2B5EF4-FFF2-40B4-BE49-F238E27FC236}">
                <a16:creationId xmlns:a16="http://schemas.microsoft.com/office/drawing/2014/main" id="{62E38F7C-8791-4227-938A-7745725D7D9A}"/>
              </a:ext>
            </a:extLst>
          </p:cNvPr>
          <p:cNvSpPr>
            <a:spLocks noChangeArrowheads="1"/>
          </p:cNvSpPr>
          <p:nvPr/>
        </p:nvSpPr>
        <p:spPr bwMode="auto">
          <a:xfrm>
            <a:off x="6372225" y="3141663"/>
            <a:ext cx="2160588" cy="1150937"/>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Регистрирующее </a:t>
            </a:r>
          </a:p>
          <a:p>
            <a:pPr algn="ctr" eaLnBrk="1" hangingPunct="1"/>
            <a:r>
              <a:rPr lang="ru-RU" altLang="ru-RU"/>
              <a:t>устройство</a:t>
            </a:r>
          </a:p>
        </p:txBody>
      </p:sp>
      <p:cxnSp>
        <p:nvCxnSpPr>
          <p:cNvPr id="4102" name="AutoShape 33">
            <a:extLst>
              <a:ext uri="{FF2B5EF4-FFF2-40B4-BE49-F238E27FC236}">
                <a16:creationId xmlns:a16="http://schemas.microsoft.com/office/drawing/2014/main" id="{8A6482F0-03F3-422E-8302-E4FE7D6F6216}"/>
              </a:ext>
            </a:extLst>
          </p:cNvPr>
          <p:cNvCxnSpPr>
            <a:cxnSpLocks noChangeShapeType="1"/>
            <a:stCxn id="4099" idx="3"/>
            <a:endCxn id="4100" idx="1"/>
          </p:cNvCxnSpPr>
          <p:nvPr/>
        </p:nvCxnSpPr>
        <p:spPr bwMode="auto">
          <a:xfrm>
            <a:off x="2916238" y="3717925"/>
            <a:ext cx="6477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3" name="AutoShape 34">
            <a:extLst>
              <a:ext uri="{FF2B5EF4-FFF2-40B4-BE49-F238E27FC236}">
                <a16:creationId xmlns:a16="http://schemas.microsoft.com/office/drawing/2014/main" id="{AC0FB46A-D708-400E-AFE0-9CC7AD15A924}"/>
              </a:ext>
            </a:extLst>
          </p:cNvPr>
          <p:cNvCxnSpPr>
            <a:cxnSpLocks noChangeShapeType="1"/>
            <a:stCxn id="4100" idx="3"/>
            <a:endCxn id="4101" idx="1"/>
          </p:cNvCxnSpPr>
          <p:nvPr/>
        </p:nvCxnSpPr>
        <p:spPr bwMode="auto">
          <a:xfrm>
            <a:off x="5724525" y="3717925"/>
            <a:ext cx="6477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DBCF50C-77F2-4AD1-A6A8-5AADC81C799C}"/>
              </a:ext>
            </a:extLst>
          </p:cNvPr>
          <p:cNvSpPr>
            <a:spLocks noGrp="1" noChangeArrowheads="1"/>
          </p:cNvSpPr>
          <p:nvPr>
            <p:ph type="title"/>
          </p:nvPr>
        </p:nvSpPr>
        <p:spPr/>
        <p:txBody>
          <a:bodyPr/>
          <a:lstStyle/>
          <a:p>
            <a:pPr eaLnBrk="1" hangingPunct="1"/>
            <a:r>
              <a:rPr lang="ru-RU" altLang="ru-RU" sz="4000"/>
              <a:t>Защита от внешнего излучения </a:t>
            </a:r>
          </a:p>
        </p:txBody>
      </p:sp>
      <p:pic>
        <p:nvPicPr>
          <p:cNvPr id="27651" name="Picture 7">
            <a:extLst>
              <a:ext uri="{FF2B5EF4-FFF2-40B4-BE49-F238E27FC236}">
                <a16:creationId xmlns:a16="http://schemas.microsoft.com/office/drawing/2014/main" id="{114F85A3-C0DE-4A38-9EEF-3EBF26F70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9055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Прямая со стрелкой 2">
            <a:extLst>
              <a:ext uri="{FF2B5EF4-FFF2-40B4-BE49-F238E27FC236}">
                <a16:creationId xmlns:a16="http://schemas.microsoft.com/office/drawing/2014/main" id="{76E78901-E9FA-4406-88E7-FE5A13ECA2FD}"/>
              </a:ext>
            </a:extLst>
          </p:cNvPr>
          <p:cNvCxnSpPr>
            <a:cxnSpLocks/>
          </p:cNvCxnSpPr>
          <p:nvPr/>
        </p:nvCxnSpPr>
        <p:spPr>
          <a:xfrm flipH="1">
            <a:off x="3129043" y="2643225"/>
            <a:ext cx="2978195" cy="2982875"/>
          </a:xfrm>
          <a:prstGeom prst="straightConnector1">
            <a:avLst/>
          </a:prstGeom>
          <a:ln w="444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Взрыв: 8 точек 3">
            <a:extLst>
              <a:ext uri="{FF2B5EF4-FFF2-40B4-BE49-F238E27FC236}">
                <a16:creationId xmlns:a16="http://schemas.microsoft.com/office/drawing/2014/main" id="{9ECC2421-407B-4221-B234-2924B9984BBA}"/>
              </a:ext>
            </a:extLst>
          </p:cNvPr>
          <p:cNvSpPr/>
          <p:nvPr/>
        </p:nvSpPr>
        <p:spPr>
          <a:xfrm>
            <a:off x="5076056" y="3399007"/>
            <a:ext cx="216024" cy="288032"/>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Взрыв: 8 точек 6">
            <a:extLst>
              <a:ext uri="{FF2B5EF4-FFF2-40B4-BE49-F238E27FC236}">
                <a16:creationId xmlns:a16="http://schemas.microsoft.com/office/drawing/2014/main" id="{67D2B640-F55A-4ECF-9C27-9C61BBCA9838}"/>
              </a:ext>
            </a:extLst>
          </p:cNvPr>
          <p:cNvSpPr/>
          <p:nvPr/>
        </p:nvSpPr>
        <p:spPr>
          <a:xfrm>
            <a:off x="4510129" y="3999607"/>
            <a:ext cx="216024" cy="288032"/>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a:extLst>
              <a:ext uri="{FF2B5EF4-FFF2-40B4-BE49-F238E27FC236}">
                <a16:creationId xmlns:a16="http://schemas.microsoft.com/office/drawing/2014/main" id="{B5565931-C301-40A0-8EB7-6DFEF73E098E}"/>
              </a:ext>
            </a:extLst>
          </p:cNvPr>
          <p:cNvCxnSpPr>
            <a:cxnSpLocks/>
          </p:cNvCxnSpPr>
          <p:nvPr/>
        </p:nvCxnSpPr>
        <p:spPr>
          <a:xfrm>
            <a:off x="4012995" y="2360650"/>
            <a:ext cx="0" cy="3012566"/>
          </a:xfrm>
          <a:prstGeom prst="straightConnector1">
            <a:avLst/>
          </a:prstGeom>
          <a:ln w="444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Взрыв: 8 точек 10">
            <a:extLst>
              <a:ext uri="{FF2B5EF4-FFF2-40B4-BE49-F238E27FC236}">
                <a16:creationId xmlns:a16="http://schemas.microsoft.com/office/drawing/2014/main" id="{AE61C50B-353F-48B0-B866-9B869F30C87F}"/>
              </a:ext>
            </a:extLst>
          </p:cNvPr>
          <p:cNvSpPr/>
          <p:nvPr/>
        </p:nvSpPr>
        <p:spPr>
          <a:xfrm>
            <a:off x="3904983" y="3519140"/>
            <a:ext cx="216024" cy="288032"/>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Взрыв: 8 точек 13">
            <a:extLst>
              <a:ext uri="{FF2B5EF4-FFF2-40B4-BE49-F238E27FC236}">
                <a16:creationId xmlns:a16="http://schemas.microsoft.com/office/drawing/2014/main" id="{D2901CFC-12C3-4A04-8A46-CCFF01C6DB57}"/>
              </a:ext>
            </a:extLst>
          </p:cNvPr>
          <p:cNvSpPr/>
          <p:nvPr/>
        </p:nvSpPr>
        <p:spPr>
          <a:xfrm>
            <a:off x="4510128" y="3990646"/>
            <a:ext cx="216024" cy="288032"/>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3000"/>
                            </p:stCondLst>
                            <p:childTnLst>
                              <p:par>
                                <p:cTn id="14" presetID="10" presetClass="entr" presetSubtype="0" fill="hold" grpId="0" nodeType="after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11" grpId="0" animBg="1"/>
      <p:bldP spid="11" grpId="1"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22633C-865F-4DC6-A16C-14A3CADE580D}"/>
              </a:ext>
            </a:extLst>
          </p:cNvPr>
          <p:cNvSpPr>
            <a:spLocks noGrp="1" noChangeArrowheads="1"/>
          </p:cNvSpPr>
          <p:nvPr>
            <p:ph type="title"/>
          </p:nvPr>
        </p:nvSpPr>
        <p:spPr/>
        <p:txBody>
          <a:bodyPr/>
          <a:lstStyle/>
          <a:p>
            <a:pPr eaLnBrk="1" hangingPunct="1"/>
            <a:r>
              <a:rPr lang="ru-RU" altLang="ru-RU" sz="4000"/>
              <a:t>Временные характеристики детекторов</a:t>
            </a:r>
          </a:p>
        </p:txBody>
      </p:sp>
      <p:pic>
        <p:nvPicPr>
          <p:cNvPr id="29699" name="Picture 9">
            <a:extLst>
              <a:ext uri="{FF2B5EF4-FFF2-40B4-BE49-F238E27FC236}">
                <a16:creationId xmlns:a16="http://schemas.microsoft.com/office/drawing/2014/main" id="{08DD7C4A-5D96-422D-86B4-BFF86027A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2337"/>
          <a:stretch>
            <a:fillRect/>
          </a:stretch>
        </p:blipFill>
        <p:spPr bwMode="auto">
          <a:xfrm>
            <a:off x="9525" y="2636838"/>
            <a:ext cx="91455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64056F9-174D-4636-AE62-1F20CBF635A1}"/>
              </a:ext>
            </a:extLst>
          </p:cNvPr>
          <p:cNvSpPr>
            <a:spLocks noGrp="1" noChangeArrowheads="1"/>
          </p:cNvSpPr>
          <p:nvPr>
            <p:ph type="title"/>
          </p:nvPr>
        </p:nvSpPr>
        <p:spPr/>
        <p:txBody>
          <a:bodyPr/>
          <a:lstStyle/>
          <a:p>
            <a:pPr eaLnBrk="1" hangingPunct="1"/>
            <a:r>
              <a:rPr lang="ru-RU" altLang="ru-RU"/>
              <a:t>Энергетическое разрешение</a:t>
            </a:r>
          </a:p>
        </p:txBody>
      </p:sp>
      <p:pic>
        <p:nvPicPr>
          <p:cNvPr id="30723" name="Picture 5">
            <a:extLst>
              <a:ext uri="{FF2B5EF4-FFF2-40B4-BE49-F238E27FC236}">
                <a16:creationId xmlns:a16="http://schemas.microsoft.com/office/drawing/2014/main" id="{88F45CD9-D873-4DF4-9C5E-1BA36DE2D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85938"/>
            <a:ext cx="61214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AC66FE63-C502-4866-99A2-2BFA14425252}"/>
              </a:ext>
            </a:extLst>
          </p:cNvPr>
          <p:cNvSpPr>
            <a:spLocks noGrp="1" noChangeArrowheads="1"/>
          </p:cNvSpPr>
          <p:nvPr>
            <p:ph type="title"/>
          </p:nvPr>
        </p:nvSpPr>
        <p:spPr>
          <a:xfrm>
            <a:off x="107950" y="274638"/>
            <a:ext cx="8928100" cy="1143000"/>
          </a:xfrm>
        </p:spPr>
        <p:txBody>
          <a:bodyPr/>
          <a:lstStyle/>
          <a:p>
            <a:pPr eaLnBrk="1" hangingPunct="1"/>
            <a:r>
              <a:rPr lang="ru-RU" altLang="ru-RU" sz="3200"/>
              <a:t>Удельная энергия преобразования и энергетическое разрешение по линии 662 кэВ</a:t>
            </a:r>
          </a:p>
        </p:txBody>
      </p:sp>
      <p:graphicFrame>
        <p:nvGraphicFramePr>
          <p:cNvPr id="51243" name="Group 43">
            <a:extLst>
              <a:ext uri="{FF2B5EF4-FFF2-40B4-BE49-F238E27FC236}">
                <a16:creationId xmlns:a16="http://schemas.microsoft.com/office/drawing/2014/main" id="{9D09B2AA-0AC5-4C01-AB27-3037F4EE8FED}"/>
              </a:ext>
            </a:extLst>
          </p:cNvPr>
          <p:cNvGraphicFramePr>
            <a:graphicFrameLocks noGrp="1"/>
          </p:cNvGraphicFramePr>
          <p:nvPr>
            <p:ph idx="1"/>
          </p:nvPr>
        </p:nvGraphicFramePr>
        <p:xfrm>
          <a:off x="446088" y="1484313"/>
          <a:ext cx="8229600" cy="5324475"/>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652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Детекторы </a:t>
                      </a:r>
                    </a:p>
                  </a:txBody>
                  <a:tcPr marL="90000" marR="90000"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Материал рабочей среды </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800" b="0" i="0" u="none" strike="noStrike" cap="none" normalizeH="0" baseline="0">
                          <a:ln>
                            <a:noFill/>
                          </a:ln>
                          <a:solidFill>
                            <a:schemeClr val="tx1"/>
                          </a:solidFill>
                          <a:effectLst/>
                          <a:latin typeface="Arial" panose="020B0604020202020204" pitchFamily="34" charset="0"/>
                          <a:cs typeface="Arial" panose="020B0604020202020204" pitchFamily="34" charset="0"/>
                        </a:rPr>
                        <a:t>ω</a:t>
                      </a:r>
                      <a:r>
                        <a:rPr kumimoji="0" lang="ru-RU" altLang="ru-RU"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1800" b="0" i="0" u="none" strike="noStrike" cap="none" normalizeH="0" baseline="0">
                          <a:ln>
                            <a:noFill/>
                          </a:ln>
                          <a:solidFill>
                            <a:schemeClr val="tx1"/>
                          </a:solidFill>
                          <a:effectLst/>
                          <a:latin typeface="Arial" panose="020B0604020202020204" pitchFamily="34" charset="0"/>
                        </a:rPr>
                        <a:t>эВ </a:t>
                      </a:r>
                      <a:endParaRPr kumimoji="0" lang="el-GR" altLang="ru-RU" sz="1800" b="0" i="0" u="none" strike="noStrike" cap="none" normalizeH="0" baseline="0">
                        <a:ln>
                          <a:noFill/>
                        </a:ln>
                        <a:solidFill>
                          <a:schemeClr val="tx1"/>
                        </a:solidFill>
                        <a:effectLst/>
                        <a:latin typeface="Arial" panose="020B0604020202020204" pitchFamily="34" charset="0"/>
                      </a:endParaRP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R</a:t>
                      </a:r>
                      <a:r>
                        <a:rPr kumimoji="0" lang="ru-RU" altLang="ru-RU" sz="1800" b="0" i="0" u="none" strike="noStrike" cap="none" normalizeH="0" baseline="0">
                          <a:ln>
                            <a:noFill/>
                          </a:ln>
                          <a:solidFill>
                            <a:schemeClr val="tx1"/>
                          </a:solidFill>
                          <a:effectLst/>
                          <a:latin typeface="Arial" panose="020B0604020202020204" pitchFamily="34" charset="0"/>
                        </a:rPr>
                        <a:t>, %</a:t>
                      </a:r>
                    </a:p>
                  </a:txBody>
                  <a:tcPr marL="90000" marR="90000"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50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Полупровод-никовые </a:t>
                      </a:r>
                    </a:p>
                  </a:txBody>
                  <a:tcPr marL="90000" marR="90000"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Германий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Кремний</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2,96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3,67</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0,2-0,8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0,3-1,0</a:t>
                      </a:r>
                    </a:p>
                  </a:txBody>
                  <a:tcPr marL="90000" marR="90000"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1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Газонапол-ненные</a:t>
                      </a:r>
                    </a:p>
                  </a:txBody>
                  <a:tcPr marL="90000" marR="90000"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Ксенон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Криптон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Аргон</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26</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1,2-1,6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1,4-1,8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1,5-1,9</a:t>
                      </a:r>
                    </a:p>
                  </a:txBody>
                  <a:tcPr marL="90000" marR="90000"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430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Сцинтилля-ционные</a:t>
                      </a:r>
                    </a:p>
                  </a:txBody>
                  <a:tcPr marL="90000" marR="90000" marT="46801" marB="468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LaBr</a:t>
                      </a:r>
                      <a:r>
                        <a:rPr kumimoji="0" lang="en-US" altLang="ru-RU" sz="1800" b="0" i="0" u="none" strike="noStrike" cap="none" normalizeH="0" baseline="-25000">
                          <a:ln>
                            <a:noFill/>
                          </a:ln>
                          <a:solidFill>
                            <a:schemeClr val="tx1"/>
                          </a:solidFill>
                          <a:effectLst/>
                          <a:latin typeface="Arial" panose="020B0604020202020204" pitchFamily="34" charset="0"/>
                        </a:rPr>
                        <a:t>3</a:t>
                      </a:r>
                      <a:r>
                        <a:rPr kumimoji="0" lang="en-US" altLang="ru-RU" sz="1800" b="0" i="0" u="none" strike="noStrike" cap="none" normalizeH="0" baseline="0">
                          <a:ln>
                            <a:noFill/>
                          </a:ln>
                          <a:solidFill>
                            <a:schemeClr val="tx1"/>
                          </a:solidFill>
                          <a:effectLst/>
                          <a:latin typeface="Arial" panose="020B0604020202020204" pitchFamily="34" charset="0"/>
                        </a:rPr>
                        <a:t>(Ce)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NaI(Tl)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CsI(Tl)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Антрацен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Стильбен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Пластмасса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Жидкость</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rgbClr val="FF0000"/>
                          </a:solidFill>
                          <a:effectLst/>
                          <a:latin typeface="Arial" panose="020B0604020202020204" pitchFamily="34" charset="0"/>
                          <a:cs typeface="Arial" panose="020B0604020202020204" pitchFamily="34" charset="0"/>
                        </a:rPr>
                        <a:t>~140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250-300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600-700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500-600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900-1100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1000-1500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1000-2000</a:t>
                      </a:r>
                    </a:p>
                  </a:txBody>
                  <a:tcPr marL="90000" marR="90000"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3-4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10-12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10-15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10-17</a:t>
                      </a:r>
                    </a:p>
                  </a:txBody>
                  <a:tcPr marL="90000" marR="90000" marT="46801" marB="4680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CE31E99-6F64-481F-AEF5-FF9133F40AE5}"/>
              </a:ext>
            </a:extLst>
          </p:cNvPr>
          <p:cNvSpPr>
            <a:spLocks noGrp="1" noChangeArrowheads="1"/>
          </p:cNvSpPr>
          <p:nvPr>
            <p:ph type="title"/>
          </p:nvPr>
        </p:nvSpPr>
        <p:spPr/>
        <p:txBody>
          <a:bodyPr/>
          <a:lstStyle/>
          <a:p>
            <a:pPr eaLnBrk="1" hangingPunct="1"/>
            <a:r>
              <a:rPr lang="ru-RU" altLang="ru-RU"/>
              <a:t>Избирательность детекторов</a:t>
            </a:r>
          </a:p>
        </p:txBody>
      </p:sp>
      <p:graphicFrame>
        <p:nvGraphicFramePr>
          <p:cNvPr id="55534" name="Group 238">
            <a:extLst>
              <a:ext uri="{FF2B5EF4-FFF2-40B4-BE49-F238E27FC236}">
                <a16:creationId xmlns:a16="http://schemas.microsoft.com/office/drawing/2014/main" id="{D0A7643B-6E1F-4997-ABD2-10C07CB21EC8}"/>
              </a:ext>
            </a:extLst>
          </p:cNvPr>
          <p:cNvGraphicFramePr>
            <a:graphicFrameLocks noGrp="1"/>
          </p:cNvGraphicFramePr>
          <p:nvPr>
            <p:ph idx="1"/>
          </p:nvPr>
        </p:nvGraphicFramePr>
        <p:xfrm>
          <a:off x="179388" y="1600200"/>
          <a:ext cx="8778875" cy="4630738"/>
        </p:xfrm>
        <a:graphic>
          <a:graphicData uri="http://schemas.openxmlformats.org/drawingml/2006/table">
            <a:tbl>
              <a:tblPr/>
              <a:tblGrid>
                <a:gridCol w="5616575">
                  <a:extLst>
                    <a:ext uri="{9D8B030D-6E8A-4147-A177-3AD203B41FA5}">
                      <a16:colId xmlns:a16="http://schemas.microsoft.com/office/drawing/2014/main" val="20000"/>
                    </a:ext>
                  </a:extLst>
                </a:gridCol>
                <a:gridCol w="395287">
                  <a:extLst>
                    <a:ext uri="{9D8B030D-6E8A-4147-A177-3AD203B41FA5}">
                      <a16:colId xmlns:a16="http://schemas.microsoft.com/office/drawing/2014/main" val="20001"/>
                    </a:ext>
                  </a:extLst>
                </a:gridCol>
                <a:gridCol w="395288">
                  <a:extLst>
                    <a:ext uri="{9D8B030D-6E8A-4147-A177-3AD203B41FA5}">
                      <a16:colId xmlns:a16="http://schemas.microsoft.com/office/drawing/2014/main" val="20002"/>
                    </a:ext>
                  </a:extLst>
                </a:gridCol>
                <a:gridCol w="395287">
                  <a:extLst>
                    <a:ext uri="{9D8B030D-6E8A-4147-A177-3AD203B41FA5}">
                      <a16:colId xmlns:a16="http://schemas.microsoft.com/office/drawing/2014/main" val="20003"/>
                    </a:ext>
                  </a:extLst>
                </a:gridCol>
                <a:gridCol w="395288">
                  <a:extLst>
                    <a:ext uri="{9D8B030D-6E8A-4147-A177-3AD203B41FA5}">
                      <a16:colId xmlns:a16="http://schemas.microsoft.com/office/drawing/2014/main" val="20004"/>
                    </a:ext>
                  </a:extLst>
                </a:gridCol>
                <a:gridCol w="395287">
                  <a:extLst>
                    <a:ext uri="{9D8B030D-6E8A-4147-A177-3AD203B41FA5}">
                      <a16:colId xmlns:a16="http://schemas.microsoft.com/office/drawing/2014/main" val="20005"/>
                    </a:ext>
                  </a:extLst>
                </a:gridCol>
                <a:gridCol w="395288">
                  <a:extLst>
                    <a:ext uri="{9D8B030D-6E8A-4147-A177-3AD203B41FA5}">
                      <a16:colId xmlns:a16="http://schemas.microsoft.com/office/drawing/2014/main" val="20006"/>
                    </a:ext>
                  </a:extLst>
                </a:gridCol>
                <a:gridCol w="395287">
                  <a:extLst>
                    <a:ext uri="{9D8B030D-6E8A-4147-A177-3AD203B41FA5}">
                      <a16:colId xmlns:a16="http://schemas.microsoft.com/office/drawing/2014/main" val="20007"/>
                    </a:ext>
                  </a:extLst>
                </a:gridCol>
                <a:gridCol w="395288">
                  <a:extLst>
                    <a:ext uri="{9D8B030D-6E8A-4147-A177-3AD203B41FA5}">
                      <a16:colId xmlns:a16="http://schemas.microsoft.com/office/drawing/2014/main" val="20008"/>
                    </a:ext>
                  </a:extLst>
                </a:gridCol>
              </a:tblGrid>
              <a:tr h="581302">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Тип детектора</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Вид излучения</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Анализ спектра</a:t>
                      </a: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7453">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β</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γ</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n</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β</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1600" b="0" i="0" u="none" strike="noStrike" cap="none" normalizeH="0" baseline="0">
                          <a:ln>
                            <a:noFill/>
                          </a:ln>
                          <a:solidFill>
                            <a:schemeClr val="tx1"/>
                          </a:solidFill>
                          <a:effectLst/>
                          <a:latin typeface="Arial" panose="020B0604020202020204" pitchFamily="34" charset="0"/>
                          <a:cs typeface="Arial" panose="020B0604020202020204" pitchFamily="34" charset="0"/>
                        </a:rPr>
                        <a:t>γ</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n</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Камеры интегральные газовые ионизационные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Камеры импульсные газовые ионизационные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Счетчики пропорциональные газовые ионизационные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Счетчики Гейгера-Мюллера газовые ионизационные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Полупроводниковые, твердотельные ионизационные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газовые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жидкостные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неорганические твердотельные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органические твердотельные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пластмассовые твердотельные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74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Arial" panose="020B0604020202020204" pitchFamily="34" charset="0"/>
                        </a:rPr>
                        <a:t>Сцинтилляционные дисперсные твердотельные. </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600" b="0" i="0" u="none" strike="noStrike" cap="none" normalizeH="0" baseline="0">
                          <a:ln>
                            <a:noFill/>
                          </a:ln>
                          <a:solidFill>
                            <a:schemeClr val="tx1"/>
                          </a:solidFill>
                          <a:effectLst/>
                          <a:latin typeface="Arial" panose="020B0604020202020204" pitchFamily="34" charset="0"/>
                        </a:rPr>
                        <a:t>+</a:t>
                      </a: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Arial" panose="020B0604020202020204" pitchFamily="34"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5C6FAC-1120-4981-AC23-814A0E90CCD2}"/>
              </a:ext>
            </a:extLst>
          </p:cNvPr>
          <p:cNvSpPr>
            <a:spLocks noGrp="1" noChangeArrowheads="1"/>
          </p:cNvSpPr>
          <p:nvPr>
            <p:ph type="title"/>
          </p:nvPr>
        </p:nvSpPr>
        <p:spPr/>
        <p:txBody>
          <a:bodyPr/>
          <a:lstStyle/>
          <a:p>
            <a:pPr eaLnBrk="1" hangingPunct="1"/>
            <a:r>
              <a:rPr lang="ru-RU" altLang="ru-RU" sz="4000"/>
              <a:t>Классификация радиометрических приборов</a:t>
            </a:r>
          </a:p>
        </p:txBody>
      </p:sp>
      <p:sp>
        <p:nvSpPr>
          <p:cNvPr id="5123" name="Rectangle 3">
            <a:extLst>
              <a:ext uri="{FF2B5EF4-FFF2-40B4-BE49-F238E27FC236}">
                <a16:creationId xmlns:a16="http://schemas.microsoft.com/office/drawing/2014/main" id="{CF9CD7D2-9125-4F30-BDD6-D5A373A7D386}"/>
              </a:ext>
            </a:extLst>
          </p:cNvPr>
          <p:cNvSpPr>
            <a:spLocks noGrp="1" noChangeArrowheads="1"/>
          </p:cNvSpPr>
          <p:nvPr>
            <p:ph type="body" idx="1"/>
          </p:nvPr>
        </p:nvSpPr>
        <p:spPr>
          <a:xfrm>
            <a:off x="457200" y="1916113"/>
            <a:ext cx="8229600" cy="4210050"/>
          </a:xfrm>
        </p:spPr>
        <p:txBody>
          <a:bodyPr/>
          <a:lstStyle/>
          <a:p>
            <a:pPr eaLnBrk="1" hangingPunct="1"/>
            <a:r>
              <a:rPr lang="ru-RU" altLang="ru-RU"/>
              <a:t>Токовые (интегральные);</a:t>
            </a:r>
          </a:p>
          <a:p>
            <a:pPr eaLnBrk="1" hangingPunct="1"/>
            <a:r>
              <a:rPr lang="ru-RU" altLang="ru-RU"/>
              <a:t>Импульсные (дифференциальные).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DC1A00-7149-4EC0-9444-82EE66C603F2}"/>
              </a:ext>
            </a:extLst>
          </p:cNvPr>
          <p:cNvSpPr>
            <a:spLocks noGrp="1" noChangeArrowheads="1"/>
          </p:cNvSpPr>
          <p:nvPr>
            <p:ph type="title"/>
          </p:nvPr>
        </p:nvSpPr>
        <p:spPr/>
        <p:txBody>
          <a:bodyPr/>
          <a:lstStyle/>
          <a:p>
            <a:pPr eaLnBrk="1" hangingPunct="1"/>
            <a:r>
              <a:rPr lang="ru-RU" altLang="ru-RU" sz="4000"/>
              <a:t>Классификация радиометрических приборов</a:t>
            </a:r>
          </a:p>
        </p:txBody>
      </p:sp>
      <p:sp>
        <p:nvSpPr>
          <p:cNvPr id="6147" name="Rectangle 3">
            <a:extLst>
              <a:ext uri="{FF2B5EF4-FFF2-40B4-BE49-F238E27FC236}">
                <a16:creationId xmlns:a16="http://schemas.microsoft.com/office/drawing/2014/main" id="{EE3091E4-2B37-4466-843B-4C26D827F333}"/>
              </a:ext>
            </a:extLst>
          </p:cNvPr>
          <p:cNvSpPr>
            <a:spLocks noGrp="1" noChangeArrowheads="1"/>
          </p:cNvSpPr>
          <p:nvPr>
            <p:ph type="body" idx="1"/>
          </p:nvPr>
        </p:nvSpPr>
        <p:spPr>
          <a:xfrm>
            <a:off x="457200" y="1916113"/>
            <a:ext cx="8229600" cy="4210050"/>
          </a:xfrm>
        </p:spPr>
        <p:txBody>
          <a:bodyPr/>
          <a:lstStyle/>
          <a:p>
            <a:pPr eaLnBrk="1" hangingPunct="1"/>
            <a:r>
              <a:rPr lang="ru-RU" altLang="ru-RU"/>
              <a:t>Радиометры (в т.ч. дозиметры);</a:t>
            </a:r>
          </a:p>
          <a:p>
            <a:pPr eaLnBrk="1" hangingPunct="1"/>
            <a:r>
              <a:rPr lang="ru-RU" altLang="ru-RU"/>
              <a:t>Спектрометры;</a:t>
            </a:r>
          </a:p>
          <a:p>
            <a:pPr eaLnBrk="1" hangingPunct="1"/>
            <a:r>
              <a:rPr lang="ru-RU" altLang="ru-RU"/>
              <a:t>Промышленные радиометрические и радиоизотопные приборы.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5D7D453-471B-4675-A98C-57A45684A88F}"/>
              </a:ext>
            </a:extLst>
          </p:cNvPr>
          <p:cNvSpPr>
            <a:spLocks noGrp="1" noChangeArrowheads="1"/>
          </p:cNvSpPr>
          <p:nvPr>
            <p:ph type="title"/>
          </p:nvPr>
        </p:nvSpPr>
        <p:spPr/>
        <p:txBody>
          <a:bodyPr/>
          <a:lstStyle/>
          <a:p>
            <a:pPr eaLnBrk="1" hangingPunct="1"/>
            <a:r>
              <a:rPr lang="ru-RU" altLang="ru-RU" sz="4000"/>
              <a:t>Важнейшие характеристики радиометрических приборов</a:t>
            </a:r>
          </a:p>
        </p:txBody>
      </p:sp>
      <p:sp>
        <p:nvSpPr>
          <p:cNvPr id="7171" name="Rectangle 3">
            <a:extLst>
              <a:ext uri="{FF2B5EF4-FFF2-40B4-BE49-F238E27FC236}">
                <a16:creationId xmlns:a16="http://schemas.microsoft.com/office/drawing/2014/main" id="{36ED13F0-68EE-4CEB-975D-DA7608724283}"/>
              </a:ext>
            </a:extLst>
          </p:cNvPr>
          <p:cNvSpPr>
            <a:spLocks noGrp="1" noChangeArrowheads="1"/>
          </p:cNvSpPr>
          <p:nvPr>
            <p:ph type="body" idx="1"/>
          </p:nvPr>
        </p:nvSpPr>
        <p:spPr>
          <a:xfrm>
            <a:off x="457200" y="1916113"/>
            <a:ext cx="8229600" cy="4210050"/>
          </a:xfrm>
        </p:spPr>
        <p:txBody>
          <a:bodyPr/>
          <a:lstStyle/>
          <a:p>
            <a:pPr eaLnBrk="1" hangingPunct="1"/>
            <a:r>
              <a:rPr lang="ru-RU" altLang="ru-RU" sz="2400" b="1" dirty="0"/>
              <a:t>Чувствительность</a:t>
            </a:r>
            <a:r>
              <a:rPr lang="ru-RU" altLang="ru-RU" sz="2400" dirty="0"/>
              <a:t> (величина нижнего энергетического порога и/или интенсивности излучения);</a:t>
            </a:r>
          </a:p>
          <a:p>
            <a:pPr eaLnBrk="1" hangingPunct="1"/>
            <a:r>
              <a:rPr lang="ru-RU" altLang="ru-RU" sz="2400" b="1" dirty="0"/>
              <a:t>Разрешающее время </a:t>
            </a:r>
            <a:r>
              <a:rPr lang="ru-RU" altLang="ru-RU" sz="2400" dirty="0"/>
              <a:t>(минимальный интервал времени между двумя последовательными попаданиями ядерных частиц или квантов на детектор, которые прибор регистрирует раздельно);</a:t>
            </a:r>
          </a:p>
          <a:p>
            <a:pPr eaLnBrk="1" hangingPunct="1"/>
            <a:r>
              <a:rPr lang="ru-RU" altLang="ru-RU" sz="2400" b="1" dirty="0"/>
              <a:t>Разрешающая способность </a:t>
            </a:r>
            <a:r>
              <a:rPr lang="ru-RU" altLang="ru-RU" sz="2400" dirty="0"/>
              <a:t>(для спектрометров; величина разности энергий двух соседних линий спектра, которые еще разрешаются прибором, не сливаются в одну).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295E6F5-36EC-421F-A068-12B39E2794EE}"/>
              </a:ext>
            </a:extLst>
          </p:cNvPr>
          <p:cNvSpPr>
            <a:spLocks noGrp="1" noChangeArrowheads="1"/>
          </p:cNvSpPr>
          <p:nvPr>
            <p:ph type="title"/>
          </p:nvPr>
        </p:nvSpPr>
        <p:spPr/>
        <p:txBody>
          <a:bodyPr/>
          <a:lstStyle/>
          <a:p>
            <a:pPr eaLnBrk="1" hangingPunct="1"/>
            <a:r>
              <a:rPr lang="ru-RU" altLang="ru-RU"/>
              <a:t>Люминесцентные детекторы </a:t>
            </a:r>
          </a:p>
        </p:txBody>
      </p:sp>
      <p:grpSp>
        <p:nvGrpSpPr>
          <p:cNvPr id="8195" name="Group 27">
            <a:extLst>
              <a:ext uri="{FF2B5EF4-FFF2-40B4-BE49-F238E27FC236}">
                <a16:creationId xmlns:a16="http://schemas.microsoft.com/office/drawing/2014/main" id="{69109F39-7FBF-4467-81D0-33E65C612E1E}"/>
              </a:ext>
            </a:extLst>
          </p:cNvPr>
          <p:cNvGrpSpPr>
            <a:grpSpLocks/>
          </p:cNvGrpSpPr>
          <p:nvPr/>
        </p:nvGrpSpPr>
        <p:grpSpPr bwMode="auto">
          <a:xfrm>
            <a:off x="1692275" y="2852738"/>
            <a:ext cx="5976938" cy="3529012"/>
            <a:chOff x="521" y="1026"/>
            <a:chExt cx="4718" cy="2812"/>
          </a:xfrm>
        </p:grpSpPr>
        <p:sp>
          <p:nvSpPr>
            <p:cNvPr id="8204" name="Rectangle 6">
              <a:extLst>
                <a:ext uri="{FF2B5EF4-FFF2-40B4-BE49-F238E27FC236}">
                  <a16:creationId xmlns:a16="http://schemas.microsoft.com/office/drawing/2014/main" id="{C1735BF5-1369-47F7-A5C8-960A76CC3F8E}"/>
                </a:ext>
              </a:extLst>
            </p:cNvPr>
            <p:cNvSpPr>
              <a:spLocks noChangeArrowheads="1"/>
            </p:cNvSpPr>
            <p:nvPr/>
          </p:nvSpPr>
          <p:spPr bwMode="auto">
            <a:xfrm>
              <a:off x="521" y="1026"/>
              <a:ext cx="4718" cy="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Зона проводимости</a:t>
              </a:r>
            </a:p>
          </p:txBody>
        </p:sp>
        <p:sp>
          <p:nvSpPr>
            <p:cNvPr id="8205" name="Rectangle 7">
              <a:extLst>
                <a:ext uri="{FF2B5EF4-FFF2-40B4-BE49-F238E27FC236}">
                  <a16:creationId xmlns:a16="http://schemas.microsoft.com/office/drawing/2014/main" id="{BDCFADEC-8C8A-4C80-97A2-1A444706E7E4}"/>
                </a:ext>
              </a:extLst>
            </p:cNvPr>
            <p:cNvSpPr>
              <a:spLocks noChangeArrowheads="1"/>
            </p:cNvSpPr>
            <p:nvPr/>
          </p:nvSpPr>
          <p:spPr bwMode="auto">
            <a:xfrm>
              <a:off x="521" y="3339"/>
              <a:ext cx="4718" cy="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Валентная зона</a:t>
              </a:r>
            </a:p>
          </p:txBody>
        </p:sp>
        <p:sp>
          <p:nvSpPr>
            <p:cNvPr id="8206" name="Line 8">
              <a:extLst>
                <a:ext uri="{FF2B5EF4-FFF2-40B4-BE49-F238E27FC236}">
                  <a16:creationId xmlns:a16="http://schemas.microsoft.com/office/drawing/2014/main" id="{9875F687-2B39-46BA-AD22-90DB349C8136}"/>
                </a:ext>
              </a:extLst>
            </p:cNvPr>
            <p:cNvSpPr>
              <a:spLocks noChangeShapeType="1"/>
            </p:cNvSpPr>
            <p:nvPr/>
          </p:nvSpPr>
          <p:spPr bwMode="auto">
            <a:xfrm>
              <a:off x="567" y="2387"/>
              <a:ext cx="46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7" name="Oval 9">
              <a:extLst>
                <a:ext uri="{FF2B5EF4-FFF2-40B4-BE49-F238E27FC236}">
                  <a16:creationId xmlns:a16="http://schemas.microsoft.com/office/drawing/2014/main" id="{B3DC1E58-5E14-4A25-9B70-4BB86172985E}"/>
                </a:ext>
              </a:extLst>
            </p:cNvPr>
            <p:cNvSpPr>
              <a:spLocks noChangeArrowheads="1"/>
            </p:cNvSpPr>
            <p:nvPr/>
          </p:nvSpPr>
          <p:spPr bwMode="auto">
            <a:xfrm>
              <a:off x="1020" y="2267"/>
              <a:ext cx="227" cy="22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08" name="Oval 10">
              <a:extLst>
                <a:ext uri="{FF2B5EF4-FFF2-40B4-BE49-F238E27FC236}">
                  <a16:creationId xmlns:a16="http://schemas.microsoft.com/office/drawing/2014/main" id="{D29B9F8F-7B1B-45C8-898A-2AAEA5B42F58}"/>
                </a:ext>
              </a:extLst>
            </p:cNvPr>
            <p:cNvSpPr>
              <a:spLocks noChangeArrowheads="1"/>
            </p:cNvSpPr>
            <p:nvPr/>
          </p:nvSpPr>
          <p:spPr bwMode="auto">
            <a:xfrm>
              <a:off x="1020" y="1418"/>
              <a:ext cx="227" cy="22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09" name="Oval 11">
              <a:extLst>
                <a:ext uri="{FF2B5EF4-FFF2-40B4-BE49-F238E27FC236}">
                  <a16:creationId xmlns:a16="http://schemas.microsoft.com/office/drawing/2014/main" id="{20522D33-D18D-40BF-BDFA-F6E0B0FA3DFD}"/>
                </a:ext>
              </a:extLst>
            </p:cNvPr>
            <p:cNvSpPr>
              <a:spLocks noChangeArrowheads="1"/>
            </p:cNvSpPr>
            <p:nvPr/>
          </p:nvSpPr>
          <p:spPr bwMode="auto">
            <a:xfrm>
              <a:off x="2290" y="2264"/>
              <a:ext cx="227" cy="22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10" name="Oval 12">
              <a:extLst>
                <a:ext uri="{FF2B5EF4-FFF2-40B4-BE49-F238E27FC236}">
                  <a16:creationId xmlns:a16="http://schemas.microsoft.com/office/drawing/2014/main" id="{884B7277-24E0-43BC-9F83-515189B47A9E}"/>
                </a:ext>
              </a:extLst>
            </p:cNvPr>
            <p:cNvSpPr>
              <a:spLocks noChangeArrowheads="1"/>
            </p:cNvSpPr>
            <p:nvPr/>
          </p:nvSpPr>
          <p:spPr bwMode="auto">
            <a:xfrm>
              <a:off x="1882" y="1418"/>
              <a:ext cx="227" cy="22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11" name="Oval 13">
              <a:extLst>
                <a:ext uri="{FF2B5EF4-FFF2-40B4-BE49-F238E27FC236}">
                  <a16:creationId xmlns:a16="http://schemas.microsoft.com/office/drawing/2014/main" id="{1B13220B-8341-44CB-8C03-94C19B942FDA}"/>
                </a:ext>
              </a:extLst>
            </p:cNvPr>
            <p:cNvSpPr>
              <a:spLocks noChangeArrowheads="1"/>
            </p:cNvSpPr>
            <p:nvPr/>
          </p:nvSpPr>
          <p:spPr bwMode="auto">
            <a:xfrm>
              <a:off x="3454" y="2267"/>
              <a:ext cx="227" cy="22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12" name="Oval 14">
              <a:extLst>
                <a:ext uri="{FF2B5EF4-FFF2-40B4-BE49-F238E27FC236}">
                  <a16:creationId xmlns:a16="http://schemas.microsoft.com/office/drawing/2014/main" id="{4B86E533-163E-43A9-BA66-2449CBCBCCBA}"/>
                </a:ext>
              </a:extLst>
            </p:cNvPr>
            <p:cNvSpPr>
              <a:spLocks noChangeArrowheads="1"/>
            </p:cNvSpPr>
            <p:nvPr/>
          </p:nvSpPr>
          <p:spPr bwMode="auto">
            <a:xfrm>
              <a:off x="4513" y="2264"/>
              <a:ext cx="227" cy="227"/>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8213" name="Line 20">
              <a:extLst>
                <a:ext uri="{FF2B5EF4-FFF2-40B4-BE49-F238E27FC236}">
                  <a16:creationId xmlns:a16="http://schemas.microsoft.com/office/drawing/2014/main" id="{A4141B1D-7D4F-4B02-8159-1603B4388AFD}"/>
                </a:ext>
              </a:extLst>
            </p:cNvPr>
            <p:cNvSpPr>
              <a:spLocks noChangeShapeType="1"/>
            </p:cNvSpPr>
            <p:nvPr/>
          </p:nvSpPr>
          <p:spPr bwMode="auto">
            <a:xfrm flipV="1">
              <a:off x="1131" y="1702"/>
              <a:ext cx="0" cy="499"/>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14" name="Line 21">
              <a:extLst>
                <a:ext uri="{FF2B5EF4-FFF2-40B4-BE49-F238E27FC236}">
                  <a16:creationId xmlns:a16="http://schemas.microsoft.com/office/drawing/2014/main" id="{48817E51-3149-44BA-AEE5-18628260006B}"/>
                </a:ext>
              </a:extLst>
            </p:cNvPr>
            <p:cNvSpPr>
              <a:spLocks noChangeShapeType="1"/>
            </p:cNvSpPr>
            <p:nvPr/>
          </p:nvSpPr>
          <p:spPr bwMode="auto">
            <a:xfrm>
              <a:off x="1837" y="1842"/>
              <a:ext cx="99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15" name="Line 22">
              <a:extLst>
                <a:ext uri="{FF2B5EF4-FFF2-40B4-BE49-F238E27FC236}">
                  <a16:creationId xmlns:a16="http://schemas.microsoft.com/office/drawing/2014/main" id="{55937A22-A91C-496A-8176-A003755C9315}"/>
                </a:ext>
              </a:extLst>
            </p:cNvPr>
            <p:cNvSpPr>
              <a:spLocks noChangeShapeType="1"/>
            </p:cNvSpPr>
            <p:nvPr/>
          </p:nvSpPr>
          <p:spPr bwMode="auto">
            <a:xfrm>
              <a:off x="3016" y="2069"/>
              <a:ext cx="99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16" name="Line 23">
              <a:extLst>
                <a:ext uri="{FF2B5EF4-FFF2-40B4-BE49-F238E27FC236}">
                  <a16:creationId xmlns:a16="http://schemas.microsoft.com/office/drawing/2014/main" id="{20CBB2B5-8F5A-4348-8705-00B9BAD0E2A1}"/>
                </a:ext>
              </a:extLst>
            </p:cNvPr>
            <p:cNvSpPr>
              <a:spLocks noChangeShapeType="1"/>
            </p:cNvSpPr>
            <p:nvPr/>
          </p:nvSpPr>
          <p:spPr bwMode="auto">
            <a:xfrm>
              <a:off x="1993" y="1669"/>
              <a:ext cx="0" cy="136"/>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17" name="Freeform 25">
              <a:extLst>
                <a:ext uri="{FF2B5EF4-FFF2-40B4-BE49-F238E27FC236}">
                  <a16:creationId xmlns:a16="http://schemas.microsoft.com/office/drawing/2014/main" id="{1D1D1FDB-7A1C-4C14-9188-ED2F0ABE28FC}"/>
                </a:ext>
              </a:extLst>
            </p:cNvPr>
            <p:cNvSpPr>
              <a:spLocks/>
            </p:cNvSpPr>
            <p:nvPr/>
          </p:nvSpPr>
          <p:spPr bwMode="auto">
            <a:xfrm>
              <a:off x="2653" y="1480"/>
              <a:ext cx="590" cy="544"/>
            </a:xfrm>
            <a:custGeom>
              <a:avLst/>
              <a:gdLst>
                <a:gd name="T0" fmla="*/ 0 w 590"/>
                <a:gd name="T1" fmla="*/ 317 h 544"/>
                <a:gd name="T2" fmla="*/ 0 w 590"/>
                <a:gd name="T3" fmla="*/ 0 h 544"/>
                <a:gd name="T4" fmla="*/ 590 w 590"/>
                <a:gd name="T5" fmla="*/ 0 h 544"/>
                <a:gd name="T6" fmla="*/ 590 w 590"/>
                <a:gd name="T7" fmla="*/ 544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0" h="544">
                  <a:moveTo>
                    <a:pt x="0" y="317"/>
                  </a:moveTo>
                  <a:lnTo>
                    <a:pt x="0" y="0"/>
                  </a:lnTo>
                  <a:lnTo>
                    <a:pt x="590" y="0"/>
                  </a:lnTo>
                  <a:lnTo>
                    <a:pt x="590" y="544"/>
                  </a:lnTo>
                </a:path>
              </a:pathLst>
            </a:custGeom>
            <a:noFill/>
            <a:ln w="25400">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18" name="Freeform 26">
              <a:extLst>
                <a:ext uri="{FF2B5EF4-FFF2-40B4-BE49-F238E27FC236}">
                  <a16:creationId xmlns:a16="http://schemas.microsoft.com/office/drawing/2014/main" id="{01407043-57B3-44A7-83EA-B7599F1B81E1}"/>
                </a:ext>
              </a:extLst>
            </p:cNvPr>
            <p:cNvSpPr>
              <a:spLocks/>
            </p:cNvSpPr>
            <p:nvPr/>
          </p:nvSpPr>
          <p:spPr bwMode="auto">
            <a:xfrm>
              <a:off x="3813" y="1480"/>
              <a:ext cx="816" cy="725"/>
            </a:xfrm>
            <a:custGeom>
              <a:avLst/>
              <a:gdLst>
                <a:gd name="T0" fmla="*/ 0 w 816"/>
                <a:gd name="T1" fmla="*/ 544 h 725"/>
                <a:gd name="T2" fmla="*/ 0 w 816"/>
                <a:gd name="T3" fmla="*/ 0 h 725"/>
                <a:gd name="T4" fmla="*/ 816 w 816"/>
                <a:gd name="T5" fmla="*/ 0 h 725"/>
                <a:gd name="T6" fmla="*/ 816 w 816"/>
                <a:gd name="T7" fmla="*/ 725 h 7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725">
                  <a:moveTo>
                    <a:pt x="0" y="544"/>
                  </a:moveTo>
                  <a:lnTo>
                    <a:pt x="0" y="0"/>
                  </a:lnTo>
                  <a:lnTo>
                    <a:pt x="816" y="0"/>
                  </a:lnTo>
                  <a:lnTo>
                    <a:pt x="816" y="725"/>
                  </a:lnTo>
                </a:path>
              </a:pathLst>
            </a:custGeom>
            <a:noFill/>
            <a:ln w="25400">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8196" name="Freeform 29">
            <a:extLst>
              <a:ext uri="{FF2B5EF4-FFF2-40B4-BE49-F238E27FC236}">
                <a16:creationId xmlns:a16="http://schemas.microsoft.com/office/drawing/2014/main" id="{0DA01FE5-9876-409B-BACF-CB46813C8485}"/>
              </a:ext>
            </a:extLst>
          </p:cNvPr>
          <p:cNvSpPr>
            <a:spLocks/>
          </p:cNvSpPr>
          <p:nvPr/>
        </p:nvSpPr>
        <p:spPr bwMode="auto">
          <a:xfrm rot="7418564">
            <a:off x="1127125" y="2697163"/>
            <a:ext cx="381000" cy="2133600"/>
          </a:xfrm>
          <a:custGeom>
            <a:avLst/>
            <a:gdLst>
              <a:gd name="T0" fmla="*/ 190500 w 112"/>
              <a:gd name="T1" fmla="*/ 2133600 h 912"/>
              <a:gd name="T2" fmla="*/ 190500 w 112"/>
              <a:gd name="T3" fmla="*/ 1796716 h 912"/>
              <a:gd name="T4" fmla="*/ 353786 w 112"/>
              <a:gd name="T5" fmla="*/ 1684421 h 912"/>
              <a:gd name="T6" fmla="*/ 27214 w 112"/>
              <a:gd name="T7" fmla="*/ 1572126 h 912"/>
              <a:gd name="T8" fmla="*/ 353786 w 112"/>
              <a:gd name="T9" fmla="*/ 1459832 h 912"/>
              <a:gd name="T10" fmla="*/ 27214 w 112"/>
              <a:gd name="T11" fmla="*/ 1347537 h 912"/>
              <a:gd name="T12" fmla="*/ 353786 w 112"/>
              <a:gd name="T13" fmla="*/ 1235242 h 912"/>
              <a:gd name="T14" fmla="*/ 27214 w 112"/>
              <a:gd name="T15" fmla="*/ 1122947 h 912"/>
              <a:gd name="T16" fmla="*/ 353786 w 112"/>
              <a:gd name="T17" fmla="*/ 1010653 h 912"/>
              <a:gd name="T18" fmla="*/ 27214 w 112"/>
              <a:gd name="T19" fmla="*/ 898358 h 912"/>
              <a:gd name="T20" fmla="*/ 353786 w 112"/>
              <a:gd name="T21" fmla="*/ 786063 h 912"/>
              <a:gd name="T22" fmla="*/ 27214 w 112"/>
              <a:gd name="T23" fmla="*/ 673768 h 912"/>
              <a:gd name="T24" fmla="*/ 190500 w 112"/>
              <a:gd name="T25" fmla="*/ 561474 h 912"/>
              <a:gd name="T26" fmla="*/ 190500 w 112"/>
              <a:gd name="T27" fmla="*/ 0 h 9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2">
                <a:moveTo>
                  <a:pt x="56" y="912"/>
                </a:moveTo>
                <a:cubicBezTo>
                  <a:pt x="52" y="856"/>
                  <a:pt x="48" y="800"/>
                  <a:pt x="56" y="768"/>
                </a:cubicBezTo>
                <a:cubicBezTo>
                  <a:pt x="64" y="736"/>
                  <a:pt x="112" y="736"/>
                  <a:pt x="104" y="720"/>
                </a:cubicBezTo>
                <a:cubicBezTo>
                  <a:pt x="96" y="704"/>
                  <a:pt x="8" y="688"/>
                  <a:pt x="8" y="672"/>
                </a:cubicBezTo>
                <a:cubicBezTo>
                  <a:pt x="8" y="656"/>
                  <a:pt x="104" y="640"/>
                  <a:pt x="104" y="624"/>
                </a:cubicBezTo>
                <a:cubicBezTo>
                  <a:pt x="104" y="608"/>
                  <a:pt x="8" y="592"/>
                  <a:pt x="8" y="576"/>
                </a:cubicBezTo>
                <a:cubicBezTo>
                  <a:pt x="8" y="560"/>
                  <a:pt x="104" y="544"/>
                  <a:pt x="104" y="528"/>
                </a:cubicBezTo>
                <a:cubicBezTo>
                  <a:pt x="104" y="512"/>
                  <a:pt x="8" y="496"/>
                  <a:pt x="8" y="480"/>
                </a:cubicBezTo>
                <a:cubicBezTo>
                  <a:pt x="8" y="464"/>
                  <a:pt x="104" y="448"/>
                  <a:pt x="104" y="432"/>
                </a:cubicBezTo>
                <a:cubicBezTo>
                  <a:pt x="104" y="416"/>
                  <a:pt x="8" y="400"/>
                  <a:pt x="8" y="384"/>
                </a:cubicBezTo>
                <a:cubicBezTo>
                  <a:pt x="8" y="368"/>
                  <a:pt x="104" y="352"/>
                  <a:pt x="104" y="336"/>
                </a:cubicBezTo>
                <a:cubicBezTo>
                  <a:pt x="104" y="320"/>
                  <a:pt x="16" y="304"/>
                  <a:pt x="8" y="288"/>
                </a:cubicBezTo>
                <a:cubicBezTo>
                  <a:pt x="0" y="272"/>
                  <a:pt x="48" y="288"/>
                  <a:pt x="56" y="240"/>
                </a:cubicBezTo>
                <a:cubicBezTo>
                  <a:pt x="64" y="192"/>
                  <a:pt x="60" y="96"/>
                  <a:pt x="56" y="0"/>
                </a:cubicBezTo>
              </a:path>
            </a:pathLst>
          </a:custGeom>
          <a:noFill/>
          <a:ln w="9525">
            <a:solidFill>
              <a:schemeClr val="tx1"/>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7" name="Freeform 30">
            <a:extLst>
              <a:ext uri="{FF2B5EF4-FFF2-40B4-BE49-F238E27FC236}">
                <a16:creationId xmlns:a16="http://schemas.microsoft.com/office/drawing/2014/main" id="{C10E7F3E-E0BC-4129-BE8A-BC204C1D10FB}"/>
              </a:ext>
            </a:extLst>
          </p:cNvPr>
          <p:cNvSpPr>
            <a:spLocks/>
          </p:cNvSpPr>
          <p:nvPr/>
        </p:nvSpPr>
        <p:spPr bwMode="auto">
          <a:xfrm rot="7418564">
            <a:off x="7753350" y="4281488"/>
            <a:ext cx="381000" cy="2133600"/>
          </a:xfrm>
          <a:custGeom>
            <a:avLst/>
            <a:gdLst>
              <a:gd name="T0" fmla="*/ 190500 w 112"/>
              <a:gd name="T1" fmla="*/ 2133600 h 912"/>
              <a:gd name="T2" fmla="*/ 190500 w 112"/>
              <a:gd name="T3" fmla="*/ 1796716 h 912"/>
              <a:gd name="T4" fmla="*/ 353786 w 112"/>
              <a:gd name="T5" fmla="*/ 1684421 h 912"/>
              <a:gd name="T6" fmla="*/ 27214 w 112"/>
              <a:gd name="T7" fmla="*/ 1572126 h 912"/>
              <a:gd name="T8" fmla="*/ 353786 w 112"/>
              <a:gd name="T9" fmla="*/ 1459832 h 912"/>
              <a:gd name="T10" fmla="*/ 27214 w 112"/>
              <a:gd name="T11" fmla="*/ 1347537 h 912"/>
              <a:gd name="T12" fmla="*/ 353786 w 112"/>
              <a:gd name="T13" fmla="*/ 1235242 h 912"/>
              <a:gd name="T14" fmla="*/ 27214 w 112"/>
              <a:gd name="T15" fmla="*/ 1122947 h 912"/>
              <a:gd name="T16" fmla="*/ 353786 w 112"/>
              <a:gd name="T17" fmla="*/ 1010653 h 912"/>
              <a:gd name="T18" fmla="*/ 27214 w 112"/>
              <a:gd name="T19" fmla="*/ 898358 h 912"/>
              <a:gd name="T20" fmla="*/ 353786 w 112"/>
              <a:gd name="T21" fmla="*/ 786063 h 912"/>
              <a:gd name="T22" fmla="*/ 27214 w 112"/>
              <a:gd name="T23" fmla="*/ 673768 h 912"/>
              <a:gd name="T24" fmla="*/ 190500 w 112"/>
              <a:gd name="T25" fmla="*/ 561474 h 912"/>
              <a:gd name="T26" fmla="*/ 190500 w 112"/>
              <a:gd name="T27" fmla="*/ 0 h 9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2">
                <a:moveTo>
                  <a:pt x="56" y="912"/>
                </a:moveTo>
                <a:cubicBezTo>
                  <a:pt x="52" y="856"/>
                  <a:pt x="48" y="800"/>
                  <a:pt x="56" y="768"/>
                </a:cubicBezTo>
                <a:cubicBezTo>
                  <a:pt x="64" y="736"/>
                  <a:pt x="112" y="736"/>
                  <a:pt x="104" y="720"/>
                </a:cubicBezTo>
                <a:cubicBezTo>
                  <a:pt x="96" y="704"/>
                  <a:pt x="8" y="688"/>
                  <a:pt x="8" y="672"/>
                </a:cubicBezTo>
                <a:cubicBezTo>
                  <a:pt x="8" y="656"/>
                  <a:pt x="104" y="640"/>
                  <a:pt x="104" y="624"/>
                </a:cubicBezTo>
                <a:cubicBezTo>
                  <a:pt x="104" y="608"/>
                  <a:pt x="8" y="592"/>
                  <a:pt x="8" y="576"/>
                </a:cubicBezTo>
                <a:cubicBezTo>
                  <a:pt x="8" y="560"/>
                  <a:pt x="104" y="544"/>
                  <a:pt x="104" y="528"/>
                </a:cubicBezTo>
                <a:cubicBezTo>
                  <a:pt x="104" y="512"/>
                  <a:pt x="8" y="496"/>
                  <a:pt x="8" y="480"/>
                </a:cubicBezTo>
                <a:cubicBezTo>
                  <a:pt x="8" y="464"/>
                  <a:pt x="104" y="448"/>
                  <a:pt x="104" y="432"/>
                </a:cubicBezTo>
                <a:cubicBezTo>
                  <a:pt x="104" y="416"/>
                  <a:pt x="8" y="400"/>
                  <a:pt x="8" y="384"/>
                </a:cubicBezTo>
                <a:cubicBezTo>
                  <a:pt x="8" y="368"/>
                  <a:pt x="104" y="352"/>
                  <a:pt x="104" y="336"/>
                </a:cubicBezTo>
                <a:cubicBezTo>
                  <a:pt x="104" y="320"/>
                  <a:pt x="16" y="304"/>
                  <a:pt x="8" y="288"/>
                </a:cubicBezTo>
                <a:cubicBezTo>
                  <a:pt x="0" y="272"/>
                  <a:pt x="48" y="288"/>
                  <a:pt x="56" y="240"/>
                </a:cubicBezTo>
                <a:cubicBezTo>
                  <a:pt x="64" y="192"/>
                  <a:pt x="60" y="96"/>
                  <a:pt x="56" y="0"/>
                </a:cubicBezTo>
              </a:path>
            </a:pathLst>
          </a:custGeom>
          <a:noFill/>
          <a:ln w="9525">
            <a:solidFill>
              <a:schemeClr val="tx1"/>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8" name="Text Box 31">
            <a:extLst>
              <a:ext uri="{FF2B5EF4-FFF2-40B4-BE49-F238E27FC236}">
                <a16:creationId xmlns:a16="http://schemas.microsoft.com/office/drawing/2014/main" id="{633B0D12-7C5E-4E9B-A90D-39FD7F67D2AF}"/>
              </a:ext>
            </a:extLst>
          </p:cNvPr>
          <p:cNvSpPr txBox="1">
            <a:spLocks noChangeArrowheads="1"/>
          </p:cNvSpPr>
          <p:nvPr/>
        </p:nvSpPr>
        <p:spPr bwMode="auto">
          <a:xfrm>
            <a:off x="1547813" y="40767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ru-RU" i="1">
                <a:cs typeface="Arial" panose="020B0604020202020204" pitchFamily="34" charset="0"/>
              </a:rPr>
              <a:t>γ</a:t>
            </a:r>
          </a:p>
        </p:txBody>
      </p:sp>
      <p:sp>
        <p:nvSpPr>
          <p:cNvPr id="8199" name="Text Box 32">
            <a:extLst>
              <a:ext uri="{FF2B5EF4-FFF2-40B4-BE49-F238E27FC236}">
                <a16:creationId xmlns:a16="http://schemas.microsoft.com/office/drawing/2014/main" id="{8F08EC48-1ED7-49E1-B008-71DC557C4940}"/>
              </a:ext>
            </a:extLst>
          </p:cNvPr>
          <p:cNvSpPr txBox="1">
            <a:spLocks noChangeArrowheads="1"/>
          </p:cNvSpPr>
          <p:nvPr/>
        </p:nvSpPr>
        <p:spPr bwMode="auto">
          <a:xfrm>
            <a:off x="8101013" y="5661025"/>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i="1">
                <a:cs typeface="Arial" panose="020B0604020202020204" pitchFamily="34" charset="0"/>
              </a:rPr>
              <a:t>hv</a:t>
            </a:r>
            <a:endParaRPr lang="el-GR" altLang="ru-RU" i="1">
              <a:cs typeface="Arial" panose="020B0604020202020204" pitchFamily="34" charset="0"/>
            </a:endParaRPr>
          </a:p>
        </p:txBody>
      </p:sp>
      <p:sp>
        <p:nvSpPr>
          <p:cNvPr id="8200" name="Text Box 33">
            <a:extLst>
              <a:ext uri="{FF2B5EF4-FFF2-40B4-BE49-F238E27FC236}">
                <a16:creationId xmlns:a16="http://schemas.microsoft.com/office/drawing/2014/main" id="{77E5FE7F-2AFD-477C-9E39-33E05B28C0CA}"/>
              </a:ext>
            </a:extLst>
          </p:cNvPr>
          <p:cNvSpPr txBox="1">
            <a:spLocks noChangeArrowheads="1"/>
          </p:cNvSpPr>
          <p:nvPr/>
        </p:nvSpPr>
        <p:spPr bwMode="auto">
          <a:xfrm>
            <a:off x="6999288" y="4256088"/>
            <a:ext cx="210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1600"/>
              <a:t>Примесный уровень</a:t>
            </a:r>
            <a:br>
              <a:rPr lang="ru-RU" altLang="ru-RU" sz="1600"/>
            </a:br>
            <a:r>
              <a:rPr lang="ru-RU" altLang="ru-RU" sz="1600"/>
              <a:t>активатора</a:t>
            </a:r>
          </a:p>
        </p:txBody>
      </p:sp>
      <p:sp>
        <p:nvSpPr>
          <p:cNvPr id="8201" name="Text Box 34">
            <a:extLst>
              <a:ext uri="{FF2B5EF4-FFF2-40B4-BE49-F238E27FC236}">
                <a16:creationId xmlns:a16="http://schemas.microsoft.com/office/drawing/2014/main" id="{00AFC4AD-4465-4BD5-8E79-ADC98F53F03A}"/>
              </a:ext>
            </a:extLst>
          </p:cNvPr>
          <p:cNvSpPr txBox="1">
            <a:spLocks noChangeArrowheads="1"/>
          </p:cNvSpPr>
          <p:nvPr/>
        </p:nvSpPr>
        <p:spPr bwMode="auto">
          <a:xfrm>
            <a:off x="3097213" y="3814763"/>
            <a:ext cx="1004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600"/>
              <a:t>Ловушка</a:t>
            </a:r>
          </a:p>
        </p:txBody>
      </p:sp>
      <p:sp>
        <p:nvSpPr>
          <p:cNvPr id="8202" name="Text Box 35">
            <a:extLst>
              <a:ext uri="{FF2B5EF4-FFF2-40B4-BE49-F238E27FC236}">
                <a16:creationId xmlns:a16="http://schemas.microsoft.com/office/drawing/2014/main" id="{2561C4CF-3FBF-43E1-BDF8-95EFE7434E24}"/>
              </a:ext>
            </a:extLst>
          </p:cNvPr>
          <p:cNvSpPr txBox="1">
            <a:spLocks noChangeArrowheads="1"/>
          </p:cNvSpPr>
          <p:nvPr/>
        </p:nvSpPr>
        <p:spPr bwMode="auto">
          <a:xfrm>
            <a:off x="4610100" y="4089400"/>
            <a:ext cx="1004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600"/>
              <a:t>Ловушка</a:t>
            </a:r>
          </a:p>
        </p:txBody>
      </p:sp>
      <p:sp>
        <p:nvSpPr>
          <p:cNvPr id="8203" name="Text Box 36">
            <a:extLst>
              <a:ext uri="{FF2B5EF4-FFF2-40B4-BE49-F238E27FC236}">
                <a16:creationId xmlns:a16="http://schemas.microsoft.com/office/drawing/2014/main" id="{2FD73FCC-C71C-4C95-935F-26A0149B6104}"/>
              </a:ext>
            </a:extLst>
          </p:cNvPr>
          <p:cNvSpPr txBox="1">
            <a:spLocks noChangeArrowheads="1"/>
          </p:cNvSpPr>
          <p:nvPr/>
        </p:nvSpPr>
        <p:spPr bwMode="auto">
          <a:xfrm>
            <a:off x="1692275" y="2133600"/>
            <a:ext cx="5894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000"/>
              <a:t>Механизм люминесценции кристаллофосфоров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2E107FB-5DC6-472C-9EB0-7CD47EB4019E}"/>
              </a:ext>
            </a:extLst>
          </p:cNvPr>
          <p:cNvSpPr>
            <a:spLocks noGrp="1" noChangeArrowheads="1"/>
          </p:cNvSpPr>
          <p:nvPr>
            <p:ph type="title"/>
          </p:nvPr>
        </p:nvSpPr>
        <p:spPr/>
        <p:txBody>
          <a:bodyPr/>
          <a:lstStyle/>
          <a:p>
            <a:pPr eaLnBrk="1" hangingPunct="1"/>
            <a:r>
              <a:rPr lang="ru-RU" altLang="ru-RU"/>
              <a:t>Люминесцентные детекторы </a:t>
            </a:r>
          </a:p>
        </p:txBody>
      </p:sp>
      <p:pic>
        <p:nvPicPr>
          <p:cNvPr id="9219" name="Picture 3">
            <a:extLst>
              <a:ext uri="{FF2B5EF4-FFF2-40B4-BE49-F238E27FC236}">
                <a16:creationId xmlns:a16="http://schemas.microsoft.com/office/drawing/2014/main" id="{D7B29131-3056-43A7-A392-C6C21868D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1549400"/>
            <a:ext cx="379571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D06F64-5AF2-4E78-A585-A8FFF4C75CCC}"/>
              </a:ext>
            </a:extLst>
          </p:cNvPr>
          <p:cNvSpPr>
            <a:spLocks noGrp="1" noChangeArrowheads="1"/>
          </p:cNvSpPr>
          <p:nvPr>
            <p:ph type="title"/>
          </p:nvPr>
        </p:nvSpPr>
        <p:spPr/>
        <p:txBody>
          <a:bodyPr/>
          <a:lstStyle/>
          <a:p>
            <a:pPr eaLnBrk="1" hangingPunct="1"/>
            <a:r>
              <a:rPr lang="ru-RU" altLang="ru-RU"/>
              <a:t>Трековые детекторы</a:t>
            </a:r>
          </a:p>
        </p:txBody>
      </p:sp>
      <p:sp>
        <p:nvSpPr>
          <p:cNvPr id="10243" name="Rectangle 6">
            <a:extLst>
              <a:ext uri="{FF2B5EF4-FFF2-40B4-BE49-F238E27FC236}">
                <a16:creationId xmlns:a16="http://schemas.microsoft.com/office/drawing/2014/main" id="{7030C261-39DB-451C-BB44-4A6C5DF3182C}"/>
              </a:ext>
            </a:extLst>
          </p:cNvPr>
          <p:cNvSpPr>
            <a:spLocks noGrp="1" noChangeArrowheads="1"/>
          </p:cNvSpPr>
          <p:nvPr>
            <p:ph type="body" sz="half" idx="2"/>
          </p:nvPr>
        </p:nvSpPr>
        <p:spPr/>
        <p:txBody>
          <a:bodyPr/>
          <a:lstStyle/>
          <a:p>
            <a:pPr eaLnBrk="1" hangingPunct="1"/>
            <a:r>
              <a:rPr lang="ru-RU" altLang="ru-RU" sz="2400"/>
              <a:t>Конденсационные</a:t>
            </a:r>
          </a:p>
          <a:p>
            <a:pPr lvl="1" eaLnBrk="1" hangingPunct="1"/>
            <a:r>
              <a:rPr lang="ru-RU" altLang="ru-RU" sz="2000"/>
              <a:t>Камера Вильсона</a:t>
            </a:r>
          </a:p>
          <a:p>
            <a:pPr lvl="1" eaLnBrk="1" hangingPunct="1"/>
            <a:r>
              <a:rPr lang="ru-RU" altLang="ru-RU" sz="2000"/>
              <a:t>Диффузионная камера</a:t>
            </a:r>
          </a:p>
          <a:p>
            <a:pPr eaLnBrk="1" hangingPunct="1"/>
            <a:r>
              <a:rPr lang="ru-RU" altLang="ru-RU" sz="2400"/>
              <a:t>Пузырьковая камера</a:t>
            </a:r>
          </a:p>
          <a:p>
            <a:pPr eaLnBrk="1" hangingPunct="1"/>
            <a:r>
              <a:rPr lang="ru-RU" altLang="ru-RU" sz="2400"/>
              <a:t>Стримерная камера</a:t>
            </a:r>
          </a:p>
          <a:p>
            <a:pPr eaLnBrk="1" hangingPunct="1"/>
            <a:r>
              <a:rPr lang="ru-RU" altLang="ru-RU" sz="2400"/>
              <a:t>Искровая камера</a:t>
            </a:r>
          </a:p>
          <a:p>
            <a:pPr eaLnBrk="1" hangingPunct="1"/>
            <a:r>
              <a:rPr lang="ru-RU" altLang="ru-RU" sz="2400"/>
              <a:t>Ядерные фотоэмульсии</a:t>
            </a:r>
          </a:p>
          <a:p>
            <a:pPr eaLnBrk="1" hangingPunct="1"/>
            <a:r>
              <a:rPr lang="ru-RU" altLang="ru-RU" sz="2400"/>
              <a:t>Твердотельные пленочные деткторы</a:t>
            </a:r>
          </a:p>
        </p:txBody>
      </p:sp>
      <p:pic>
        <p:nvPicPr>
          <p:cNvPr id="10244" name="Picture 3">
            <a:extLst>
              <a:ext uri="{FF2B5EF4-FFF2-40B4-BE49-F238E27FC236}">
                <a16:creationId xmlns:a16="http://schemas.microsoft.com/office/drawing/2014/main" id="{9C465E3E-AF4C-47B5-9E86-393C80789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57338"/>
            <a:ext cx="30432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a:extLst>
              <a:ext uri="{FF2B5EF4-FFF2-40B4-BE49-F238E27FC236}">
                <a16:creationId xmlns:a16="http://schemas.microsoft.com/office/drawing/2014/main" id="{93854049-C2AC-466B-B663-FD92C6F473E6}"/>
              </a:ext>
            </a:extLst>
          </p:cNvPr>
          <p:cNvSpPr txBox="1">
            <a:spLocks noChangeArrowheads="1"/>
          </p:cNvSpPr>
          <p:nvPr/>
        </p:nvSpPr>
        <p:spPr bwMode="auto">
          <a:xfrm>
            <a:off x="1350963" y="6256338"/>
            <a:ext cx="2073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Камера Вильсона</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4327</Words>
  <Application>Microsoft Office PowerPoint</Application>
  <PresentationFormat>Экран (4:3)</PresentationFormat>
  <Paragraphs>350</Paragraphs>
  <Slides>34</Slides>
  <Notes>32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9" baseType="lpstr">
      <vt:lpstr>Arial</vt:lpstr>
      <vt:lpstr>Calibri</vt:lpstr>
      <vt:lpstr>Times New Roman</vt:lpstr>
      <vt:lpstr>Оформление по умолчанию</vt:lpstr>
      <vt:lpstr>Формула</vt:lpstr>
      <vt:lpstr>Детекторы ионизирующих излучений</vt:lpstr>
      <vt:lpstr>Детекторы ионизирующих излучений</vt:lpstr>
      <vt:lpstr>Радиометрическая установка</vt:lpstr>
      <vt:lpstr>Классификация радиометрических приборов</vt:lpstr>
      <vt:lpstr>Классификация радиометрических приборов</vt:lpstr>
      <vt:lpstr>Важнейшие характеристики радиометрических приборов</vt:lpstr>
      <vt:lpstr>Люминесцентные детекторы </vt:lpstr>
      <vt:lpstr>Люминесцентные детекторы </vt:lpstr>
      <vt:lpstr>Трековые детекторы</vt:lpstr>
      <vt:lpstr>Камера Вильсона и диффузионная камера</vt:lpstr>
      <vt:lpstr>Пузырьковая камера</vt:lpstr>
      <vt:lpstr>Стримерная камера</vt:lpstr>
      <vt:lpstr>Искровая камера</vt:lpstr>
      <vt:lpstr>Фотографическая эмульсия</vt:lpstr>
      <vt:lpstr>Ядерная фотографическая эмульсия</vt:lpstr>
      <vt:lpstr>Твердотельные трековые детекторы</vt:lpstr>
      <vt:lpstr>Счетчик Гейгера-Мюллера</vt:lpstr>
      <vt:lpstr>Полупроводниковый детектор</vt:lpstr>
      <vt:lpstr>Сцинтилляционный детектор</vt:lpstr>
      <vt:lpstr>Сцинтилляционный детектор</vt:lpstr>
      <vt:lpstr>Импульсные ионизационные и сцинтилляционные детекторы</vt:lpstr>
      <vt:lpstr>Импульсные электрические и сцинтилляционные детекторы</vt:lpstr>
      <vt:lpstr>Импульсные электрические и сцинтилляционные детекторы</vt:lpstr>
      <vt:lpstr>Эффективность </vt:lpstr>
      <vt:lpstr>Естественный радиационный фон</vt:lpstr>
      <vt:lpstr>Космическое излучение – 1/3</vt:lpstr>
      <vt:lpstr>Радиоактивные загрязнения – 1/3</vt:lpstr>
      <vt:lpstr>Методы снижения фона </vt:lpstr>
      <vt:lpstr>Защита от внешнего излучения </vt:lpstr>
      <vt:lpstr>Защита от внешнего излучения </vt:lpstr>
      <vt:lpstr>Временные характеристики детекторов</vt:lpstr>
      <vt:lpstr>Энергетическое разрешение</vt:lpstr>
      <vt:lpstr>Удельная энергия преобразования и энергетическое разрешение по линии 662 кэВ</vt:lpstr>
      <vt:lpstr>Избирательность детекторов</vt:lpstr>
    </vt:vector>
  </TitlesOfParts>
  <Company>RADIOECOLOGY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Manakhov</dc:creator>
  <cp:lastModifiedBy>D.V. Manakhov</cp:lastModifiedBy>
  <cp:revision>25</cp:revision>
  <dcterms:created xsi:type="dcterms:W3CDTF">2012-02-14T11:51:19Z</dcterms:created>
  <dcterms:modified xsi:type="dcterms:W3CDTF">2022-10-31T19:30:06Z</dcterms:modified>
</cp:coreProperties>
</file>