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3" r:id="rId3"/>
    <p:sldId id="292" r:id="rId4"/>
    <p:sldId id="271" r:id="rId5"/>
    <p:sldId id="264" r:id="rId6"/>
    <p:sldId id="265" r:id="rId7"/>
    <p:sldId id="291" r:id="rId8"/>
    <p:sldId id="267" r:id="rId9"/>
    <p:sldId id="266" r:id="rId10"/>
    <p:sldId id="268" r:id="rId11"/>
    <p:sldId id="289" r:id="rId12"/>
    <p:sldId id="269" r:id="rId13"/>
    <p:sldId id="270" r:id="rId14"/>
    <p:sldId id="272" r:id="rId15"/>
    <p:sldId id="290" r:id="rId16"/>
    <p:sldId id="273" r:id="rId17"/>
    <p:sldId id="275" r:id="rId18"/>
    <p:sldId id="276" r:id="rId19"/>
    <p:sldId id="295" r:id="rId20"/>
    <p:sldId id="277" r:id="rId21"/>
    <p:sldId id="293" r:id="rId22"/>
    <p:sldId id="278" r:id="rId23"/>
    <p:sldId id="279" r:id="rId24"/>
    <p:sldId id="280" r:id="rId25"/>
    <p:sldId id="281" r:id="rId26"/>
    <p:sldId id="282" r:id="rId27"/>
    <p:sldId id="283" r:id="rId28"/>
    <p:sldId id="284" r:id="rId29"/>
    <p:sldId id="294" r:id="rId30"/>
    <p:sldId id="285" r:id="rId31"/>
    <p:sldId id="286" r:id="rId32"/>
    <p:sldId id="287" r:id="rId33"/>
    <p:sldId id="288" r:id="rId34"/>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0BC15B-2613-4D5F-8A30-6F419AC5D0C3}" v="192" dt="2022-10-31T19:57:39.0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47" autoAdjust="0"/>
    <p:restoredTop sz="67714" autoAdjust="0"/>
  </p:normalViewPr>
  <p:slideViewPr>
    <p:cSldViewPr>
      <p:cViewPr varScale="1">
        <p:scale>
          <a:sx n="54" d="100"/>
          <a:sy n="54" d="100"/>
        </p:scale>
        <p:origin x="211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V. Manakhov" userId="56fc202244518b9b" providerId="LiveId" clId="{C50BC15B-2613-4D5F-8A30-6F419AC5D0C3}"/>
    <pc:docChg chg="undo custSel addSld modSld">
      <pc:chgData name="D.V. Manakhov" userId="56fc202244518b9b" providerId="LiveId" clId="{C50BC15B-2613-4D5F-8A30-6F419AC5D0C3}" dt="2022-10-31T19:57:46.182" v="631" actId="14100"/>
      <pc:docMkLst>
        <pc:docMk/>
      </pc:docMkLst>
      <pc:sldChg chg="modNotesTx">
        <pc:chgData name="D.V. Manakhov" userId="56fc202244518b9b" providerId="LiveId" clId="{C50BC15B-2613-4D5F-8A30-6F419AC5D0C3}" dt="2022-02-23T17:42:36.946" v="5" actId="6549"/>
        <pc:sldMkLst>
          <pc:docMk/>
          <pc:sldMk cId="0" sldId="263"/>
        </pc:sldMkLst>
      </pc:sldChg>
      <pc:sldChg chg="modNotesTx">
        <pc:chgData name="D.V. Manakhov" userId="56fc202244518b9b" providerId="LiveId" clId="{C50BC15B-2613-4D5F-8A30-6F419AC5D0C3}" dt="2022-02-23T17:51:42.949" v="28" actId="6549"/>
        <pc:sldMkLst>
          <pc:docMk/>
          <pc:sldMk cId="0" sldId="264"/>
        </pc:sldMkLst>
      </pc:sldChg>
      <pc:sldChg chg="modNotesTx">
        <pc:chgData name="D.V. Manakhov" userId="56fc202244518b9b" providerId="LiveId" clId="{C50BC15B-2613-4D5F-8A30-6F419AC5D0C3}" dt="2022-02-23T17:52:36.237" v="33" actId="20577"/>
        <pc:sldMkLst>
          <pc:docMk/>
          <pc:sldMk cId="0" sldId="265"/>
        </pc:sldMkLst>
      </pc:sldChg>
      <pc:sldChg chg="modNotesTx">
        <pc:chgData name="D.V. Manakhov" userId="56fc202244518b9b" providerId="LiveId" clId="{C50BC15B-2613-4D5F-8A30-6F419AC5D0C3}" dt="2022-02-23T17:56:20.727" v="53" actId="20577"/>
        <pc:sldMkLst>
          <pc:docMk/>
          <pc:sldMk cId="0" sldId="266"/>
        </pc:sldMkLst>
      </pc:sldChg>
      <pc:sldChg chg="modNotesTx">
        <pc:chgData name="D.V. Manakhov" userId="56fc202244518b9b" providerId="LiveId" clId="{C50BC15B-2613-4D5F-8A30-6F419AC5D0C3}" dt="2022-02-23T17:56:03.007" v="51" actId="313"/>
        <pc:sldMkLst>
          <pc:docMk/>
          <pc:sldMk cId="0" sldId="267"/>
        </pc:sldMkLst>
      </pc:sldChg>
      <pc:sldChg chg="modNotesTx">
        <pc:chgData name="D.V. Manakhov" userId="56fc202244518b9b" providerId="LiveId" clId="{C50BC15B-2613-4D5F-8A30-6F419AC5D0C3}" dt="2022-10-31T19:45:25.217" v="609" actId="313"/>
        <pc:sldMkLst>
          <pc:docMk/>
          <pc:sldMk cId="0" sldId="268"/>
        </pc:sldMkLst>
      </pc:sldChg>
      <pc:sldChg chg="modNotesTx">
        <pc:chgData name="D.V. Manakhov" userId="56fc202244518b9b" providerId="LiveId" clId="{C50BC15B-2613-4D5F-8A30-6F419AC5D0C3}" dt="2022-02-23T18:00:19.562" v="132" actId="20577"/>
        <pc:sldMkLst>
          <pc:docMk/>
          <pc:sldMk cId="0" sldId="269"/>
        </pc:sldMkLst>
      </pc:sldChg>
      <pc:sldChg chg="modNotesTx">
        <pc:chgData name="D.V. Manakhov" userId="56fc202244518b9b" providerId="LiveId" clId="{C50BC15B-2613-4D5F-8A30-6F419AC5D0C3}" dt="2022-02-23T18:00:48.847" v="138" actId="20577"/>
        <pc:sldMkLst>
          <pc:docMk/>
          <pc:sldMk cId="0" sldId="270"/>
        </pc:sldMkLst>
      </pc:sldChg>
      <pc:sldChg chg="modNotesTx">
        <pc:chgData name="D.V. Manakhov" userId="56fc202244518b9b" providerId="LiveId" clId="{C50BC15B-2613-4D5F-8A30-6F419AC5D0C3}" dt="2022-02-23T17:49:48.793" v="21" actId="20577"/>
        <pc:sldMkLst>
          <pc:docMk/>
          <pc:sldMk cId="0" sldId="271"/>
        </pc:sldMkLst>
      </pc:sldChg>
      <pc:sldChg chg="modNotesTx">
        <pc:chgData name="D.V. Manakhov" userId="56fc202244518b9b" providerId="LiveId" clId="{C50BC15B-2613-4D5F-8A30-6F419AC5D0C3}" dt="2022-02-23T18:01:19.149" v="140" actId="20577"/>
        <pc:sldMkLst>
          <pc:docMk/>
          <pc:sldMk cId="0" sldId="272"/>
        </pc:sldMkLst>
      </pc:sldChg>
      <pc:sldChg chg="modNotesTx">
        <pc:chgData name="D.V. Manakhov" userId="56fc202244518b9b" providerId="LiveId" clId="{C50BC15B-2613-4D5F-8A30-6F419AC5D0C3}" dt="2022-02-23T18:03:33.072" v="196" actId="20577"/>
        <pc:sldMkLst>
          <pc:docMk/>
          <pc:sldMk cId="0" sldId="273"/>
        </pc:sldMkLst>
      </pc:sldChg>
      <pc:sldChg chg="modNotesTx">
        <pc:chgData name="D.V. Manakhov" userId="56fc202244518b9b" providerId="LiveId" clId="{C50BC15B-2613-4D5F-8A30-6F419AC5D0C3}" dt="2022-02-23T18:04:26.542" v="199" actId="20577"/>
        <pc:sldMkLst>
          <pc:docMk/>
          <pc:sldMk cId="0" sldId="275"/>
        </pc:sldMkLst>
      </pc:sldChg>
      <pc:sldChg chg="modNotesTx">
        <pc:chgData name="D.V. Manakhov" userId="56fc202244518b9b" providerId="LiveId" clId="{C50BC15B-2613-4D5F-8A30-6F419AC5D0C3}" dt="2022-02-23T18:04:44.621" v="203" actId="20577"/>
        <pc:sldMkLst>
          <pc:docMk/>
          <pc:sldMk cId="0" sldId="276"/>
        </pc:sldMkLst>
      </pc:sldChg>
      <pc:sldChg chg="modNotesTx">
        <pc:chgData name="D.V. Manakhov" userId="56fc202244518b9b" providerId="LiveId" clId="{C50BC15B-2613-4D5F-8A30-6F419AC5D0C3}" dt="2022-02-23T18:15:27.390" v="389" actId="20577"/>
        <pc:sldMkLst>
          <pc:docMk/>
          <pc:sldMk cId="0" sldId="277"/>
        </pc:sldMkLst>
      </pc:sldChg>
      <pc:sldChg chg="modNotesTx">
        <pc:chgData name="D.V. Manakhov" userId="56fc202244518b9b" providerId="LiveId" clId="{C50BC15B-2613-4D5F-8A30-6F419AC5D0C3}" dt="2022-02-23T18:18:41.260" v="397" actId="20577"/>
        <pc:sldMkLst>
          <pc:docMk/>
          <pc:sldMk cId="0" sldId="278"/>
        </pc:sldMkLst>
      </pc:sldChg>
      <pc:sldChg chg="modNotesTx">
        <pc:chgData name="D.V. Manakhov" userId="56fc202244518b9b" providerId="LiveId" clId="{C50BC15B-2613-4D5F-8A30-6F419AC5D0C3}" dt="2022-02-23T18:21:08.646" v="405" actId="790"/>
        <pc:sldMkLst>
          <pc:docMk/>
          <pc:sldMk cId="0" sldId="279"/>
        </pc:sldMkLst>
      </pc:sldChg>
      <pc:sldChg chg="modNotesTx">
        <pc:chgData name="D.V. Manakhov" userId="56fc202244518b9b" providerId="LiveId" clId="{C50BC15B-2613-4D5F-8A30-6F419AC5D0C3}" dt="2022-02-23T18:22:00.812" v="407" actId="20577"/>
        <pc:sldMkLst>
          <pc:docMk/>
          <pc:sldMk cId="0" sldId="280"/>
        </pc:sldMkLst>
      </pc:sldChg>
      <pc:sldChg chg="modNotesTx">
        <pc:chgData name="D.V. Manakhov" userId="56fc202244518b9b" providerId="LiveId" clId="{C50BC15B-2613-4D5F-8A30-6F419AC5D0C3}" dt="2022-02-23T18:23:20.557" v="426" actId="20577"/>
        <pc:sldMkLst>
          <pc:docMk/>
          <pc:sldMk cId="0" sldId="281"/>
        </pc:sldMkLst>
      </pc:sldChg>
      <pc:sldChg chg="modNotesTx">
        <pc:chgData name="D.V. Manakhov" userId="56fc202244518b9b" providerId="LiveId" clId="{C50BC15B-2613-4D5F-8A30-6F419AC5D0C3}" dt="2022-02-23T18:24:20.519" v="437" actId="6549"/>
        <pc:sldMkLst>
          <pc:docMk/>
          <pc:sldMk cId="0" sldId="282"/>
        </pc:sldMkLst>
      </pc:sldChg>
      <pc:sldChg chg="addSp modSp mod modAnim modNotesTx">
        <pc:chgData name="D.V. Manakhov" userId="56fc202244518b9b" providerId="LiveId" clId="{C50BC15B-2613-4D5F-8A30-6F419AC5D0C3}" dt="2022-10-31T19:57:46.182" v="631" actId="14100"/>
        <pc:sldMkLst>
          <pc:docMk/>
          <pc:sldMk cId="0" sldId="283"/>
        </pc:sldMkLst>
        <pc:spChg chg="mod">
          <ac:chgData name="D.V. Manakhov" userId="56fc202244518b9b" providerId="LiveId" clId="{C50BC15B-2613-4D5F-8A30-6F419AC5D0C3}" dt="2022-10-31T19:57:24.936" v="626" actId="14100"/>
          <ac:spMkLst>
            <pc:docMk/>
            <pc:sldMk cId="0" sldId="283"/>
            <ac:spMk id="27651" creationId="{DF3209FC-5CE4-40B0-9575-AC5AD156AF48}"/>
          </ac:spMkLst>
        </pc:spChg>
        <pc:picChg chg="add mod modCrop">
          <ac:chgData name="D.V. Manakhov" userId="56fc202244518b9b" providerId="LiveId" clId="{C50BC15B-2613-4D5F-8A30-6F419AC5D0C3}" dt="2022-10-31T19:57:46.182" v="631" actId="14100"/>
          <ac:picMkLst>
            <pc:docMk/>
            <pc:sldMk cId="0" sldId="283"/>
            <ac:picMk id="3" creationId="{672EE1CA-6D0A-0BF6-9C96-98E74053FB83}"/>
          </ac:picMkLst>
        </pc:picChg>
      </pc:sldChg>
      <pc:sldChg chg="modSp modNotesTx">
        <pc:chgData name="D.V. Manakhov" userId="56fc202244518b9b" providerId="LiveId" clId="{C50BC15B-2613-4D5F-8A30-6F419AC5D0C3}" dt="2022-02-23T18:27:12.710" v="479"/>
        <pc:sldMkLst>
          <pc:docMk/>
          <pc:sldMk cId="0" sldId="284"/>
        </pc:sldMkLst>
        <pc:picChg chg="mod">
          <ac:chgData name="D.V. Manakhov" userId="56fc202244518b9b" providerId="LiveId" clId="{C50BC15B-2613-4D5F-8A30-6F419AC5D0C3}" dt="2022-02-23T18:27:12.710" v="479"/>
          <ac:picMkLst>
            <pc:docMk/>
            <pc:sldMk cId="0" sldId="284"/>
            <ac:picMk id="28675" creationId="{2E3E63B7-17B8-4956-A595-EA54D9681069}"/>
          </ac:picMkLst>
        </pc:picChg>
      </pc:sldChg>
      <pc:sldChg chg="modSp modNotesTx">
        <pc:chgData name="D.V. Manakhov" userId="56fc202244518b9b" providerId="LiveId" clId="{C50BC15B-2613-4D5F-8A30-6F419AC5D0C3}" dt="2022-02-23T17:59:52.243" v="120" actId="207"/>
        <pc:sldMkLst>
          <pc:docMk/>
          <pc:sldMk cId="0" sldId="289"/>
        </pc:sldMkLst>
        <pc:spChg chg="mod">
          <ac:chgData name="D.V. Manakhov" userId="56fc202244518b9b" providerId="LiveId" clId="{C50BC15B-2613-4D5F-8A30-6F419AC5D0C3}" dt="2022-02-23T17:59:52.243" v="120" actId="207"/>
          <ac:spMkLst>
            <pc:docMk/>
            <pc:sldMk cId="0" sldId="289"/>
            <ac:spMk id="12293" creationId="{C1F80E41-D18F-4CA5-BDDD-74CCA601FFFA}"/>
          </ac:spMkLst>
        </pc:spChg>
      </pc:sldChg>
      <pc:sldChg chg="modNotesTx">
        <pc:chgData name="D.V. Manakhov" userId="56fc202244518b9b" providerId="LiveId" clId="{C50BC15B-2613-4D5F-8A30-6F419AC5D0C3}" dt="2022-02-23T18:03:11.927" v="192" actId="5793"/>
        <pc:sldMkLst>
          <pc:docMk/>
          <pc:sldMk cId="0" sldId="290"/>
        </pc:sldMkLst>
      </pc:sldChg>
      <pc:sldChg chg="addSp delSp modSp modNotesTx">
        <pc:chgData name="D.V. Manakhov" userId="56fc202244518b9b" providerId="LiveId" clId="{C50BC15B-2613-4D5F-8A30-6F419AC5D0C3}" dt="2022-10-31T19:42:01.910" v="608" actId="478"/>
        <pc:sldMkLst>
          <pc:docMk/>
          <pc:sldMk cId="0" sldId="292"/>
        </pc:sldMkLst>
        <pc:spChg chg="del">
          <ac:chgData name="D.V. Manakhov" userId="56fc202244518b9b" providerId="LiveId" clId="{C50BC15B-2613-4D5F-8A30-6F419AC5D0C3}" dt="2022-10-31T19:42:01.910" v="608" actId="478"/>
          <ac:spMkLst>
            <pc:docMk/>
            <pc:sldMk cId="0" sldId="292"/>
            <ac:spMk id="4098" creationId="{D06E2943-C27E-4397-BFED-651D2CB0DABD}"/>
          </ac:spMkLst>
        </pc:spChg>
        <pc:picChg chg="del">
          <ac:chgData name="D.V. Manakhov" userId="56fc202244518b9b" providerId="LiveId" clId="{C50BC15B-2613-4D5F-8A30-6F419AC5D0C3}" dt="2022-02-23T17:49:10.339" v="16" actId="478"/>
          <ac:picMkLst>
            <pc:docMk/>
            <pc:sldMk cId="0" sldId="292"/>
            <ac:picMk id="4099" creationId="{459F0DF0-42CC-40FC-B349-DD0E3A919EB8}"/>
          </ac:picMkLst>
        </pc:picChg>
        <pc:picChg chg="add mod">
          <ac:chgData name="D.V. Manakhov" userId="56fc202244518b9b" providerId="LiveId" clId="{C50BC15B-2613-4D5F-8A30-6F419AC5D0C3}" dt="2022-02-23T17:49:18.602" v="18" actId="14100"/>
          <ac:picMkLst>
            <pc:docMk/>
            <pc:sldMk cId="0" sldId="292"/>
            <ac:picMk id="4102" creationId="{614C60BF-8CD7-4F16-A03B-1BA0BF01AB53}"/>
          </ac:picMkLst>
        </pc:picChg>
      </pc:sldChg>
      <pc:sldChg chg="modNotesTx">
        <pc:chgData name="D.V. Manakhov" userId="56fc202244518b9b" providerId="LiveId" clId="{C50BC15B-2613-4D5F-8A30-6F419AC5D0C3}" dt="2022-02-23T18:16:01.713" v="391" actId="20577"/>
        <pc:sldMkLst>
          <pc:docMk/>
          <pc:sldMk cId="0" sldId="293"/>
        </pc:sldMkLst>
      </pc:sldChg>
      <pc:sldChg chg="modNotesTx">
        <pc:chgData name="D.V. Manakhov" userId="56fc202244518b9b" providerId="LiveId" clId="{C50BC15B-2613-4D5F-8A30-6F419AC5D0C3}" dt="2022-02-23T18:28:46.212" v="607" actId="20577"/>
        <pc:sldMkLst>
          <pc:docMk/>
          <pc:sldMk cId="0" sldId="294"/>
        </pc:sldMkLst>
      </pc:sldChg>
      <pc:sldChg chg="addSp delSp modSp new mod">
        <pc:chgData name="D.V. Manakhov" userId="56fc202244518b9b" providerId="LiveId" clId="{C50BC15B-2613-4D5F-8A30-6F419AC5D0C3}" dt="2022-02-23T18:14:46.326" v="387" actId="1076"/>
        <pc:sldMkLst>
          <pc:docMk/>
          <pc:sldMk cId="4129876719" sldId="295"/>
        </pc:sldMkLst>
        <pc:spChg chg="mod">
          <ac:chgData name="D.V. Manakhov" userId="56fc202244518b9b" providerId="LiveId" clId="{C50BC15B-2613-4D5F-8A30-6F419AC5D0C3}" dt="2022-02-23T18:05:32.679" v="205"/>
          <ac:spMkLst>
            <pc:docMk/>
            <pc:sldMk cId="4129876719" sldId="295"/>
            <ac:spMk id="2" creationId="{30D138BE-5443-4E73-B866-7A9FB2BA77F2}"/>
          </ac:spMkLst>
        </pc:spChg>
        <pc:spChg chg="del">
          <ac:chgData name="D.V. Manakhov" userId="56fc202244518b9b" providerId="LiveId" clId="{C50BC15B-2613-4D5F-8A30-6F419AC5D0C3}" dt="2022-02-23T18:08:36.848" v="260" actId="478"/>
          <ac:spMkLst>
            <pc:docMk/>
            <pc:sldMk cId="4129876719" sldId="295"/>
            <ac:spMk id="3" creationId="{2FB79922-E41E-46A3-B6EB-91961CE23B66}"/>
          </ac:spMkLst>
        </pc:spChg>
        <pc:spChg chg="add mod">
          <ac:chgData name="D.V. Manakhov" userId="56fc202244518b9b" providerId="LiveId" clId="{C50BC15B-2613-4D5F-8A30-6F419AC5D0C3}" dt="2022-02-23T18:14:10.605" v="357" actId="1076"/>
          <ac:spMkLst>
            <pc:docMk/>
            <pc:sldMk cId="4129876719" sldId="295"/>
            <ac:spMk id="4" creationId="{84DD7A44-4E87-43FA-B404-2F69622C68BD}"/>
          </ac:spMkLst>
        </pc:spChg>
        <pc:spChg chg="add mod">
          <ac:chgData name="D.V. Manakhov" userId="56fc202244518b9b" providerId="LiveId" clId="{C50BC15B-2613-4D5F-8A30-6F419AC5D0C3}" dt="2022-02-23T18:14:46.326" v="387" actId="1076"/>
          <ac:spMkLst>
            <pc:docMk/>
            <pc:sldMk cId="4129876719" sldId="295"/>
            <ac:spMk id="5" creationId="{D7FDC2CA-1F7E-4E88-B1D9-B42BB81237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35CD3-E8A5-4E1F-99CE-5E425245CD85}" type="datetimeFigureOut">
              <a:rPr lang="ru-RU" smtClean="0"/>
              <a:t>31.10.2022</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47879-D447-4669-BB9E-27FBB4EB9C33}" type="slidenum">
              <a:rPr lang="ru-RU" smtClean="0"/>
              <a:t>‹#›</a:t>
            </a:fld>
            <a:endParaRPr lang="ru-RU"/>
          </a:p>
        </p:txBody>
      </p:sp>
    </p:spTree>
    <p:extLst>
      <p:ext uri="{BB962C8B-B14F-4D97-AF65-F5344CB8AC3E}">
        <p14:creationId xmlns:p14="http://schemas.microsoft.com/office/powerpoint/2010/main" val="3360264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Основной диапазон энергий гамма-излучения естественных и искусственных радионуклидов 0,1-3 МэВ. Для детектирования излучения используются детекторы с высокой плотностью и большим атомным номером чувствительной среды, а именно - сцинтилляционные детекторы с неорганическими сцинтилляторами и ППД.</a:t>
            </a:r>
          </a:p>
          <a:p>
            <a:r>
              <a:rPr lang="ru-RU" sz="1800" dirty="0">
                <a:effectLst/>
                <a:latin typeface="Times New Roman" panose="02020603050405020304" pitchFamily="18" charset="0"/>
                <a:ea typeface="Times New Roman" panose="02020603050405020304" pitchFamily="18" charset="0"/>
              </a:rPr>
              <a:t>Наиболее распространенный тип сцинтиллятора - </a:t>
            </a:r>
            <a:r>
              <a:rPr lang="ru-RU" sz="1800" dirty="0" err="1">
                <a:effectLst/>
                <a:latin typeface="Times New Roman" panose="02020603050405020304" pitchFamily="18" charset="0"/>
                <a:ea typeface="Times New Roman" panose="02020603050405020304" pitchFamily="18" charset="0"/>
              </a:rPr>
              <a:t>NaI</a:t>
            </a:r>
            <a:r>
              <a:rPr lang="ru-RU" sz="1800" dirty="0">
                <a:effectLst/>
                <a:latin typeface="Times New Roman" panose="02020603050405020304" pitchFamily="18" charset="0"/>
                <a:ea typeface="Times New Roman" panose="02020603050405020304" pitchFamily="18" charset="0"/>
              </a:rPr>
              <a:t>(</a:t>
            </a:r>
            <a:r>
              <a:rPr lang="ru-RU" sz="1800" dirty="0" err="1">
                <a:effectLst/>
                <a:latin typeface="Times New Roman" panose="02020603050405020304" pitchFamily="18" charset="0"/>
                <a:ea typeface="Times New Roman" panose="02020603050405020304" pitchFamily="18" charset="0"/>
              </a:rPr>
              <a:t>Tl</a:t>
            </a:r>
            <a:r>
              <a:rPr lang="ru-RU" sz="1800" dirty="0">
                <a:effectLst/>
                <a:latin typeface="Times New Roman" panose="02020603050405020304" pitchFamily="18" charset="0"/>
                <a:ea typeface="Times New Roman" panose="02020603050405020304" pitchFamily="18" charset="0"/>
              </a:rPr>
              <a:t>), плотность – 3,67 г/см</a:t>
            </a:r>
            <a:r>
              <a:rPr lang="ru-RU" sz="1800" baseline="30000" dirty="0">
                <a:effectLst/>
                <a:latin typeface="Times New Roman" panose="02020603050405020304" pitchFamily="18" charset="0"/>
                <a:ea typeface="Times New Roman" panose="02020603050405020304" pitchFamily="18" charset="0"/>
              </a:rPr>
              <a:t>3</a:t>
            </a:r>
            <a:r>
              <a:rPr lang="ru-RU" sz="1800" dirty="0">
                <a:effectLst/>
                <a:latin typeface="Times New Roman" panose="02020603050405020304" pitchFamily="18" charset="0"/>
                <a:ea typeface="Times New Roman" panose="02020603050405020304" pitchFamily="18" charset="0"/>
              </a:rPr>
              <a:t>, эффективный атомный номер - 50, размеры выпускаемых монокристаллов (диаметр, высота) от 10 х 10 до 200 х 200 мм и более. Сцинтилляторы имеют высокую эффективность регистрации излучения </a:t>
            </a:r>
            <a:r>
              <a:rPr lang="ru-RU" sz="1800" i="1" dirty="0">
                <a:effectLst/>
                <a:latin typeface="Times New Roman" panose="02020603050405020304" pitchFamily="18" charset="0"/>
                <a:ea typeface="Times New Roman" panose="02020603050405020304" pitchFamily="18" charset="0"/>
              </a:rPr>
              <a:t>(например, кристалл 63 х 40 мм: 99% при Е&lt;0,2 МэВ, 48% при Е=0,66 МэВ, 37% при Е=1,33 МэВ)</a:t>
            </a:r>
            <a:r>
              <a:rPr lang="ru-RU" sz="1800" dirty="0">
                <a:effectLst/>
                <a:latin typeface="Times New Roman" panose="02020603050405020304" pitchFamily="18" charset="0"/>
                <a:ea typeface="Times New Roman" panose="02020603050405020304" pitchFamily="18" charset="0"/>
              </a:rPr>
              <a:t>, и высокую относительную долю </a:t>
            </a:r>
            <a:r>
              <a:rPr lang="ru-RU" sz="1800" dirty="0" err="1">
                <a:effectLst/>
                <a:latin typeface="Times New Roman" panose="02020603050405020304" pitchFamily="18" charset="0"/>
                <a:ea typeface="Times New Roman" panose="02020603050405020304" pitchFamily="18" charset="0"/>
              </a:rPr>
              <a:t>фотопиков</a:t>
            </a:r>
            <a:r>
              <a:rPr lang="ru-RU" sz="1800" dirty="0">
                <a:effectLst/>
                <a:latin typeface="Times New Roman" panose="02020603050405020304" pitchFamily="18" charset="0"/>
                <a:ea typeface="Times New Roman" panose="02020603050405020304" pitchFamily="18" charset="0"/>
              </a:rPr>
              <a:t> в регистрируемом спектральном распределении (чем больше кристалл, тем больше вероятность полного поглощения квантов даже больших энергий). </a:t>
            </a:r>
          </a:p>
          <a:p>
            <a:r>
              <a:rPr lang="ru-RU" sz="1800" dirty="0">
                <a:effectLst/>
                <a:latin typeface="Times New Roman" panose="02020603050405020304" pitchFamily="18" charset="0"/>
                <a:ea typeface="Times New Roman" panose="02020603050405020304" pitchFamily="18" charset="0"/>
              </a:rPr>
              <a:t>Германиевый ППД имеют атомный номер – 32, большую плотность – 5,38 г/см</a:t>
            </a:r>
            <a:r>
              <a:rPr lang="ru-RU" sz="1800" baseline="30000" dirty="0">
                <a:effectLst/>
                <a:latin typeface="Times New Roman" panose="02020603050405020304" pitchFamily="18" charset="0"/>
                <a:ea typeface="Times New Roman" panose="02020603050405020304" pitchFamily="18" charset="0"/>
              </a:rPr>
              <a:t>3</a:t>
            </a:r>
            <a:r>
              <a:rPr lang="ru-RU" sz="1800" dirty="0">
                <a:effectLst/>
                <a:latin typeface="Times New Roman" panose="02020603050405020304" pitchFamily="18" charset="0"/>
                <a:ea typeface="Times New Roman" panose="02020603050405020304" pitchFamily="18" charset="0"/>
              </a:rPr>
              <a:t>. Появившийся сейчас на рынке сцинтилляционный кристалл LaBr</a:t>
            </a:r>
            <a:r>
              <a:rPr lang="ru-RU" sz="1800" baseline="-25000" dirty="0">
                <a:effectLst/>
                <a:latin typeface="Times New Roman" panose="02020603050405020304" pitchFamily="18" charset="0"/>
                <a:ea typeface="Times New Roman" panose="02020603050405020304" pitchFamily="18" charset="0"/>
              </a:rPr>
              <a:t>3</a:t>
            </a:r>
            <a:r>
              <a:rPr lang="ru-RU" sz="18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Ce</a:t>
            </a:r>
            <a:r>
              <a:rPr lang="ru-RU" sz="1800" dirty="0">
                <a:effectLst/>
                <a:latin typeface="Times New Roman" panose="02020603050405020304" pitchFamily="18" charset="0"/>
                <a:ea typeface="Times New Roman" panose="02020603050405020304" pitchFamily="18" charset="0"/>
              </a:rPr>
              <a:t>) по своим характеристикам приближается к германиевым детекторам: плотность - 5,08 /см</a:t>
            </a:r>
            <a:r>
              <a:rPr lang="ru-RU" sz="1800" baseline="30000" dirty="0">
                <a:effectLst/>
                <a:latin typeface="Times New Roman" panose="02020603050405020304" pitchFamily="18" charset="0"/>
                <a:ea typeface="Times New Roman" panose="02020603050405020304" pitchFamily="18" charset="0"/>
              </a:rPr>
              <a:t>3</a:t>
            </a:r>
            <a:r>
              <a:rPr lang="ru-RU" sz="1800" dirty="0">
                <a:effectLst/>
                <a:latin typeface="Times New Roman" panose="02020603050405020304" pitchFamily="18" charset="0"/>
                <a:ea typeface="Times New Roman" panose="02020603050405020304" pitchFamily="18" charset="0"/>
              </a:rPr>
              <a:t>, эффективный атомный номер - 47.</a:t>
            </a:r>
          </a:p>
          <a:p>
            <a:endParaRPr lang="ru-RU" dirty="0"/>
          </a:p>
        </p:txBody>
      </p:sp>
      <p:sp>
        <p:nvSpPr>
          <p:cNvPr id="4" name="Номер слайда 3"/>
          <p:cNvSpPr>
            <a:spLocks noGrp="1"/>
          </p:cNvSpPr>
          <p:nvPr>
            <p:ph type="sldNum" sz="quarter" idx="5"/>
          </p:nvPr>
        </p:nvSpPr>
        <p:spPr/>
        <p:txBody>
          <a:bodyPr/>
          <a:lstStyle/>
          <a:p>
            <a:fld id="{F1D47879-D447-4669-BB9E-27FBB4EB9C33}" type="slidenum">
              <a:rPr lang="ru-RU" smtClean="0"/>
              <a:t>2</a:t>
            </a:fld>
            <a:endParaRPr lang="ru-RU"/>
          </a:p>
        </p:txBody>
      </p:sp>
    </p:spTree>
    <p:extLst>
      <p:ext uri="{BB962C8B-B14F-4D97-AF65-F5344CB8AC3E}">
        <p14:creationId xmlns:p14="http://schemas.microsoft.com/office/powerpoint/2010/main" val="1656331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Это позволяет построить кривую зависимости эффективности регистрации энергии. Если необходимо определить радионуклид, который не входит в набор имеющихся источников, эффективность регистрации его гамма-квантов можно получить с этой кривой путем интерполяции. </a:t>
            </a:r>
          </a:p>
          <a:p>
            <a:r>
              <a:rPr lang="ru-RU" sz="1800" dirty="0">
                <a:effectLst/>
                <a:latin typeface="Times New Roman" panose="02020603050405020304" pitchFamily="18" charset="0"/>
                <a:ea typeface="Times New Roman" panose="02020603050405020304" pitchFamily="18" charset="0"/>
              </a:rPr>
              <a:t>Если проводится определение активности только одного радионуклида, необходимости строить кривую эффективности нет.</a:t>
            </a:r>
          </a:p>
        </p:txBody>
      </p:sp>
      <p:sp>
        <p:nvSpPr>
          <p:cNvPr id="4" name="Номер слайда 3"/>
          <p:cNvSpPr>
            <a:spLocks noGrp="1"/>
          </p:cNvSpPr>
          <p:nvPr>
            <p:ph type="sldNum" sz="quarter" idx="5"/>
          </p:nvPr>
        </p:nvSpPr>
        <p:spPr/>
        <p:txBody>
          <a:bodyPr/>
          <a:lstStyle/>
          <a:p>
            <a:fld id="{F1D47879-D447-4669-BB9E-27FBB4EB9C33}" type="slidenum">
              <a:rPr lang="ru-RU" smtClean="0"/>
              <a:t>12</a:t>
            </a:fld>
            <a:endParaRPr lang="ru-RU"/>
          </a:p>
        </p:txBody>
      </p:sp>
    </p:spTree>
    <p:extLst>
      <p:ext uri="{BB962C8B-B14F-4D97-AF65-F5344CB8AC3E}">
        <p14:creationId xmlns:p14="http://schemas.microsoft.com/office/powerpoint/2010/main" val="878253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Фон складывается из излучения продуктов распада радона, которые всегда присутствуют в атмосфере, радионуклидов, входящих в конструкционные материалы установки, излучения строительных материалов лаборатории, космического излучения. Как правило, в спектре фона наблюдаются пики радионуклидов естественных радиоактивных семейств и К-40.</a:t>
            </a:r>
          </a:p>
          <a:p>
            <a:r>
              <a:rPr lang="ru-RU" sz="1800" dirty="0">
                <a:effectLst/>
                <a:latin typeface="Times New Roman" panose="02020603050405020304" pitchFamily="18" charset="0"/>
                <a:ea typeface="Times New Roman" panose="02020603050405020304" pitchFamily="18" charset="0"/>
              </a:rPr>
              <a:t>Набранный в тех же условиях, что и спектр измеряемого образца, спектр фона чаще всего вычитается из спектра образца. </a:t>
            </a:r>
          </a:p>
        </p:txBody>
      </p:sp>
      <p:sp>
        <p:nvSpPr>
          <p:cNvPr id="4" name="Номер слайда 3"/>
          <p:cNvSpPr>
            <a:spLocks noGrp="1"/>
          </p:cNvSpPr>
          <p:nvPr>
            <p:ph type="sldNum" sz="quarter" idx="5"/>
          </p:nvPr>
        </p:nvSpPr>
        <p:spPr/>
        <p:txBody>
          <a:bodyPr/>
          <a:lstStyle/>
          <a:p>
            <a:fld id="{F1D47879-D447-4669-BB9E-27FBB4EB9C33}" type="slidenum">
              <a:rPr lang="ru-RU" smtClean="0"/>
              <a:t>13</a:t>
            </a:fld>
            <a:endParaRPr lang="ru-RU"/>
          </a:p>
        </p:txBody>
      </p:sp>
    </p:spTree>
    <p:extLst>
      <p:ext uri="{BB962C8B-B14F-4D97-AF65-F5344CB8AC3E}">
        <p14:creationId xmlns:p14="http://schemas.microsoft.com/office/powerpoint/2010/main" val="1499731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Количественное определение радионуклидов проводят по площади пиков полного поглощения. Активность связана с площадью пика простым соотношением:…</a:t>
            </a:r>
          </a:p>
        </p:txBody>
      </p:sp>
      <p:sp>
        <p:nvSpPr>
          <p:cNvPr id="4" name="Номер слайда 3"/>
          <p:cNvSpPr>
            <a:spLocks noGrp="1"/>
          </p:cNvSpPr>
          <p:nvPr>
            <p:ph type="sldNum" sz="quarter" idx="5"/>
          </p:nvPr>
        </p:nvSpPr>
        <p:spPr/>
        <p:txBody>
          <a:bodyPr/>
          <a:lstStyle/>
          <a:p>
            <a:fld id="{F1D47879-D447-4669-BB9E-27FBB4EB9C33}" type="slidenum">
              <a:rPr lang="ru-RU" smtClean="0"/>
              <a:t>14</a:t>
            </a:fld>
            <a:endParaRPr lang="ru-RU"/>
          </a:p>
        </p:txBody>
      </p:sp>
    </p:spTree>
    <p:extLst>
      <p:ext uri="{BB962C8B-B14F-4D97-AF65-F5344CB8AC3E}">
        <p14:creationId xmlns:p14="http://schemas.microsoft.com/office/powerpoint/2010/main" val="287902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Абсолютная эффективность детектирования…</a:t>
            </a:r>
          </a:p>
          <a:p>
            <a:r>
              <a:rPr lang="ru-RU" sz="1800" dirty="0" err="1">
                <a:effectLst/>
                <a:latin typeface="Times New Roman" panose="02020603050405020304" pitchFamily="18" charset="0"/>
                <a:ea typeface="Times New Roman" panose="02020603050405020304" pitchFamily="18" charset="0"/>
              </a:rPr>
              <a:t>Самоослабление</a:t>
            </a:r>
            <a:r>
              <a:rPr lang="ru-RU" sz="1800" dirty="0">
                <a:effectLst/>
                <a:latin typeface="Times New Roman" panose="02020603050405020304" pitchFamily="18" charset="0"/>
                <a:ea typeface="Times New Roman" panose="02020603050405020304" pitchFamily="18" charset="0"/>
              </a:rPr>
              <a:t> зависит от толщины измеряемого препарата, его эффективного атомного номера и энергии гамма-квантов. В то же время увеличение толщины препарата влияет и на </a:t>
            </a:r>
            <a:r>
              <a:rPr lang="ru-RU" sz="1800" dirty="0" err="1">
                <a:effectLst/>
                <a:latin typeface="Times New Roman" panose="02020603050405020304" pitchFamily="18" charset="0"/>
                <a:ea typeface="Times New Roman" panose="02020603050405020304" pitchFamily="18" charset="0"/>
              </a:rPr>
              <a:t>самоослабление</a:t>
            </a:r>
            <a:r>
              <a:rPr lang="ru-RU" sz="1800" dirty="0">
                <a:effectLst/>
                <a:latin typeface="Times New Roman" panose="02020603050405020304" pitchFamily="18" charset="0"/>
                <a:ea typeface="Times New Roman" panose="02020603050405020304" pitchFamily="18" charset="0"/>
              </a:rPr>
              <a:t>, и на геометрический коэффициент. Очевидно, что учет всех этих факторов сложен.</a:t>
            </a:r>
          </a:p>
          <a:p>
            <a:r>
              <a:rPr lang="ru-RU" sz="1800" dirty="0">
                <a:effectLst/>
                <a:latin typeface="Times New Roman" panose="02020603050405020304" pitchFamily="18" charset="0"/>
                <a:ea typeface="Times New Roman" panose="02020603050405020304" pitchFamily="18" charset="0"/>
              </a:rPr>
              <a:t>Эффективность правильнее всего определять, измеряя идентичный (по всем параметрам, кроме содержания радионуклидов) стандартный препарат в аналогичных условиях. Для этой цели выпускаются сертифицированные стандартные препараты содержащие некоторое, достоверно установленное количество известных радионуклидов. К сожалению, набор стандартных препаратов для гамма-спектрометрии ограничен. </a:t>
            </a:r>
          </a:p>
        </p:txBody>
      </p:sp>
      <p:sp>
        <p:nvSpPr>
          <p:cNvPr id="4" name="Номер слайда 3"/>
          <p:cNvSpPr>
            <a:spLocks noGrp="1"/>
          </p:cNvSpPr>
          <p:nvPr>
            <p:ph type="sldNum" sz="quarter" idx="5"/>
          </p:nvPr>
        </p:nvSpPr>
        <p:spPr/>
        <p:txBody>
          <a:bodyPr/>
          <a:lstStyle/>
          <a:p>
            <a:fld id="{F1D47879-D447-4669-BB9E-27FBB4EB9C33}" type="slidenum">
              <a:rPr lang="ru-RU" smtClean="0"/>
              <a:t>15</a:t>
            </a:fld>
            <a:endParaRPr lang="ru-RU"/>
          </a:p>
        </p:txBody>
      </p:sp>
    </p:spTree>
    <p:extLst>
      <p:ext uri="{BB962C8B-B14F-4D97-AF65-F5344CB8AC3E}">
        <p14:creationId xmlns:p14="http://schemas.microsoft.com/office/powerpoint/2010/main" val="2018792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Если нет возможности использовать подходящие стандартные препараты можно использовать следующие приемы:</a:t>
            </a:r>
          </a:p>
          <a:p>
            <a:r>
              <a:rPr lang="ru-RU" sz="1800" dirty="0">
                <a:effectLst/>
                <a:latin typeface="Times New Roman" panose="02020603050405020304" pitchFamily="18" charset="0"/>
                <a:ea typeface="Times New Roman" panose="02020603050405020304" pitchFamily="18" charset="0"/>
              </a:rPr>
              <a:t>1) Если отсутствует стандартный источник интересующего нас радионуклида, но имеются стандартные источники других радионуклидов, можно построить кривую эффективности регистрации гамма-квантов разных энергий. Метод применим в условиях близости состава и плотности имеющегося стандартного образца и измеряемого объекта.</a:t>
            </a:r>
          </a:p>
        </p:txBody>
      </p:sp>
      <p:sp>
        <p:nvSpPr>
          <p:cNvPr id="4" name="Номер слайда 3"/>
          <p:cNvSpPr>
            <a:spLocks noGrp="1"/>
          </p:cNvSpPr>
          <p:nvPr>
            <p:ph type="sldNum" sz="quarter" idx="5"/>
          </p:nvPr>
        </p:nvSpPr>
        <p:spPr/>
        <p:txBody>
          <a:bodyPr/>
          <a:lstStyle/>
          <a:p>
            <a:fld id="{F1D47879-D447-4669-BB9E-27FBB4EB9C33}" type="slidenum">
              <a:rPr lang="ru-RU" smtClean="0"/>
              <a:t>16</a:t>
            </a:fld>
            <a:endParaRPr lang="ru-RU"/>
          </a:p>
        </p:txBody>
      </p:sp>
    </p:spTree>
    <p:extLst>
      <p:ext uri="{BB962C8B-B14F-4D97-AF65-F5344CB8AC3E}">
        <p14:creationId xmlns:p14="http://schemas.microsoft.com/office/powerpoint/2010/main" val="3935020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2) Использовать стандартный раствор, содержащий измеряемый радионуклид в сосуде аналогичной геометрии. Этот способ вполне допустим при определении содержания радионуклидов в пищевых продуктах, которые имеют невысокий эффективный атомный номер и плотность, близкую к 1 г/см</a:t>
            </a:r>
            <a:r>
              <a:rPr lang="ru-RU" sz="1800" baseline="30000" dirty="0">
                <a:effectLst/>
                <a:latin typeface="Times New Roman" panose="02020603050405020304" pitchFamily="18" charset="0"/>
                <a:ea typeface="Times New Roman" panose="02020603050405020304" pitchFamily="18" charset="0"/>
              </a:rPr>
              <a:t>3</a:t>
            </a:r>
            <a:r>
              <a:rPr lang="ru-RU" sz="1800" dirty="0">
                <a:effectLst/>
                <a:latin typeface="Times New Roman" panose="02020603050405020304" pitchFamily="18" charset="0"/>
                <a:ea typeface="Times New Roman" panose="02020603050405020304" pitchFamily="18" charset="0"/>
              </a:rPr>
              <a:t>. Такой прием малоприменим при регистрации низкоэнергетических гамма-квантов, поскольку их самопоглощение сильнее зависит от состава пробы.</a:t>
            </a:r>
          </a:p>
          <a:p>
            <a:r>
              <a:rPr lang="ru-RU" sz="1800" dirty="0">
                <a:effectLst/>
                <a:latin typeface="Times New Roman" panose="02020603050405020304" pitchFamily="18" charset="0"/>
                <a:ea typeface="Times New Roman" panose="02020603050405020304" pitchFamily="18" charset="0"/>
              </a:rPr>
              <a:t>3) Использование внешнего стандарта (источника известной активности интересующего радионуклида). </a:t>
            </a:r>
            <a:endParaRPr lang="ru-RU" dirty="0"/>
          </a:p>
        </p:txBody>
      </p:sp>
      <p:sp>
        <p:nvSpPr>
          <p:cNvPr id="4" name="Номер слайда 3"/>
          <p:cNvSpPr>
            <a:spLocks noGrp="1"/>
          </p:cNvSpPr>
          <p:nvPr>
            <p:ph type="sldNum" sz="quarter" idx="5"/>
          </p:nvPr>
        </p:nvSpPr>
        <p:spPr/>
        <p:txBody>
          <a:bodyPr/>
          <a:lstStyle/>
          <a:p>
            <a:fld id="{F1D47879-D447-4669-BB9E-27FBB4EB9C33}" type="slidenum">
              <a:rPr lang="ru-RU" smtClean="0"/>
              <a:t>17</a:t>
            </a:fld>
            <a:endParaRPr lang="ru-RU"/>
          </a:p>
        </p:txBody>
      </p:sp>
    </p:spTree>
    <p:extLst>
      <p:ext uri="{BB962C8B-B14F-4D97-AF65-F5344CB8AC3E}">
        <p14:creationId xmlns:p14="http://schemas.microsoft.com/office/powerpoint/2010/main" val="908975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ea typeface="Times New Roman" panose="02020603050405020304" pitchFamily="18" charset="0"/>
              </a:rPr>
              <a:t>Точечный источник известной активности измеряемого радионуклида помещается сверху на пробу. Таким образом можно оценить потери за счет ослабления в образце. Источник может быть не точечным. Так для учета самопоглощения в почвенных образцах, которые, как вам известно, могут иметь различную плотность и, иногда, существенно различаться по химическому составу, при измерении активностей в большом объеме образца, например в сосуде </a:t>
            </a:r>
            <a:r>
              <a:rPr lang="ru-RU" sz="1200" dirty="0" err="1">
                <a:effectLst/>
                <a:latin typeface="Times New Roman" panose="02020603050405020304" pitchFamily="18" charset="0"/>
                <a:ea typeface="Times New Roman" panose="02020603050405020304" pitchFamily="18" charset="0"/>
              </a:rPr>
              <a:t>Маринелли</a:t>
            </a:r>
            <a:r>
              <a:rPr lang="ru-RU" sz="1200" dirty="0">
                <a:effectLst/>
                <a:latin typeface="Times New Roman" panose="02020603050405020304" pitchFamily="18" charset="0"/>
                <a:ea typeface="Times New Roman" panose="02020603050405020304" pitchFamily="18" charset="0"/>
              </a:rPr>
              <a:t>, могут применяться источники в виде пластины, на которую нанесены точечные источники. Такой источник имитирует равномерное распределение дополнительной активности интересующего нас радионуклида во всей массе образца.</a:t>
            </a:r>
          </a:p>
        </p:txBody>
      </p:sp>
      <p:sp>
        <p:nvSpPr>
          <p:cNvPr id="4" name="Номер слайда 3"/>
          <p:cNvSpPr>
            <a:spLocks noGrp="1"/>
          </p:cNvSpPr>
          <p:nvPr>
            <p:ph type="sldNum" sz="quarter" idx="5"/>
          </p:nvPr>
        </p:nvSpPr>
        <p:spPr/>
        <p:txBody>
          <a:bodyPr/>
          <a:lstStyle/>
          <a:p>
            <a:fld id="{F1D47879-D447-4669-BB9E-27FBB4EB9C33}" type="slidenum">
              <a:rPr lang="ru-RU" smtClean="0"/>
              <a:t>18</a:t>
            </a:fld>
            <a:endParaRPr lang="ru-RU"/>
          </a:p>
        </p:txBody>
      </p:sp>
    </p:spTree>
    <p:extLst>
      <p:ext uri="{BB962C8B-B14F-4D97-AF65-F5344CB8AC3E}">
        <p14:creationId xmlns:p14="http://schemas.microsoft.com/office/powerpoint/2010/main" val="4282943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4) Вычислить поправку на самопоглощение для данной геометрии измерения путем математического моделирования методом Монте-Карло процессов взаимодействия гамма-квантов с веществом. Необходимо иметь информацию о химическом составе пробы. </a:t>
            </a:r>
          </a:p>
        </p:txBody>
      </p:sp>
      <p:sp>
        <p:nvSpPr>
          <p:cNvPr id="4" name="Номер слайда 3"/>
          <p:cNvSpPr>
            <a:spLocks noGrp="1"/>
          </p:cNvSpPr>
          <p:nvPr>
            <p:ph type="sldNum" sz="quarter" idx="5"/>
          </p:nvPr>
        </p:nvSpPr>
        <p:spPr/>
        <p:txBody>
          <a:bodyPr/>
          <a:lstStyle/>
          <a:p>
            <a:fld id="{F1D47879-D447-4669-BB9E-27FBB4EB9C33}" type="slidenum">
              <a:rPr lang="ru-RU" smtClean="0"/>
              <a:t>20</a:t>
            </a:fld>
            <a:endParaRPr lang="ru-RU"/>
          </a:p>
        </p:txBody>
      </p:sp>
    </p:spTree>
    <p:extLst>
      <p:ext uri="{BB962C8B-B14F-4D97-AF65-F5344CB8AC3E}">
        <p14:creationId xmlns:p14="http://schemas.microsoft.com/office/powerpoint/2010/main" val="2874231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На слайде показаны градировочные спектры для разных геометрий.</a:t>
            </a:r>
          </a:p>
        </p:txBody>
      </p:sp>
      <p:sp>
        <p:nvSpPr>
          <p:cNvPr id="4" name="Номер слайда 3"/>
          <p:cNvSpPr>
            <a:spLocks noGrp="1"/>
          </p:cNvSpPr>
          <p:nvPr>
            <p:ph type="sldNum" sz="quarter" idx="5"/>
          </p:nvPr>
        </p:nvSpPr>
        <p:spPr/>
        <p:txBody>
          <a:bodyPr/>
          <a:lstStyle/>
          <a:p>
            <a:fld id="{F1D47879-D447-4669-BB9E-27FBB4EB9C33}" type="slidenum">
              <a:rPr lang="ru-RU" smtClean="0"/>
              <a:t>21</a:t>
            </a:fld>
            <a:endParaRPr lang="ru-RU"/>
          </a:p>
        </p:txBody>
      </p:sp>
    </p:spTree>
    <p:extLst>
      <p:ext uri="{BB962C8B-B14F-4D97-AF65-F5344CB8AC3E}">
        <p14:creationId xmlns:p14="http://schemas.microsoft.com/office/powerpoint/2010/main" val="1777615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При распаде некоторых радионуклидов образуются дочерние ядра в возбужденном состоянии. Таких состояний может быть несколько, время их жизни, как правило, невелико по сравнению с разрешающем временем спектрометра. Ядро может последовательно переходить с более высоких энергетических уровней на более низкие, испуская последовательно два и более гамма-квантов (каскад). Каскадное испускание гамма-квантов характерно, например, для </a:t>
            </a:r>
            <a:r>
              <a:rPr lang="en-US" sz="1800" dirty="0">
                <a:effectLst/>
                <a:latin typeface="Times New Roman" panose="02020603050405020304" pitchFamily="18" charset="0"/>
                <a:ea typeface="Times New Roman" panose="02020603050405020304" pitchFamily="18" charset="0"/>
              </a:rPr>
              <a:t>Co</a:t>
            </a:r>
            <a:r>
              <a:rPr lang="ru-RU" sz="1800" dirty="0">
                <a:effectLst/>
                <a:latin typeface="Times New Roman" panose="02020603050405020304" pitchFamily="18" charset="0"/>
                <a:ea typeface="Times New Roman" panose="02020603050405020304" pitchFamily="18" charset="0"/>
              </a:rPr>
              <a:t>-60. Этот радионуклид является бета-минус-распадающимся радионуклидом. В ходе этого ядерного превращения он испускает каскадные гамма-кванты с энергиями 1173 и 1333 кэВ. Время жизни первого возбужденного состояния дочернего </a:t>
            </a:r>
            <a:r>
              <a:rPr lang="en-US" sz="1800" dirty="0">
                <a:effectLst/>
                <a:latin typeface="Times New Roman" panose="02020603050405020304" pitchFamily="18" charset="0"/>
                <a:ea typeface="Times New Roman" panose="02020603050405020304" pitchFamily="18" charset="0"/>
              </a:rPr>
              <a:t>Ni</a:t>
            </a:r>
            <a:r>
              <a:rPr lang="ru-RU" sz="1800" dirty="0">
                <a:effectLst/>
                <a:latin typeface="Times New Roman" panose="02020603050405020304" pitchFamily="18" charset="0"/>
                <a:ea typeface="Times New Roman" panose="02020603050405020304" pitchFamily="18" charset="0"/>
              </a:rPr>
              <a:t>-60 мало, по сравнению с разрешающем временем спектрометра. То есть испускание каскадных гамма-квантов происходит практически одновременно. Оба гамма-кванта могут быть зарегистрированы детектором как один импульс с суммарной энергией 2506 кэВ. В результате в спектре формируется суммарный пик, тогда как площади под пиками 1173 и 1333 кэВ уменьшаются.</a:t>
            </a:r>
          </a:p>
          <a:p>
            <a:r>
              <a:rPr lang="ru-RU" sz="1800" dirty="0">
                <a:effectLst/>
                <a:latin typeface="Times New Roman" panose="02020603050405020304" pitchFamily="18" charset="0"/>
                <a:ea typeface="Times New Roman" panose="02020603050405020304" pitchFamily="18" charset="0"/>
              </a:rPr>
              <a:t>Вероятность того, что оба гамма-кванта будут зарегистрированы одновременно возрастает по мере приближения источника к детектору и по мере увеличения эффективности детектора. Набольший вклад процессы суммирования вносят для детекторов типа «кристалл с колодцем». Очевидно, что при расчете активностей радионуклидов, испускающих каскадные гамма-кванты необходимо вводить поправку. </a:t>
            </a:r>
          </a:p>
        </p:txBody>
      </p:sp>
      <p:sp>
        <p:nvSpPr>
          <p:cNvPr id="4" name="Номер слайда 3"/>
          <p:cNvSpPr>
            <a:spLocks noGrp="1"/>
          </p:cNvSpPr>
          <p:nvPr>
            <p:ph type="sldNum" sz="quarter" idx="5"/>
          </p:nvPr>
        </p:nvSpPr>
        <p:spPr/>
        <p:txBody>
          <a:bodyPr/>
          <a:lstStyle/>
          <a:p>
            <a:fld id="{F1D47879-D447-4669-BB9E-27FBB4EB9C33}" type="slidenum">
              <a:rPr lang="ru-RU" smtClean="0"/>
              <a:t>22</a:t>
            </a:fld>
            <a:endParaRPr lang="ru-RU"/>
          </a:p>
        </p:txBody>
      </p:sp>
    </p:spTree>
    <p:extLst>
      <p:ext uri="{BB962C8B-B14F-4D97-AF65-F5344CB8AC3E}">
        <p14:creationId xmlns:p14="http://schemas.microsoft.com/office/powerpoint/2010/main" val="1412997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При регистрации рентгеновского и гамма-излучения с энергией ниже 100 кэВ используются детекторы с высокой эффективностью регистрации в этом диапазоне при минимальной эффективности регистрации более высокоэнергетического излучения. Этим условиям удовлетворяют газонаполненные детекторы и ППД. </a:t>
            </a:r>
          </a:p>
          <a:p>
            <a:r>
              <a:rPr lang="ru-RU" sz="1800" dirty="0">
                <a:effectLst/>
                <a:latin typeface="Times New Roman" panose="02020603050405020304" pitchFamily="18" charset="0"/>
                <a:ea typeface="Times New Roman" panose="02020603050405020304" pitchFamily="18" charset="0"/>
              </a:rPr>
              <a:t>Используются также сцинтилляционные детекторы с тонкими сцинтилляторами (например, </a:t>
            </a:r>
            <a:r>
              <a:rPr lang="ru-RU" sz="1800" dirty="0" err="1">
                <a:effectLst/>
                <a:latin typeface="Times New Roman" panose="02020603050405020304" pitchFamily="18" charset="0"/>
                <a:ea typeface="Times New Roman" panose="02020603050405020304" pitchFamily="18" charset="0"/>
              </a:rPr>
              <a:t>NaI</a:t>
            </a:r>
            <a:r>
              <a:rPr lang="ru-RU" sz="1800" dirty="0">
                <a:effectLst/>
                <a:latin typeface="Times New Roman" panose="02020603050405020304" pitchFamily="18" charset="0"/>
                <a:ea typeface="Times New Roman" panose="02020603050405020304" pitchFamily="18" charset="0"/>
              </a:rPr>
              <a:t> с толщиной пластин 1 мм), однако в этом диапазоне энергий сцинтилляторы отличаются очень низким энергетическим разрешением (десятки процентов). При регистрации квантов с энергий менее 20 кэВ детекторы должны иметь бериллиевое входное окно толщиной не более 100</a:t>
            </a:r>
            <a:r>
              <a:rPr lang="en-US" sz="18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мкм (поглощение квантов с энергией 8 кэВ в таком окне не превышает 10%). Применяются также лавсановые и слюдяные входные окна толщиной менее 10 мкм. Регистрацию излучения с энергией менее 4-5 кэВ выполняют проточными газонаполненными счетчиками, имеющими открытое входное окно и непрерывное пополнение утечки рабочей среды.</a:t>
            </a:r>
          </a:p>
          <a:p>
            <a:endParaRPr lang="ru-RU" dirty="0"/>
          </a:p>
        </p:txBody>
      </p:sp>
      <p:sp>
        <p:nvSpPr>
          <p:cNvPr id="4" name="Номер слайда 3"/>
          <p:cNvSpPr>
            <a:spLocks noGrp="1"/>
          </p:cNvSpPr>
          <p:nvPr>
            <p:ph type="sldNum" sz="quarter" idx="5"/>
          </p:nvPr>
        </p:nvSpPr>
        <p:spPr/>
        <p:txBody>
          <a:bodyPr/>
          <a:lstStyle/>
          <a:p>
            <a:fld id="{F1D47879-D447-4669-BB9E-27FBB4EB9C33}" type="slidenum">
              <a:rPr lang="ru-RU" smtClean="0"/>
              <a:t>3</a:t>
            </a:fld>
            <a:endParaRPr lang="ru-RU"/>
          </a:p>
        </p:txBody>
      </p:sp>
    </p:spTree>
    <p:extLst>
      <p:ext uri="{BB962C8B-B14F-4D97-AF65-F5344CB8AC3E}">
        <p14:creationId xmlns:p14="http://schemas.microsoft.com/office/powerpoint/2010/main" val="3764345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Еще в 60-е годы прошлого века </a:t>
            </a:r>
            <a:r>
              <a:rPr lang="ru-RU" sz="1800" dirty="0" err="1">
                <a:effectLst/>
                <a:latin typeface="Times New Roman" panose="02020603050405020304" pitchFamily="18" charset="0"/>
                <a:ea typeface="Times New Roman" panose="02020603050405020304" pitchFamily="18" charset="0"/>
              </a:rPr>
              <a:t>Бринкманом</a:t>
            </a:r>
            <a:r>
              <a:rPr lang="ru-RU" sz="1800" dirty="0">
                <a:effectLst/>
                <a:latin typeface="Times New Roman" panose="02020603050405020304" pitchFamily="18" charset="0"/>
                <a:ea typeface="Times New Roman" panose="02020603050405020304" pitchFamily="18" charset="0"/>
              </a:rPr>
              <a:t> был разработан метод, позволяющий определять активности радионуклидов, испускающих каскадные гамма-кванты, по результатам одного измерения.</a:t>
            </a:r>
          </a:p>
          <a:p>
            <a:r>
              <a:rPr lang="ru-RU" sz="1800" dirty="0">
                <a:effectLst/>
                <a:latin typeface="Times New Roman" panose="02020603050405020304" pitchFamily="18" charset="0"/>
                <a:ea typeface="Times New Roman" panose="02020603050405020304" pitchFamily="18" charset="0"/>
              </a:rPr>
              <a:t>Предположим, что </a:t>
            </a:r>
            <a:r>
              <a:rPr lang="ru-RU" sz="1800" dirty="0" err="1">
                <a:effectLst/>
                <a:latin typeface="Times New Roman" panose="02020603050405020304" pitchFamily="18" charset="0"/>
                <a:ea typeface="Times New Roman" panose="02020603050405020304" pitchFamily="18" charset="0"/>
              </a:rPr>
              <a:t>каскадно</a:t>
            </a:r>
            <a:r>
              <a:rPr lang="ru-RU" sz="1800" dirty="0">
                <a:effectLst/>
                <a:latin typeface="Times New Roman" panose="02020603050405020304" pitchFamily="18" charset="0"/>
                <a:ea typeface="Times New Roman" panose="02020603050405020304" pitchFamily="18" charset="0"/>
              </a:rPr>
              <a:t> испускаются гамма кванты с энергиями </a:t>
            </a:r>
            <a:r>
              <a:rPr lang="en-US" sz="1800" dirty="0">
                <a:effectLst/>
                <a:latin typeface="Times New Roman" panose="02020603050405020304" pitchFamily="18" charset="0"/>
                <a:ea typeface="Times New Roman" panose="02020603050405020304" pitchFamily="18" charset="0"/>
              </a:rPr>
              <a:t>E</a:t>
            </a:r>
            <a:r>
              <a:rPr lang="ru-RU" sz="1800" baseline="-25000" dirty="0">
                <a:effectLst/>
                <a:latin typeface="Times New Roman" panose="02020603050405020304" pitchFamily="18" charset="0"/>
                <a:ea typeface="Times New Roman" panose="02020603050405020304" pitchFamily="18" charset="0"/>
              </a:rPr>
              <a:t>1</a:t>
            </a:r>
            <a:r>
              <a:rPr lang="ru-RU" sz="1800" dirty="0">
                <a:effectLst/>
                <a:latin typeface="Times New Roman" panose="02020603050405020304" pitchFamily="18" charset="0"/>
                <a:ea typeface="Times New Roman" panose="02020603050405020304" pitchFamily="18" charset="0"/>
              </a:rPr>
              <a:t> и </a:t>
            </a:r>
            <a:r>
              <a:rPr lang="en-US" sz="1800" dirty="0">
                <a:effectLst/>
                <a:latin typeface="Times New Roman" panose="02020603050405020304" pitchFamily="18" charset="0"/>
                <a:ea typeface="Times New Roman" panose="02020603050405020304" pitchFamily="18" charset="0"/>
              </a:rPr>
              <a:t>E</a:t>
            </a:r>
            <a:r>
              <a:rPr lang="ru-RU" sz="1800" baseline="-25000" dirty="0">
                <a:effectLst/>
                <a:latin typeface="Times New Roman" panose="02020603050405020304" pitchFamily="18" charset="0"/>
                <a:ea typeface="Times New Roman" panose="02020603050405020304" pitchFamily="18" charset="0"/>
              </a:rPr>
              <a:t>2</a:t>
            </a:r>
            <a:r>
              <a:rPr lang="ru-RU" sz="1800" dirty="0">
                <a:effectLst/>
                <a:latin typeface="Times New Roman" panose="02020603050405020304" pitchFamily="18" charset="0"/>
                <a:ea typeface="Times New Roman" panose="02020603050405020304" pitchFamily="18" charset="0"/>
              </a:rPr>
              <a:t>. Тогда площадь первого пика будет S</a:t>
            </a:r>
            <a:r>
              <a:rPr lang="ru-RU" sz="1800" baseline="-25000" dirty="0">
                <a:effectLst/>
                <a:latin typeface="Times New Roman" panose="02020603050405020304" pitchFamily="18" charset="0"/>
                <a:ea typeface="Times New Roman" panose="02020603050405020304" pitchFamily="18" charset="0"/>
              </a:rPr>
              <a:t>1</a:t>
            </a:r>
            <a:r>
              <a:rPr lang="ru-RU" sz="1800" dirty="0">
                <a:effectLst/>
                <a:latin typeface="Times New Roman" panose="02020603050405020304" pitchFamily="18" charset="0"/>
                <a:ea typeface="Times New Roman" panose="02020603050405020304" pitchFamily="18" charset="0"/>
              </a:rPr>
              <a:t>, площадь второго пика - </a:t>
            </a:r>
            <a:r>
              <a:rPr lang="en-US" sz="1800" dirty="0">
                <a:effectLst/>
                <a:latin typeface="Times New Roman" panose="02020603050405020304" pitchFamily="18" charset="0"/>
                <a:ea typeface="Times New Roman" panose="02020603050405020304" pitchFamily="18" charset="0"/>
              </a:rPr>
              <a:t>S</a:t>
            </a:r>
            <a:r>
              <a:rPr lang="ru-RU" sz="1800" baseline="-25000" dirty="0">
                <a:effectLst/>
                <a:latin typeface="Times New Roman" panose="02020603050405020304" pitchFamily="18" charset="0"/>
                <a:ea typeface="Times New Roman" panose="02020603050405020304" pitchFamily="18" charset="0"/>
              </a:rPr>
              <a:t>2</a:t>
            </a:r>
            <a:r>
              <a:rPr lang="ru-RU" sz="1800" dirty="0">
                <a:effectLst/>
                <a:latin typeface="Times New Roman" panose="02020603050405020304" pitchFamily="18" charset="0"/>
                <a:ea typeface="Times New Roman" panose="02020603050405020304" pitchFamily="18" charset="0"/>
              </a:rPr>
              <a:t>. Второй (отрицательный) член этих выражений отражает уменьшение площади пика полного поглощения за счет суммирования и равен площади .суммарного пика - S</a:t>
            </a:r>
            <a:r>
              <a:rPr lang="ru-RU" sz="1800" baseline="-25000" dirty="0">
                <a:effectLst/>
                <a:latin typeface="Times New Roman" panose="02020603050405020304" pitchFamily="18" charset="0"/>
                <a:ea typeface="Times New Roman" panose="02020603050405020304" pitchFamily="18" charset="0"/>
              </a:rPr>
              <a:t>1,2</a:t>
            </a:r>
            <a:r>
              <a:rPr lang="ru-RU" sz="1800" dirty="0">
                <a:effectLst/>
                <a:latin typeface="Times New Roman" panose="02020603050405020304" pitchFamily="18" charset="0"/>
                <a:ea typeface="Times New Roman" panose="02020603050405020304" pitchFamily="18" charset="0"/>
              </a:rPr>
              <a:t>. N</a:t>
            </a:r>
            <a:r>
              <a:rPr lang="en-US" sz="1800" dirty="0">
                <a:effectLst/>
                <a:latin typeface="Times New Roman" panose="02020603050405020304" pitchFamily="18" charset="0"/>
                <a:ea typeface="Times New Roman" panose="02020603050405020304" pitchFamily="18" charset="0"/>
              </a:rPr>
              <a:t> - </a:t>
            </a:r>
            <a:r>
              <a:rPr lang="ru-RU" sz="1800" noProof="0" dirty="0">
                <a:effectLst/>
                <a:latin typeface="Times New Roman" panose="02020603050405020304" pitchFamily="18" charset="0"/>
                <a:ea typeface="Times New Roman" panose="02020603050405020304" pitchFamily="18" charset="0"/>
              </a:rPr>
              <a:t>общее количество импульсов </a:t>
            </a:r>
            <a:r>
              <a:rPr lang="en-US" sz="1800" dirty="0">
                <a:effectLst/>
                <a:latin typeface="Times New Roman" panose="02020603050405020304" pitchFamily="18" charset="0"/>
                <a:ea typeface="Times New Roman" panose="02020603050405020304" pitchFamily="18" charset="0"/>
              </a:rPr>
              <a:t>в </a:t>
            </a:r>
            <a:r>
              <a:rPr lang="ru-RU" sz="1800" noProof="0" dirty="0">
                <a:effectLst/>
                <a:latin typeface="Times New Roman" panose="02020603050405020304" pitchFamily="18" charset="0"/>
                <a:ea typeface="Times New Roman" panose="02020603050405020304" pitchFamily="18" charset="0"/>
              </a:rPr>
              <a:t>спектре</a:t>
            </a:r>
            <a:r>
              <a:rPr lang="en-US" sz="1800" dirty="0">
                <a:effectLst/>
                <a:latin typeface="Times New Roman" panose="02020603050405020304" pitchFamily="18" charset="0"/>
                <a:ea typeface="Times New Roman" panose="02020603050405020304" pitchFamily="18" charset="0"/>
              </a:rPr>
              <a:t>.</a:t>
            </a:r>
            <a:endParaRPr lang="ru-RU" sz="1800" dirty="0">
              <a:effectLst/>
              <a:latin typeface="Times New Roman" panose="02020603050405020304" pitchFamily="18" charset="0"/>
              <a:ea typeface="Times New Roman" panose="02020603050405020304" pitchFamily="18" charset="0"/>
            </a:endParaRPr>
          </a:p>
          <a:p>
            <a:r>
              <a:rPr lang="ru-RU" sz="1800" dirty="0">
                <a:effectLst/>
                <a:latin typeface="Times New Roman" panose="02020603050405020304" pitchFamily="18" charset="0"/>
                <a:ea typeface="Times New Roman" panose="02020603050405020304" pitchFamily="18" charset="0"/>
              </a:rPr>
              <a:t>Из этого можно получить зависимость, определяющую активность радионуклида, испускающего каскадные гамма-кванты из одного спектра.</a:t>
            </a:r>
          </a:p>
        </p:txBody>
      </p:sp>
      <p:sp>
        <p:nvSpPr>
          <p:cNvPr id="4" name="Номер слайда 3"/>
          <p:cNvSpPr>
            <a:spLocks noGrp="1"/>
          </p:cNvSpPr>
          <p:nvPr>
            <p:ph type="sldNum" sz="quarter" idx="5"/>
          </p:nvPr>
        </p:nvSpPr>
        <p:spPr/>
        <p:txBody>
          <a:bodyPr/>
          <a:lstStyle/>
          <a:p>
            <a:fld id="{F1D47879-D447-4669-BB9E-27FBB4EB9C33}" type="slidenum">
              <a:rPr lang="ru-RU" smtClean="0"/>
              <a:t>23</a:t>
            </a:fld>
            <a:endParaRPr lang="ru-RU"/>
          </a:p>
        </p:txBody>
      </p:sp>
    </p:spTree>
    <p:extLst>
      <p:ext uri="{BB962C8B-B14F-4D97-AF65-F5344CB8AC3E}">
        <p14:creationId xmlns:p14="http://schemas.microsoft.com/office/powerpoint/2010/main" val="2116250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Гамма-спектрометрия успешно применяется для идентификации и количественного определения ряда природных и техногенных радионуклидов, в том числе </a:t>
            </a:r>
            <a:r>
              <a:rPr lang="ru-RU" sz="1800" baseline="30000" dirty="0">
                <a:effectLst/>
                <a:latin typeface="Times New Roman" panose="02020603050405020304" pitchFamily="18" charset="0"/>
                <a:ea typeface="Times New Roman" panose="02020603050405020304" pitchFamily="18" charset="0"/>
              </a:rPr>
              <a:t>234</a:t>
            </a:r>
            <a:r>
              <a:rPr lang="ru-RU" sz="1800" dirty="0">
                <a:effectLst/>
                <a:latin typeface="Times New Roman" panose="02020603050405020304" pitchFamily="18" charset="0"/>
                <a:ea typeface="Times New Roman" panose="02020603050405020304" pitchFamily="18" charset="0"/>
              </a:rPr>
              <a:t>Th, </a:t>
            </a:r>
            <a:r>
              <a:rPr lang="ru-RU" sz="1800" baseline="30000" dirty="0">
                <a:effectLst/>
                <a:latin typeface="Times New Roman" panose="02020603050405020304" pitchFamily="18" charset="0"/>
                <a:ea typeface="Times New Roman" panose="02020603050405020304" pitchFamily="18" charset="0"/>
              </a:rPr>
              <a:t>226</a:t>
            </a:r>
            <a:r>
              <a:rPr lang="ru-RU" sz="1800" dirty="0">
                <a:effectLst/>
                <a:latin typeface="Times New Roman" panose="02020603050405020304" pitchFamily="18" charset="0"/>
                <a:ea typeface="Times New Roman" panose="02020603050405020304" pitchFamily="18" charset="0"/>
              </a:rPr>
              <a:t>Ra, </a:t>
            </a:r>
            <a:r>
              <a:rPr lang="ru-RU" sz="1800" baseline="30000" dirty="0">
                <a:effectLst/>
                <a:latin typeface="Times New Roman" panose="02020603050405020304" pitchFamily="18" charset="0"/>
                <a:ea typeface="Times New Roman" panose="02020603050405020304" pitchFamily="18" charset="0"/>
              </a:rPr>
              <a:t>210</a:t>
            </a:r>
            <a:r>
              <a:rPr lang="ru-RU" sz="1800" dirty="0">
                <a:effectLst/>
                <a:latin typeface="Times New Roman" panose="02020603050405020304" pitchFamily="18" charset="0"/>
                <a:ea typeface="Times New Roman" panose="02020603050405020304" pitchFamily="18" charset="0"/>
              </a:rPr>
              <a:t>Pb, космогенного </a:t>
            </a:r>
            <a:r>
              <a:rPr lang="ru-RU" sz="1800" baseline="30000" dirty="0">
                <a:effectLst/>
                <a:latin typeface="Times New Roman" panose="02020603050405020304" pitchFamily="18" charset="0"/>
                <a:ea typeface="Times New Roman" panose="02020603050405020304" pitchFamily="18" charset="0"/>
              </a:rPr>
              <a:t>7</a:t>
            </a:r>
            <a:r>
              <a:rPr lang="ru-RU" sz="1800" dirty="0">
                <a:effectLst/>
                <a:latin typeface="Times New Roman" panose="02020603050405020304" pitchFamily="18" charset="0"/>
                <a:ea typeface="Times New Roman" panose="02020603050405020304" pitchFamily="18" charset="0"/>
              </a:rPr>
              <a:t>Be, многих продуктов деления и активации </a:t>
            </a:r>
            <a:r>
              <a:rPr lang="ru-RU" sz="1800" baseline="30000" dirty="0">
                <a:effectLst/>
                <a:latin typeface="Times New Roman" panose="02020603050405020304" pitchFamily="18" charset="0"/>
                <a:ea typeface="Times New Roman" panose="02020603050405020304" pitchFamily="18" charset="0"/>
              </a:rPr>
              <a:t>134</a:t>
            </a:r>
            <a:r>
              <a:rPr lang="ru-RU" sz="1800" dirty="0">
                <a:effectLst/>
                <a:latin typeface="Times New Roman" panose="02020603050405020304" pitchFamily="18" charset="0"/>
                <a:ea typeface="Times New Roman" panose="02020603050405020304" pitchFamily="18" charset="0"/>
              </a:rPr>
              <a:t>Cs, </a:t>
            </a:r>
            <a:r>
              <a:rPr lang="ru-RU" sz="1800" baseline="30000" dirty="0">
                <a:effectLst/>
                <a:latin typeface="Times New Roman" panose="02020603050405020304" pitchFamily="18" charset="0"/>
                <a:ea typeface="Times New Roman" panose="02020603050405020304" pitchFamily="18" charset="0"/>
              </a:rPr>
              <a:t>137</a:t>
            </a:r>
            <a:r>
              <a:rPr lang="ru-RU" sz="1800" dirty="0">
                <a:effectLst/>
                <a:latin typeface="Times New Roman" panose="02020603050405020304" pitchFamily="18" charset="0"/>
                <a:ea typeface="Times New Roman" panose="02020603050405020304" pitchFamily="18" charset="0"/>
              </a:rPr>
              <a:t>Cs, </a:t>
            </a:r>
            <a:r>
              <a:rPr lang="ru-RU" sz="1800" baseline="30000" dirty="0">
                <a:effectLst/>
                <a:latin typeface="Times New Roman" panose="02020603050405020304" pitchFamily="18" charset="0"/>
                <a:ea typeface="Times New Roman" panose="02020603050405020304" pitchFamily="18" charset="0"/>
              </a:rPr>
              <a:t>60</a:t>
            </a:r>
            <a:r>
              <a:rPr lang="ru-RU" sz="1800" dirty="0">
                <a:effectLst/>
                <a:latin typeface="Times New Roman" panose="02020603050405020304" pitchFamily="18" charset="0"/>
                <a:ea typeface="Times New Roman" panose="02020603050405020304" pitchFamily="18" charset="0"/>
              </a:rPr>
              <a:t>Co, </a:t>
            </a:r>
            <a:r>
              <a:rPr lang="ru-RU" sz="1800" baseline="30000" dirty="0">
                <a:effectLst/>
                <a:latin typeface="Times New Roman" panose="02020603050405020304" pitchFamily="18" charset="0"/>
                <a:ea typeface="Times New Roman" panose="02020603050405020304" pitchFamily="18" charset="0"/>
              </a:rPr>
              <a:t>57</a:t>
            </a:r>
            <a:r>
              <a:rPr lang="ru-RU" sz="1800" dirty="0">
                <a:effectLst/>
                <a:latin typeface="Times New Roman" panose="02020603050405020304" pitchFamily="18" charset="0"/>
                <a:ea typeface="Times New Roman" panose="02020603050405020304" pitchFamily="18" charset="0"/>
              </a:rPr>
              <a:t>Co, </a:t>
            </a:r>
            <a:r>
              <a:rPr lang="ru-RU" sz="1800" baseline="30000" dirty="0">
                <a:effectLst/>
                <a:latin typeface="Times New Roman" panose="02020603050405020304" pitchFamily="18" charset="0"/>
                <a:ea typeface="Times New Roman" panose="02020603050405020304" pitchFamily="18" charset="0"/>
              </a:rPr>
              <a:t>131</a:t>
            </a:r>
            <a:r>
              <a:rPr lang="ru-RU" sz="1800" dirty="0">
                <a:effectLst/>
                <a:latin typeface="Times New Roman" panose="02020603050405020304" pitchFamily="18" charset="0"/>
                <a:ea typeface="Times New Roman" panose="02020603050405020304" pitchFamily="18" charset="0"/>
              </a:rPr>
              <a:t>I, </a:t>
            </a:r>
            <a:r>
              <a:rPr lang="ru-RU" sz="1800" baseline="30000" dirty="0">
                <a:effectLst/>
                <a:latin typeface="Times New Roman" panose="02020603050405020304" pitchFamily="18" charset="0"/>
                <a:ea typeface="Times New Roman" panose="02020603050405020304" pitchFamily="18" charset="0"/>
              </a:rPr>
              <a:t>54</a:t>
            </a:r>
            <a:r>
              <a:rPr lang="ru-RU" sz="1800" dirty="0">
                <a:effectLst/>
                <a:latin typeface="Times New Roman" panose="02020603050405020304" pitchFamily="18" charset="0"/>
                <a:ea typeface="Times New Roman" panose="02020603050405020304" pitchFamily="18" charset="0"/>
              </a:rPr>
              <a:t>Mn и др.</a:t>
            </a:r>
          </a:p>
        </p:txBody>
      </p:sp>
      <p:sp>
        <p:nvSpPr>
          <p:cNvPr id="4" name="Номер слайда 3"/>
          <p:cNvSpPr>
            <a:spLocks noGrp="1"/>
          </p:cNvSpPr>
          <p:nvPr>
            <p:ph type="sldNum" sz="quarter" idx="5"/>
          </p:nvPr>
        </p:nvSpPr>
        <p:spPr/>
        <p:txBody>
          <a:bodyPr/>
          <a:lstStyle/>
          <a:p>
            <a:fld id="{F1D47879-D447-4669-BB9E-27FBB4EB9C33}" type="slidenum">
              <a:rPr lang="ru-RU" smtClean="0"/>
              <a:t>24</a:t>
            </a:fld>
            <a:endParaRPr lang="ru-RU"/>
          </a:p>
        </p:txBody>
      </p:sp>
    </p:spTree>
    <p:extLst>
      <p:ext uri="{BB962C8B-B14F-4D97-AF65-F5344CB8AC3E}">
        <p14:creationId xmlns:p14="http://schemas.microsoft.com/office/powerpoint/2010/main" val="1058805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При проведении гамма-спектрометрии приходится сталкиваться с рядом проблем.</a:t>
            </a:r>
          </a:p>
          <a:p>
            <a:pPr marL="0" lvl="0" indent="0">
              <a:buFont typeface="+mj-lt"/>
              <a:buNone/>
              <a:tabLst>
                <a:tab pos="457200" algn="l"/>
              </a:tabLst>
            </a:pPr>
            <a:r>
              <a:rPr lang="ru-RU" sz="1800" dirty="0">
                <a:effectLst/>
                <a:latin typeface="Times New Roman" panose="02020603050405020304" pitchFamily="18" charset="0"/>
                <a:ea typeface="Times New Roman" panose="02020603050405020304" pitchFamily="18" charset="0"/>
              </a:rPr>
              <a:t>1. Высокая случайная погрешность измерений, обусловленная низкой активностью определяемого радионуклида в образце. В этом случае можно увеличить длительность измерения, понизить влияние фона с помощью пассивной или активной защиты, а также введения инертного газа в окружающее детектор пространство с целью вытеснения радона и т.п. В случае необходимости можно применить концентрирование радионуклида и отделение его от мешающих компонентов.</a:t>
            </a:r>
          </a:p>
          <a:p>
            <a:pPr marL="0" lvl="0" indent="0">
              <a:buFont typeface="+mj-lt"/>
              <a:buNone/>
              <a:tabLst>
                <a:tab pos="457200" algn="l"/>
              </a:tabLst>
            </a:pPr>
            <a:r>
              <a:rPr lang="ru-RU" sz="1800" dirty="0">
                <a:effectLst/>
                <a:latin typeface="Times New Roman" panose="02020603050405020304" pitchFamily="18" charset="0"/>
                <a:ea typeface="Times New Roman" panose="02020603050405020304" pitchFamily="18" charset="0"/>
              </a:rPr>
              <a:t>2. Систематическая ошибка, вызванная некорректным расчетом эффективности. Ошибка может быть выявлена путем </a:t>
            </a:r>
            <a:r>
              <a:rPr lang="ru-RU" sz="1800" dirty="0" err="1">
                <a:effectLst/>
                <a:latin typeface="Times New Roman" panose="02020603050405020304" pitchFamily="18" charset="0"/>
                <a:ea typeface="Times New Roman" panose="02020603050405020304" pitchFamily="18" charset="0"/>
              </a:rPr>
              <a:t>интеркалибровки</a:t>
            </a:r>
            <a:r>
              <a:rPr lang="ru-RU" sz="1800" dirty="0">
                <a:effectLst/>
                <a:latin typeface="Times New Roman" panose="02020603050405020304" pitchFamily="18" charset="0"/>
                <a:ea typeface="Times New Roman" panose="02020603050405020304" pitchFamily="18" charset="0"/>
              </a:rPr>
              <a:t>, и устранена путем подбора подходящих стандартных материалов.</a:t>
            </a:r>
          </a:p>
          <a:p>
            <a:pPr marL="0" lvl="0" indent="0">
              <a:buFont typeface="+mj-lt"/>
              <a:buNone/>
              <a:tabLst>
                <a:tab pos="457200" algn="l"/>
              </a:tabLst>
            </a:pPr>
            <a:r>
              <a:rPr lang="ru-RU" sz="1800" dirty="0">
                <a:effectLst/>
                <a:latin typeface="Times New Roman" panose="02020603050405020304" pitchFamily="18" charset="0"/>
                <a:ea typeface="Times New Roman" panose="02020603050405020304" pitchFamily="18" charset="0"/>
              </a:rPr>
              <a:t>3. Систематическая ошибка, вызванная случайным суммированием импульсов. Такой тип ошибки встречается при измерении образцов с высокой активностью. Решается путем уменьшения массы счетного образца, разбавления пробы или удаления ее от детектора на большее расстояние.</a:t>
            </a:r>
          </a:p>
        </p:txBody>
      </p:sp>
      <p:sp>
        <p:nvSpPr>
          <p:cNvPr id="4" name="Номер слайда 3"/>
          <p:cNvSpPr>
            <a:spLocks noGrp="1"/>
          </p:cNvSpPr>
          <p:nvPr>
            <p:ph type="sldNum" sz="quarter" idx="5"/>
          </p:nvPr>
        </p:nvSpPr>
        <p:spPr/>
        <p:txBody>
          <a:bodyPr/>
          <a:lstStyle/>
          <a:p>
            <a:fld id="{F1D47879-D447-4669-BB9E-27FBB4EB9C33}" type="slidenum">
              <a:rPr lang="ru-RU" smtClean="0"/>
              <a:t>25</a:t>
            </a:fld>
            <a:endParaRPr lang="ru-RU"/>
          </a:p>
        </p:txBody>
      </p:sp>
    </p:spTree>
    <p:extLst>
      <p:ext uri="{BB962C8B-B14F-4D97-AF65-F5344CB8AC3E}">
        <p14:creationId xmlns:p14="http://schemas.microsoft.com/office/powerpoint/2010/main" val="3141473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indent="0">
              <a:buFont typeface="+mj-lt"/>
              <a:buNone/>
              <a:tabLst>
                <a:tab pos="457200" algn="l"/>
              </a:tabLst>
            </a:pPr>
            <a:r>
              <a:rPr lang="ru-RU" sz="1800" dirty="0">
                <a:effectLst/>
                <a:latin typeface="Times New Roman" panose="02020603050405020304" pitchFamily="18" charset="0"/>
                <a:ea typeface="Times New Roman" panose="02020603050405020304" pitchFamily="18" charset="0"/>
              </a:rPr>
              <a:t>4. Каскадное испускание гамма-квантов некоторыми радионуклидами приводит к суммированию импульсов и систематическому занижению результатов. Следует вводить поправку при расчете эффективности для радионуклидов с каскадным испусканием гамма-квантов.</a:t>
            </a:r>
          </a:p>
          <a:p>
            <a:pPr marL="0" lvl="0" indent="0">
              <a:buFont typeface="+mj-lt"/>
              <a:buNone/>
              <a:tabLst>
                <a:tab pos="457200" algn="l"/>
              </a:tabLst>
            </a:pPr>
            <a:r>
              <a:rPr lang="ru-RU" sz="1800" dirty="0">
                <a:effectLst/>
                <a:latin typeface="Times New Roman" panose="02020603050405020304" pitchFamily="18" charset="0"/>
                <a:ea typeface="Times New Roman" panose="02020603050405020304" pitchFamily="18" charset="0"/>
              </a:rPr>
              <a:t>5. Наложение пиков от гамма-линий различных радионуклидов с близкими энергиями, приводящее к неверной идентификации радионуклидов. Современные полупроводниковые детекторы имеют очень хорошее энергетическое разрешение. Тем не менее наличие таких линий в спектре может затруднить математическую обработку их. Одним из путей решения может стать отделение радионуклида от мешающих компонентов.</a:t>
            </a:r>
          </a:p>
        </p:txBody>
      </p:sp>
      <p:sp>
        <p:nvSpPr>
          <p:cNvPr id="4" name="Номер слайда 3"/>
          <p:cNvSpPr>
            <a:spLocks noGrp="1"/>
          </p:cNvSpPr>
          <p:nvPr>
            <p:ph type="sldNum" sz="quarter" idx="5"/>
          </p:nvPr>
        </p:nvSpPr>
        <p:spPr/>
        <p:txBody>
          <a:bodyPr/>
          <a:lstStyle/>
          <a:p>
            <a:fld id="{F1D47879-D447-4669-BB9E-27FBB4EB9C33}" type="slidenum">
              <a:rPr lang="ru-RU" smtClean="0"/>
              <a:t>26</a:t>
            </a:fld>
            <a:endParaRPr lang="ru-RU"/>
          </a:p>
        </p:txBody>
      </p:sp>
    </p:spTree>
    <p:extLst>
      <p:ext uri="{BB962C8B-B14F-4D97-AF65-F5344CB8AC3E}">
        <p14:creationId xmlns:p14="http://schemas.microsoft.com/office/powerpoint/2010/main" val="2007252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indent="0">
              <a:buFont typeface="+mj-lt"/>
              <a:buNone/>
              <a:tabLst>
                <a:tab pos="457200" algn="l"/>
              </a:tabLst>
            </a:pPr>
            <a:r>
              <a:rPr lang="ru-RU" sz="1800" dirty="0">
                <a:effectLst/>
                <a:latin typeface="Times New Roman" panose="02020603050405020304" pitchFamily="18" charset="0"/>
                <a:ea typeface="Times New Roman" panose="02020603050405020304" pitchFamily="18" charset="0"/>
              </a:rPr>
              <a:t>6. Нестабильность работы аппаратуры. Необходимо проводить регулярную калибровку и градуировку оборудования.</a:t>
            </a:r>
          </a:p>
          <a:p>
            <a:pPr marL="0" lvl="0" indent="0">
              <a:buFont typeface="+mj-lt"/>
              <a:buNone/>
              <a:tabLst>
                <a:tab pos="457200" algn="l"/>
              </a:tabLst>
            </a:pPr>
            <a:r>
              <a:rPr lang="ru-RU" sz="1800" dirty="0">
                <a:effectLst/>
                <a:latin typeface="Times New Roman" panose="02020603050405020304" pitchFamily="18" charset="0"/>
                <a:ea typeface="Times New Roman" panose="02020603050405020304" pitchFamily="18" charset="0"/>
              </a:rPr>
              <a:t>7. Некорректные данные о вероятности испускания гамма-квантов, их энергий и периодов полураспада. В литературе приводятся разные данные, для некоторых гамма-линий они различаются очень существенно. Предпочтительно пользоваться самыми свежими рекомендациями официальных источников</a:t>
            </a:r>
            <a:r>
              <a:rPr lang="en-US" sz="18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a:t>
            </a:r>
          </a:p>
        </p:txBody>
      </p:sp>
      <p:sp>
        <p:nvSpPr>
          <p:cNvPr id="4" name="Номер слайда 3"/>
          <p:cNvSpPr>
            <a:spLocks noGrp="1"/>
          </p:cNvSpPr>
          <p:nvPr>
            <p:ph type="sldNum" sz="quarter" idx="5"/>
          </p:nvPr>
        </p:nvSpPr>
        <p:spPr/>
        <p:txBody>
          <a:bodyPr/>
          <a:lstStyle/>
          <a:p>
            <a:fld id="{F1D47879-D447-4669-BB9E-27FBB4EB9C33}" type="slidenum">
              <a:rPr lang="ru-RU" smtClean="0"/>
              <a:t>27</a:t>
            </a:fld>
            <a:endParaRPr lang="ru-RU"/>
          </a:p>
        </p:txBody>
      </p:sp>
    </p:spTree>
    <p:extLst>
      <p:ext uri="{BB962C8B-B14F-4D97-AF65-F5344CB8AC3E}">
        <p14:creationId xmlns:p14="http://schemas.microsoft.com/office/powerpoint/2010/main" val="2458249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При проведении рутинных измерений проб известного радионуклидного состава часто используется альтернативный метод расчета активностей. </a:t>
            </a:r>
          </a:p>
          <a:p>
            <a:r>
              <a:rPr lang="ru-RU" sz="1800" dirty="0">
                <a:effectLst/>
                <a:latin typeface="Times New Roman" panose="02020603050405020304" pitchFamily="18" charset="0"/>
                <a:ea typeface="Times New Roman" panose="02020603050405020304" pitchFamily="18" charset="0"/>
              </a:rPr>
              <a:t>Матричный метод обработки спектров в программном комплексе «Прогресс» заключатся в том, что спектр представляется как сумма функций отклика спектрометра на спектры излучения радионуклидов входящих в состав счетного образца.</a:t>
            </a:r>
          </a:p>
          <a:p>
            <a:r>
              <a:rPr lang="ru-RU" sz="1800" dirty="0">
                <a:effectLst/>
                <a:latin typeface="Times New Roman" panose="02020603050405020304" pitchFamily="18" charset="0"/>
                <a:ea typeface="Times New Roman" panose="02020603050405020304" pitchFamily="18" charset="0"/>
              </a:rPr>
              <a:t>В предполагаемый состав пробы могут входить не только отдельные радионуклиды, но и семейства радионуклидов. </a:t>
            </a:r>
          </a:p>
          <a:p>
            <a:r>
              <a:rPr lang="ru-RU" sz="1800" dirty="0">
                <a:effectLst/>
                <a:latin typeface="Times New Roman" panose="02020603050405020304" pitchFamily="18" charset="0"/>
                <a:ea typeface="Times New Roman" panose="02020603050405020304" pitchFamily="18" charset="0"/>
              </a:rPr>
              <a:t>При проведении градуировки экспериментально определяются функции отклика спектрометра на излучение каждого радионуклида (или семейства радионуклидов). Для учета самопоглощения излучения веществом счетного образца вводится также зависимость чувствительности от массы пробы.</a:t>
            </a:r>
          </a:p>
          <a:p>
            <a:r>
              <a:rPr lang="ru-RU" sz="1800" dirty="0">
                <a:effectLst/>
                <a:latin typeface="Times New Roman" panose="02020603050405020304" pitchFamily="18" charset="0"/>
                <a:ea typeface="Times New Roman" panose="02020603050405020304" pitchFamily="18" charset="0"/>
              </a:rPr>
              <a:t>Энергетический диапазон спектрометра разбивается на отдельные интервалы. Количество интервалов определяется для конкретной задачи таким образом, чтобы количество уравнений в каждом интервале превышало количество неизвестных (активностей радионуклидов или семейств радионуклидов). Решение системы уравнений проводится методом Гаусса для каждого энергетического интервала. Окончательная активность радионуклида оценивается по результатам решения этих систем уравнения во всех энергетических интервалах.</a:t>
            </a:r>
          </a:p>
          <a:p>
            <a:endParaRPr lang="ru-RU" dirty="0"/>
          </a:p>
        </p:txBody>
      </p:sp>
      <p:sp>
        <p:nvSpPr>
          <p:cNvPr id="4" name="Номер слайда 3"/>
          <p:cNvSpPr>
            <a:spLocks noGrp="1"/>
          </p:cNvSpPr>
          <p:nvPr>
            <p:ph type="sldNum" sz="quarter" idx="5"/>
          </p:nvPr>
        </p:nvSpPr>
        <p:spPr/>
        <p:txBody>
          <a:bodyPr/>
          <a:lstStyle/>
          <a:p>
            <a:fld id="{F1D47879-D447-4669-BB9E-27FBB4EB9C33}" type="slidenum">
              <a:rPr lang="ru-RU" smtClean="0"/>
              <a:t>28</a:t>
            </a:fld>
            <a:endParaRPr lang="ru-RU"/>
          </a:p>
        </p:txBody>
      </p:sp>
    </p:spTree>
    <p:extLst>
      <p:ext uri="{BB962C8B-B14F-4D97-AF65-F5344CB8AC3E}">
        <p14:creationId xmlns:p14="http://schemas.microsoft.com/office/powerpoint/2010/main" val="3677714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Сравнений спектров источника 137</a:t>
            </a:r>
            <a:r>
              <a:rPr lang="en-US" dirty="0"/>
              <a:t>Cs</a:t>
            </a:r>
            <a:r>
              <a:rPr lang="ru-RU" dirty="0"/>
              <a:t> снятых на двух разных экземплярах спектрометров с детекторами </a:t>
            </a:r>
            <a:r>
              <a:rPr lang="en-US" dirty="0" err="1"/>
              <a:t>NaI</a:t>
            </a:r>
            <a:r>
              <a:rPr lang="en-US" dirty="0"/>
              <a:t>(Tl)</a:t>
            </a:r>
            <a:r>
              <a:rPr lang="ru-RU"/>
              <a:t> 63х63.</a:t>
            </a:r>
            <a:endParaRPr lang="ru-RU" dirty="0"/>
          </a:p>
        </p:txBody>
      </p:sp>
      <p:sp>
        <p:nvSpPr>
          <p:cNvPr id="4" name="Номер слайда 3"/>
          <p:cNvSpPr>
            <a:spLocks noGrp="1"/>
          </p:cNvSpPr>
          <p:nvPr>
            <p:ph type="sldNum" sz="quarter" idx="5"/>
          </p:nvPr>
        </p:nvSpPr>
        <p:spPr/>
        <p:txBody>
          <a:bodyPr/>
          <a:lstStyle/>
          <a:p>
            <a:fld id="{F1D47879-D447-4669-BB9E-27FBB4EB9C33}" type="slidenum">
              <a:rPr lang="ru-RU" smtClean="0"/>
              <a:t>29</a:t>
            </a:fld>
            <a:endParaRPr lang="ru-RU"/>
          </a:p>
        </p:txBody>
      </p:sp>
    </p:spTree>
    <p:extLst>
      <p:ext uri="{BB962C8B-B14F-4D97-AF65-F5344CB8AC3E}">
        <p14:creationId xmlns:p14="http://schemas.microsoft.com/office/powerpoint/2010/main" val="845121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Гамма-спектрометрия – один из наиболее широко используемых методов определения радионуклидов. Метод удобен, может применяться без вскрытия проб, концентрирования и разделения радионуклидов. Пробоподготовка часто сводится лишь к высушиванию, измельчению и взвешиванию пробы.</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Образовавшиеся в результате ядерных превращений дочерние ядра многих радионуклидов могут находиться или в основном состоянии (Е</a:t>
            </a:r>
            <a:r>
              <a:rPr lang="ru-RU" sz="1800" baseline="-25000" dirty="0">
                <a:effectLst/>
                <a:latin typeface="Times New Roman" panose="02020603050405020304" pitchFamily="18" charset="0"/>
                <a:ea typeface="Times New Roman" panose="02020603050405020304" pitchFamily="18" charset="0"/>
              </a:rPr>
              <a:t>0</a:t>
            </a:r>
            <a:r>
              <a:rPr lang="ru-RU" sz="1800" dirty="0">
                <a:effectLst/>
                <a:latin typeface="Times New Roman" panose="02020603050405020304" pitchFamily="18" charset="0"/>
                <a:ea typeface="Times New Roman" panose="02020603050405020304" pitchFamily="18" charset="0"/>
              </a:rPr>
              <a:t>) или в одном из возбужденных состояний (Е</a:t>
            </a:r>
            <a:r>
              <a:rPr lang="ru-RU" sz="1800" baseline="-25000" dirty="0">
                <a:effectLst/>
                <a:latin typeface="Times New Roman" panose="02020603050405020304" pitchFamily="18" charset="0"/>
                <a:ea typeface="Times New Roman" panose="02020603050405020304" pitchFamily="18" charset="0"/>
              </a:rPr>
              <a:t>1</a:t>
            </a:r>
            <a:r>
              <a:rPr lang="ru-RU" sz="1800" dirty="0">
                <a:effectLst/>
                <a:latin typeface="Times New Roman" panose="02020603050405020304" pitchFamily="18" charset="0"/>
                <a:ea typeface="Times New Roman" panose="02020603050405020304" pitchFamily="18" charset="0"/>
              </a:rPr>
              <a:t>, Е</a:t>
            </a:r>
            <a:r>
              <a:rPr lang="ru-RU" sz="1800" baseline="-25000" dirty="0">
                <a:effectLst/>
                <a:latin typeface="Times New Roman" panose="02020603050405020304" pitchFamily="18" charset="0"/>
                <a:ea typeface="Times New Roman" panose="02020603050405020304" pitchFamily="18" charset="0"/>
              </a:rPr>
              <a:t>2</a:t>
            </a:r>
            <a:r>
              <a:rPr lang="ru-RU" sz="1800" dirty="0">
                <a:effectLst/>
                <a:latin typeface="Times New Roman" panose="02020603050405020304" pitchFamily="18" charset="0"/>
                <a:ea typeface="Times New Roman" panose="02020603050405020304" pitchFamily="18" charset="0"/>
              </a:rPr>
              <a:t> и т.д.). Возбужденные состояния неустойчивы, ядра самопроизвольно переходят на уровень низшей энергии с испусканием гамма-квантов, энергия которых равна разности энергетических уровней. </a:t>
            </a:r>
          </a:p>
        </p:txBody>
      </p:sp>
      <p:sp>
        <p:nvSpPr>
          <p:cNvPr id="4" name="Номер слайда 3"/>
          <p:cNvSpPr>
            <a:spLocks noGrp="1"/>
          </p:cNvSpPr>
          <p:nvPr>
            <p:ph type="sldNum" sz="quarter" idx="5"/>
          </p:nvPr>
        </p:nvSpPr>
        <p:spPr/>
        <p:txBody>
          <a:bodyPr/>
          <a:lstStyle/>
          <a:p>
            <a:fld id="{F1D47879-D447-4669-BB9E-27FBB4EB9C33}" type="slidenum">
              <a:rPr lang="ru-RU" smtClean="0"/>
              <a:t>4</a:t>
            </a:fld>
            <a:endParaRPr lang="ru-RU"/>
          </a:p>
        </p:txBody>
      </p:sp>
    </p:spTree>
    <p:extLst>
      <p:ext uri="{BB962C8B-B14F-4D97-AF65-F5344CB8AC3E}">
        <p14:creationId xmlns:p14="http://schemas.microsoft.com/office/powerpoint/2010/main" val="145383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Аппаратурный гамма-спектр формируется как результат трех основных процессов взаимодействия гамма-излучения с веществом: фотоэффекта, комптоновского рассеяния, образования электрон-позитронных пар.</a:t>
            </a:r>
          </a:p>
          <a:p>
            <a:r>
              <a:rPr lang="ru-RU" sz="1800" dirty="0">
                <a:effectLst/>
                <a:latin typeface="Times New Roman" panose="02020603050405020304" pitchFamily="18" charset="0"/>
                <a:ea typeface="Times New Roman" panose="02020603050405020304" pitchFamily="18" charset="0"/>
              </a:rPr>
              <a:t>При фотоэффекте происходит испускание фотоэлектрона с энергией первичного гамма-кванта за вычетом энергии связи электрона с ядром. Этот электрон обычно остается в пределах детектора. Одновременно происходит перестройка электронной оболочки атома, место вылетевшего электрона занимает другой, при этом испускается характеристическое рентгеновское излучение, которое в большинстве случаев также поглощается детектором. Эти процессы происходят практически одновременно, образуя в результате один импульс. Таким образом, при фотоэффекте потери энергии гамма-кванта оказываются равны его начальной энергии. Вылет рентгеновских квантов за пределы детектора может привести к </a:t>
            </a:r>
            <a:r>
              <a:rPr lang="ru-RU" sz="1800" dirty="0" err="1">
                <a:effectLst/>
                <a:latin typeface="Times New Roman" panose="02020603050405020304" pitchFamily="18" charset="0"/>
                <a:ea typeface="Times New Roman" panose="02020603050405020304" pitchFamily="18" charset="0"/>
              </a:rPr>
              <a:t>ассиметрии</a:t>
            </a:r>
            <a:r>
              <a:rPr lang="ru-RU" sz="1800" dirty="0">
                <a:effectLst/>
                <a:latin typeface="Times New Roman" panose="02020603050405020304" pitchFamily="18" charset="0"/>
                <a:ea typeface="Times New Roman" panose="02020603050405020304" pitchFamily="18" charset="0"/>
              </a:rPr>
              <a:t> пика полного поглощения являющегося в основном результатом фотоэффекта.</a:t>
            </a:r>
          </a:p>
          <a:p>
            <a:r>
              <a:rPr lang="ru-RU" sz="1800" dirty="0">
                <a:effectLst/>
                <a:latin typeface="Times New Roman" panose="02020603050405020304" pitchFamily="18" charset="0"/>
                <a:ea typeface="Times New Roman" panose="02020603050405020304" pitchFamily="18" charset="0"/>
              </a:rPr>
              <a:t>Взаимодействие по типу комптоновского рассеяния приводит к формированию в области низких энергий комптоновского распределения, в котором может быть виден пик обратного рассеяния. Возникновение этого пика связано с комптоновским рассеянием на материалах, окружающих детектор под углом близким к 180º, которые затем попадают в детектор и вызывают фотоэффект. </a:t>
            </a:r>
          </a:p>
          <a:p>
            <a:r>
              <a:rPr lang="ru-RU" sz="1800" dirty="0">
                <a:effectLst/>
                <a:latin typeface="Times New Roman" panose="02020603050405020304" pitchFamily="18" charset="0"/>
                <a:ea typeface="Times New Roman" panose="02020603050405020304" pitchFamily="18" charset="0"/>
              </a:rPr>
              <a:t>Ширина пика полного поглощения на половине его высоты – энергетическое разрешение спектрометра – определяется статистическим разбросом числа носителей заряда, образующихся при взаимодействии гамма-квантов с детектором.</a:t>
            </a:r>
          </a:p>
          <a:p>
            <a:r>
              <a:rPr lang="ru-RU" sz="1800" dirty="0">
                <a:effectLst/>
                <a:latin typeface="Times New Roman" panose="02020603050405020304" pitchFamily="18" charset="0"/>
                <a:ea typeface="Times New Roman" panose="02020603050405020304" pitchFamily="18" charset="0"/>
              </a:rPr>
              <a:t>ШПВ пропорционально корню квадратному из произведения энергии гамма-излучения на энергию, необходимую для создания носителя заряда. </a:t>
            </a:r>
          </a:p>
          <a:p>
            <a:endParaRPr lang="ru-RU" dirty="0"/>
          </a:p>
        </p:txBody>
      </p:sp>
      <p:sp>
        <p:nvSpPr>
          <p:cNvPr id="4" name="Номер слайда 3"/>
          <p:cNvSpPr>
            <a:spLocks noGrp="1"/>
          </p:cNvSpPr>
          <p:nvPr>
            <p:ph type="sldNum" sz="quarter" idx="5"/>
          </p:nvPr>
        </p:nvSpPr>
        <p:spPr/>
        <p:txBody>
          <a:bodyPr/>
          <a:lstStyle/>
          <a:p>
            <a:fld id="{F1D47879-D447-4669-BB9E-27FBB4EB9C33}" type="slidenum">
              <a:rPr lang="ru-RU" smtClean="0"/>
              <a:t>5</a:t>
            </a:fld>
            <a:endParaRPr lang="ru-RU"/>
          </a:p>
        </p:txBody>
      </p:sp>
    </p:spTree>
    <p:extLst>
      <p:ext uri="{BB962C8B-B14F-4D97-AF65-F5344CB8AC3E}">
        <p14:creationId xmlns:p14="http://schemas.microsoft.com/office/powerpoint/2010/main" val="1422027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Чем больше будет носителей заряда, тем меньше (</a:t>
            </a:r>
            <a:r>
              <a:rPr lang="ru-RU" sz="1800" i="1" dirty="0">
                <a:effectLst/>
                <a:latin typeface="Times New Roman" panose="02020603050405020304" pitchFamily="18" charset="0"/>
                <a:ea typeface="Times New Roman" panose="02020603050405020304" pitchFamily="18" charset="0"/>
              </a:rPr>
              <a:t>по закону Пуассона</a:t>
            </a:r>
            <a:r>
              <a:rPr lang="ru-RU" sz="1800" dirty="0">
                <a:effectLst/>
                <a:latin typeface="Times New Roman" panose="02020603050405020304" pitchFamily="18" charset="0"/>
                <a:ea typeface="Times New Roman" panose="02020603050405020304" pitchFamily="18" charset="0"/>
              </a:rPr>
              <a:t>) относительная ширина пика. Поэтому полупроводниковые детекторы имеют лучшее разрешение, чем сцинтилляционные.</a:t>
            </a:r>
            <a:r>
              <a:rPr lang="en-US" sz="18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 ростом энергии гамма-квантов ШПВ увеличивается.</a:t>
            </a:r>
          </a:p>
        </p:txBody>
      </p:sp>
      <p:sp>
        <p:nvSpPr>
          <p:cNvPr id="4" name="Номер слайда 3"/>
          <p:cNvSpPr>
            <a:spLocks noGrp="1"/>
          </p:cNvSpPr>
          <p:nvPr>
            <p:ph type="sldNum" sz="quarter" idx="5"/>
          </p:nvPr>
        </p:nvSpPr>
        <p:spPr/>
        <p:txBody>
          <a:bodyPr/>
          <a:lstStyle/>
          <a:p>
            <a:fld id="{F1D47879-D447-4669-BB9E-27FBB4EB9C33}" type="slidenum">
              <a:rPr lang="ru-RU" smtClean="0"/>
              <a:t>6</a:t>
            </a:fld>
            <a:endParaRPr lang="ru-RU"/>
          </a:p>
        </p:txBody>
      </p:sp>
    </p:spTree>
    <p:extLst>
      <p:ext uri="{BB962C8B-B14F-4D97-AF65-F5344CB8AC3E}">
        <p14:creationId xmlns:p14="http://schemas.microsoft.com/office/powerpoint/2010/main" val="2928094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В зависимости от формы детектора различаются следующие виды:…</a:t>
            </a:r>
          </a:p>
          <a:p>
            <a:r>
              <a:rPr lang="ru-RU" sz="1800" dirty="0">
                <a:effectLst/>
                <a:latin typeface="Times New Roman" panose="02020603050405020304" pitchFamily="18" charset="0"/>
                <a:ea typeface="Times New Roman" panose="02020603050405020304" pitchFamily="18" charset="0"/>
              </a:rPr>
              <a:t>Форма измеряемого препарата также может быть разной.</a:t>
            </a:r>
          </a:p>
          <a:p>
            <a:r>
              <a:rPr lang="ru-RU" sz="1800" dirty="0">
                <a:effectLst/>
                <a:latin typeface="Times New Roman" panose="02020603050405020304" pitchFamily="18" charset="0"/>
                <a:ea typeface="Times New Roman" panose="02020603050405020304" pitchFamily="18" charset="0"/>
              </a:rPr>
              <a:t>Так сосуд </a:t>
            </a:r>
            <a:r>
              <a:rPr lang="ru-RU" sz="1800" dirty="0" err="1">
                <a:effectLst/>
                <a:latin typeface="Times New Roman" panose="02020603050405020304" pitchFamily="18" charset="0"/>
                <a:ea typeface="Times New Roman" panose="02020603050405020304" pitchFamily="18" charset="0"/>
              </a:rPr>
              <a:t>маринелли</a:t>
            </a:r>
            <a:r>
              <a:rPr lang="ru-RU" sz="1800" dirty="0">
                <a:effectLst/>
                <a:latin typeface="Times New Roman" panose="02020603050405020304" pitchFamily="18" charset="0"/>
                <a:ea typeface="Times New Roman" panose="02020603050405020304" pitchFamily="18" charset="0"/>
              </a:rPr>
              <a:t> позволяет лучше учесть геометрические условия при измерении проб большого объема. Детекторы с колодцем имеют большую эффективность, по сравнению с коаксиальными, за счет более выгодной геометрии. Планарные детекторы применяются в основном для регистрации низкоэнергетических гамма-квантов. </a:t>
            </a:r>
          </a:p>
          <a:p>
            <a:endParaRPr lang="ru-RU" dirty="0"/>
          </a:p>
        </p:txBody>
      </p:sp>
      <p:sp>
        <p:nvSpPr>
          <p:cNvPr id="4" name="Номер слайда 3"/>
          <p:cNvSpPr>
            <a:spLocks noGrp="1"/>
          </p:cNvSpPr>
          <p:nvPr>
            <p:ph type="sldNum" sz="quarter" idx="5"/>
          </p:nvPr>
        </p:nvSpPr>
        <p:spPr/>
        <p:txBody>
          <a:bodyPr/>
          <a:lstStyle/>
          <a:p>
            <a:fld id="{F1D47879-D447-4669-BB9E-27FBB4EB9C33}" type="slidenum">
              <a:rPr lang="ru-RU" smtClean="0"/>
              <a:t>8</a:t>
            </a:fld>
            <a:endParaRPr lang="ru-RU"/>
          </a:p>
        </p:txBody>
      </p:sp>
    </p:spTree>
    <p:extLst>
      <p:ext uri="{BB962C8B-B14F-4D97-AF65-F5344CB8AC3E}">
        <p14:creationId xmlns:p14="http://schemas.microsoft.com/office/powerpoint/2010/main" val="3529218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Определение радиоактивности методом гамма-спектрометрии включает в себя следующие этапы:…</a:t>
            </a:r>
          </a:p>
        </p:txBody>
      </p:sp>
      <p:sp>
        <p:nvSpPr>
          <p:cNvPr id="4" name="Номер слайда 3"/>
          <p:cNvSpPr>
            <a:spLocks noGrp="1"/>
          </p:cNvSpPr>
          <p:nvPr>
            <p:ph type="sldNum" sz="quarter" idx="5"/>
          </p:nvPr>
        </p:nvSpPr>
        <p:spPr/>
        <p:txBody>
          <a:bodyPr/>
          <a:lstStyle/>
          <a:p>
            <a:fld id="{F1D47879-D447-4669-BB9E-27FBB4EB9C33}" type="slidenum">
              <a:rPr lang="ru-RU" smtClean="0"/>
              <a:t>9</a:t>
            </a:fld>
            <a:endParaRPr lang="ru-RU"/>
          </a:p>
        </p:txBody>
      </p:sp>
    </p:spTree>
    <p:extLst>
      <p:ext uri="{BB962C8B-B14F-4D97-AF65-F5344CB8AC3E}">
        <p14:creationId xmlns:p14="http://schemas.microsoft.com/office/powerpoint/2010/main" val="1228498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Идентификацию радионуклидов проводят по положению пиков полного поглощения на энергетической шкале. Для этого необходимо соотнести значение энергии с номером канала анализатора, то есть провести энергетическую калибровку.</a:t>
            </a:r>
          </a:p>
          <a:p>
            <a:r>
              <a:rPr lang="ru-RU" sz="1800" dirty="0">
                <a:effectLst/>
                <a:latin typeface="Times New Roman" panose="02020603050405020304" pitchFamily="18" charset="0"/>
                <a:ea typeface="Times New Roman" panose="02020603050405020304" pitchFamily="18" charset="0"/>
              </a:rPr>
              <a:t>Для этого набирают спектр от стандартных источников гамма-излучения. Спектр, по которому проводится энергетическая калибровка, должен содержать несколько хорошо сформированных пиков.</a:t>
            </a:r>
          </a:p>
          <a:p>
            <a:r>
              <a:rPr lang="ru-RU" sz="1800" dirty="0">
                <a:effectLst/>
                <a:latin typeface="Times New Roman" panose="02020603050405020304" pitchFamily="18" charset="0"/>
                <a:ea typeface="Times New Roman" panose="02020603050405020304" pitchFamily="18" charset="0"/>
              </a:rPr>
              <a:t>Калибровка по эффективности – определение зависимости эффективности регистрации гамма-квантов от их энергий. В качестве примера приведу калибровочный спектр нашего сцинтилляционного гамма-спектрометра. Источник содержит </a:t>
            </a:r>
            <a:r>
              <a:rPr lang="ru-RU" sz="1800" baseline="30000" dirty="0">
                <a:effectLst/>
                <a:latin typeface="Times New Roman" panose="02020603050405020304" pitchFamily="18" charset="0"/>
                <a:ea typeface="Times New Roman" panose="02020603050405020304" pitchFamily="18" charset="0"/>
              </a:rPr>
              <a:t>137</a:t>
            </a:r>
            <a:r>
              <a:rPr lang="en-US" sz="1800" dirty="0">
                <a:effectLst/>
                <a:latin typeface="Times New Roman" panose="02020603050405020304" pitchFamily="18" charset="0"/>
                <a:ea typeface="Times New Roman" panose="02020603050405020304" pitchFamily="18" charset="0"/>
              </a:rPr>
              <a:t>Cs</a:t>
            </a:r>
            <a:r>
              <a:rPr lang="ru-RU" sz="1800" dirty="0">
                <a:effectLst/>
                <a:latin typeface="Times New Roman" panose="02020603050405020304" pitchFamily="18" charset="0"/>
                <a:ea typeface="Times New Roman" panose="02020603050405020304" pitchFamily="18" charset="0"/>
              </a:rPr>
              <a:t> (662 кэВ) и </a:t>
            </a:r>
            <a:r>
              <a:rPr lang="ru-RU" sz="1800" baseline="30000" dirty="0">
                <a:effectLst/>
                <a:latin typeface="Times New Roman" panose="02020603050405020304" pitchFamily="18" charset="0"/>
                <a:ea typeface="Times New Roman" panose="02020603050405020304" pitchFamily="18" charset="0"/>
              </a:rPr>
              <a:t>40</a:t>
            </a:r>
            <a:r>
              <a:rPr lang="en-US" sz="1800" dirty="0">
                <a:effectLst/>
                <a:latin typeface="Times New Roman" panose="02020603050405020304" pitchFamily="18" charset="0"/>
                <a:ea typeface="Times New Roman" panose="02020603050405020304" pitchFamily="18" charset="0"/>
              </a:rPr>
              <a:t>K</a:t>
            </a:r>
            <a:r>
              <a:rPr lang="ru-RU" sz="1800" dirty="0">
                <a:effectLst/>
                <a:latin typeface="Times New Roman" panose="02020603050405020304" pitchFamily="18" charset="0"/>
                <a:ea typeface="Times New Roman" panose="02020603050405020304" pitchFamily="18" charset="0"/>
              </a:rPr>
              <a:t> (1461 кэВ). Зная, в какие каналы анализатора попадают пики, соответствующие этим гамма-линиям, путем простой линейной аппроксимации можно присвоить каждому каналу цифрового анализатора свое значение энергии. Источник может содержать радионуклиды с тремя и более гамма-линиями. Тогда на каждом энергетическом интервале проводится своя линейная аппроксимация. В ходе длительных измерений может использоваться энергетическая поправка по линиям, всегда присутствующим в спектре, например по линии калия. </a:t>
            </a:r>
            <a:r>
              <a:rPr lang="ru-RU" sz="1800" dirty="0">
                <a:effectLst/>
                <a:highlight>
                  <a:srgbClr val="FF0000"/>
                </a:highlight>
                <a:latin typeface="Times New Roman" panose="02020603050405020304" pitchFamily="18" charset="0"/>
                <a:ea typeface="Times New Roman" panose="02020603050405020304" pitchFamily="18" charset="0"/>
              </a:rPr>
              <a:t>В некоторых приборах используется схема коррекции энергетического дрейфа по</a:t>
            </a:r>
            <a:r>
              <a:rPr lang="ru-RU" sz="1800" dirty="0">
                <a:effectLst/>
                <a:latin typeface="Times New Roman" panose="02020603050405020304" pitchFamily="18" charset="0"/>
                <a:ea typeface="Times New Roman" panose="02020603050405020304" pitchFamily="18" charset="0"/>
              </a:rPr>
              <a:t> цвету встроенного в детектор светодиодного источника света.</a:t>
            </a:r>
          </a:p>
          <a:p>
            <a:endParaRPr lang="ru-RU" dirty="0"/>
          </a:p>
        </p:txBody>
      </p:sp>
      <p:sp>
        <p:nvSpPr>
          <p:cNvPr id="4" name="Номер слайда 3"/>
          <p:cNvSpPr>
            <a:spLocks noGrp="1"/>
          </p:cNvSpPr>
          <p:nvPr>
            <p:ph type="sldNum" sz="quarter" idx="5"/>
          </p:nvPr>
        </p:nvSpPr>
        <p:spPr/>
        <p:txBody>
          <a:bodyPr/>
          <a:lstStyle/>
          <a:p>
            <a:fld id="{F1D47879-D447-4669-BB9E-27FBB4EB9C33}" type="slidenum">
              <a:rPr lang="ru-RU" smtClean="0"/>
              <a:t>10</a:t>
            </a:fld>
            <a:endParaRPr lang="ru-RU"/>
          </a:p>
        </p:txBody>
      </p:sp>
    </p:spTree>
    <p:extLst>
      <p:ext uri="{BB962C8B-B14F-4D97-AF65-F5344CB8AC3E}">
        <p14:creationId xmlns:p14="http://schemas.microsoft.com/office/powerpoint/2010/main" val="3948409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Для калибровки по эффективности необходимо иметь источники, содержащие ряд радионуклидов с известными активностями, излучающие гамма-кванты в широком энергетическом диапазоне. Часто используют источники на основе природных радионуклидов, например </a:t>
            </a:r>
            <a:r>
              <a:rPr lang="ru-RU" sz="1800" baseline="30000" dirty="0">
                <a:effectLst/>
                <a:latin typeface="Times New Roman" panose="02020603050405020304" pitchFamily="18" charset="0"/>
                <a:ea typeface="Times New Roman" panose="02020603050405020304" pitchFamily="18" charset="0"/>
              </a:rPr>
              <a:t>226</a:t>
            </a:r>
            <a:r>
              <a:rPr lang="en-US" sz="1800" dirty="0">
                <a:effectLst/>
                <a:latin typeface="Times New Roman" panose="02020603050405020304" pitchFamily="18" charset="0"/>
                <a:ea typeface="Times New Roman" panose="02020603050405020304" pitchFamily="18" charset="0"/>
              </a:rPr>
              <a:t>Ra</a:t>
            </a:r>
            <a:r>
              <a:rPr lang="ru-RU" sz="1800" dirty="0">
                <a:effectLst/>
                <a:latin typeface="Times New Roman" panose="02020603050405020304" pitchFamily="18" charset="0"/>
                <a:ea typeface="Times New Roman" panose="02020603050405020304" pitchFamily="18" charset="0"/>
              </a:rPr>
              <a:t> в равновесии с ДПР, важнейшие из которых </a:t>
            </a:r>
            <a:r>
              <a:rPr lang="ru-RU" sz="1800" baseline="30000" dirty="0">
                <a:effectLst/>
                <a:latin typeface="Times New Roman" panose="02020603050405020304" pitchFamily="18" charset="0"/>
                <a:ea typeface="Times New Roman" panose="02020603050405020304" pitchFamily="18" charset="0"/>
              </a:rPr>
              <a:t>214</a:t>
            </a:r>
            <a:r>
              <a:rPr lang="en-US" sz="1800" dirty="0">
                <a:effectLst/>
                <a:latin typeface="Times New Roman" panose="02020603050405020304" pitchFamily="18" charset="0"/>
                <a:ea typeface="Times New Roman" panose="02020603050405020304" pitchFamily="18" charset="0"/>
              </a:rPr>
              <a:t>Bi </a:t>
            </a:r>
            <a:r>
              <a:rPr lang="ru-RU" sz="1800" dirty="0">
                <a:effectLst/>
                <a:latin typeface="Times New Roman" panose="02020603050405020304" pitchFamily="18" charset="0"/>
                <a:ea typeface="Times New Roman" panose="02020603050405020304" pitchFamily="18" charset="0"/>
              </a:rPr>
              <a:t>и </a:t>
            </a:r>
            <a:r>
              <a:rPr lang="ru-RU" sz="1800" baseline="30000" dirty="0">
                <a:effectLst/>
                <a:latin typeface="Times New Roman" panose="02020603050405020304" pitchFamily="18" charset="0"/>
                <a:ea typeface="Times New Roman" panose="02020603050405020304" pitchFamily="18" charset="0"/>
              </a:rPr>
              <a:t>214</a:t>
            </a:r>
            <a:r>
              <a:rPr lang="en-US" sz="1800" dirty="0">
                <a:effectLst/>
                <a:latin typeface="Times New Roman" panose="02020603050405020304" pitchFamily="18" charset="0"/>
                <a:ea typeface="Times New Roman" panose="02020603050405020304" pitchFamily="18" charset="0"/>
              </a:rPr>
              <a:t>Pb</a:t>
            </a:r>
            <a:r>
              <a:rPr lang="ru-RU" sz="1800" dirty="0">
                <a:effectLst/>
                <a:latin typeface="Times New Roman" panose="02020603050405020304" pitchFamily="18" charset="0"/>
                <a:ea typeface="Times New Roman" panose="02020603050405020304" pitchFamily="18" charset="0"/>
              </a:rPr>
              <a:t>.</a:t>
            </a:r>
          </a:p>
        </p:txBody>
      </p:sp>
      <p:sp>
        <p:nvSpPr>
          <p:cNvPr id="4" name="Номер слайда 3"/>
          <p:cNvSpPr>
            <a:spLocks noGrp="1"/>
          </p:cNvSpPr>
          <p:nvPr>
            <p:ph type="sldNum" sz="quarter" idx="5"/>
          </p:nvPr>
        </p:nvSpPr>
        <p:spPr/>
        <p:txBody>
          <a:bodyPr/>
          <a:lstStyle/>
          <a:p>
            <a:fld id="{F1D47879-D447-4669-BB9E-27FBB4EB9C33}" type="slidenum">
              <a:rPr lang="ru-RU" smtClean="0"/>
              <a:t>11</a:t>
            </a:fld>
            <a:endParaRPr lang="ru-RU"/>
          </a:p>
        </p:txBody>
      </p:sp>
    </p:spTree>
    <p:extLst>
      <p:ext uri="{BB962C8B-B14F-4D97-AF65-F5344CB8AC3E}">
        <p14:creationId xmlns:p14="http://schemas.microsoft.com/office/powerpoint/2010/main" val="3799685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Rectangle 4">
            <a:extLst>
              <a:ext uri="{FF2B5EF4-FFF2-40B4-BE49-F238E27FC236}">
                <a16:creationId xmlns:a16="http://schemas.microsoft.com/office/drawing/2014/main" id="{B36196D4-9D41-452E-B952-E5F664176A94}"/>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09415E64-94C8-4283-9E44-926CDA25BF37}"/>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523EAF3D-DCC4-4978-BE74-6C0F731A8DAC}"/>
              </a:ext>
            </a:extLst>
          </p:cNvPr>
          <p:cNvSpPr>
            <a:spLocks noGrp="1" noChangeArrowheads="1"/>
          </p:cNvSpPr>
          <p:nvPr>
            <p:ph type="sldNum" sz="quarter" idx="12"/>
          </p:nvPr>
        </p:nvSpPr>
        <p:spPr>
          <a:ln/>
        </p:spPr>
        <p:txBody>
          <a:bodyPr/>
          <a:lstStyle>
            <a:lvl1pPr>
              <a:defRPr/>
            </a:lvl1pPr>
          </a:lstStyle>
          <a:p>
            <a:pPr>
              <a:defRPr/>
            </a:pPr>
            <a:fld id="{F9196BC3-AD29-4130-BF0C-C1A660F4FDD1}" type="slidenum">
              <a:rPr lang="ru-RU" altLang="ru-RU"/>
              <a:pPr>
                <a:defRPr/>
              </a:pPr>
              <a:t>‹#›</a:t>
            </a:fld>
            <a:endParaRPr lang="ru-RU" altLang="ru-RU"/>
          </a:p>
        </p:txBody>
      </p:sp>
    </p:spTree>
    <p:extLst>
      <p:ext uri="{BB962C8B-B14F-4D97-AF65-F5344CB8AC3E}">
        <p14:creationId xmlns:p14="http://schemas.microsoft.com/office/powerpoint/2010/main" val="1007379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DAD5DAA3-7C7C-4961-89FB-E74E8EC57B6E}"/>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281D9D7F-2BE4-48C2-A2FE-6D57886E5A2F}"/>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9599B612-D395-4EBC-B190-04D8345F88C7}"/>
              </a:ext>
            </a:extLst>
          </p:cNvPr>
          <p:cNvSpPr>
            <a:spLocks noGrp="1" noChangeArrowheads="1"/>
          </p:cNvSpPr>
          <p:nvPr>
            <p:ph type="sldNum" sz="quarter" idx="12"/>
          </p:nvPr>
        </p:nvSpPr>
        <p:spPr>
          <a:ln/>
        </p:spPr>
        <p:txBody>
          <a:bodyPr/>
          <a:lstStyle>
            <a:lvl1pPr>
              <a:defRPr/>
            </a:lvl1pPr>
          </a:lstStyle>
          <a:p>
            <a:pPr>
              <a:defRPr/>
            </a:pPr>
            <a:fld id="{63982B44-F32C-45C3-9CC3-E477FBF001C2}" type="slidenum">
              <a:rPr lang="ru-RU" altLang="ru-RU"/>
              <a:pPr>
                <a:defRPr/>
              </a:pPr>
              <a:t>‹#›</a:t>
            </a:fld>
            <a:endParaRPr lang="ru-RU" altLang="ru-RU"/>
          </a:p>
        </p:txBody>
      </p:sp>
    </p:spTree>
    <p:extLst>
      <p:ext uri="{BB962C8B-B14F-4D97-AF65-F5344CB8AC3E}">
        <p14:creationId xmlns:p14="http://schemas.microsoft.com/office/powerpoint/2010/main" val="1184097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89027ECF-14A9-42C5-8F78-2AB642027645}"/>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D6BCC27A-7433-4A25-9FE4-71EF14CD3FE4}"/>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7672993F-4358-434F-9752-BB6B35B246F6}"/>
              </a:ext>
            </a:extLst>
          </p:cNvPr>
          <p:cNvSpPr>
            <a:spLocks noGrp="1" noChangeArrowheads="1"/>
          </p:cNvSpPr>
          <p:nvPr>
            <p:ph type="sldNum" sz="quarter" idx="12"/>
          </p:nvPr>
        </p:nvSpPr>
        <p:spPr>
          <a:ln/>
        </p:spPr>
        <p:txBody>
          <a:bodyPr/>
          <a:lstStyle>
            <a:lvl1pPr>
              <a:defRPr/>
            </a:lvl1pPr>
          </a:lstStyle>
          <a:p>
            <a:pPr>
              <a:defRPr/>
            </a:pPr>
            <a:fld id="{06826B00-C639-4DBE-93D2-5D2440DF4B22}" type="slidenum">
              <a:rPr lang="ru-RU" altLang="ru-RU"/>
              <a:pPr>
                <a:defRPr/>
              </a:pPr>
              <a:t>‹#›</a:t>
            </a:fld>
            <a:endParaRPr lang="ru-RU" altLang="ru-RU"/>
          </a:p>
        </p:txBody>
      </p:sp>
    </p:spTree>
    <p:extLst>
      <p:ext uri="{BB962C8B-B14F-4D97-AF65-F5344CB8AC3E}">
        <p14:creationId xmlns:p14="http://schemas.microsoft.com/office/powerpoint/2010/main" val="518885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a:t>Образец заголовка</a:t>
            </a:r>
          </a:p>
        </p:txBody>
      </p:sp>
      <p:sp>
        <p:nvSpPr>
          <p:cNvPr id="3" name="Объект 2"/>
          <p:cNvSpPr>
            <a:spLocks noGrp="1"/>
          </p:cNvSpPr>
          <p:nvPr>
            <p:ph sz="quarter" idx="1"/>
          </p:nvPr>
        </p:nvSpPr>
        <p:spPr>
          <a:xfrm>
            <a:off x="457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57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Объект 5"/>
          <p:cNvSpPr>
            <a:spLocks noGrp="1"/>
          </p:cNvSpPr>
          <p:nvPr>
            <p:ph sz="quarter" idx="4"/>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002367FB-E8AF-4877-ACA1-C12194C8834F}"/>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a:extLst>
              <a:ext uri="{FF2B5EF4-FFF2-40B4-BE49-F238E27FC236}">
                <a16:creationId xmlns:a16="http://schemas.microsoft.com/office/drawing/2014/main" id="{D186A5E7-A4A1-421B-AAAD-28842AEBC8CD}"/>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a:extLst>
              <a:ext uri="{FF2B5EF4-FFF2-40B4-BE49-F238E27FC236}">
                <a16:creationId xmlns:a16="http://schemas.microsoft.com/office/drawing/2014/main" id="{BC6E9EA3-68EC-4CD2-BE95-3B1F07D1C174}"/>
              </a:ext>
            </a:extLst>
          </p:cNvPr>
          <p:cNvSpPr>
            <a:spLocks noGrp="1" noChangeArrowheads="1"/>
          </p:cNvSpPr>
          <p:nvPr>
            <p:ph type="sldNum" sz="quarter" idx="12"/>
          </p:nvPr>
        </p:nvSpPr>
        <p:spPr>
          <a:ln/>
        </p:spPr>
        <p:txBody>
          <a:bodyPr/>
          <a:lstStyle>
            <a:lvl1pPr>
              <a:defRPr/>
            </a:lvl1pPr>
          </a:lstStyle>
          <a:p>
            <a:pPr>
              <a:defRPr/>
            </a:pPr>
            <a:fld id="{E5D466B2-9B86-4AEE-8364-100B302A3821}" type="slidenum">
              <a:rPr lang="ru-RU" altLang="ru-RU"/>
              <a:pPr>
                <a:defRPr/>
              </a:pPr>
              <a:t>‹#›</a:t>
            </a:fld>
            <a:endParaRPr lang="ru-RU" altLang="ru-RU"/>
          </a:p>
        </p:txBody>
      </p:sp>
    </p:spTree>
    <p:extLst>
      <p:ext uri="{BB962C8B-B14F-4D97-AF65-F5344CB8AC3E}">
        <p14:creationId xmlns:p14="http://schemas.microsoft.com/office/powerpoint/2010/main" val="373007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6A6E7FBF-8D81-4ED3-8DED-25A202FACDF7}"/>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C24BEC84-8949-4347-BBCD-CC43BDDC2E77}"/>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721559DE-3602-405B-99C7-4D8761762248}"/>
              </a:ext>
            </a:extLst>
          </p:cNvPr>
          <p:cNvSpPr>
            <a:spLocks noGrp="1" noChangeArrowheads="1"/>
          </p:cNvSpPr>
          <p:nvPr>
            <p:ph type="sldNum" sz="quarter" idx="12"/>
          </p:nvPr>
        </p:nvSpPr>
        <p:spPr>
          <a:ln/>
        </p:spPr>
        <p:txBody>
          <a:bodyPr/>
          <a:lstStyle>
            <a:lvl1pPr>
              <a:defRPr/>
            </a:lvl1pPr>
          </a:lstStyle>
          <a:p>
            <a:pPr>
              <a:defRPr/>
            </a:pPr>
            <a:fld id="{D25C5CD3-3436-4F1A-9B2B-ABD01C50FF10}" type="slidenum">
              <a:rPr lang="ru-RU" altLang="ru-RU"/>
              <a:pPr>
                <a:defRPr/>
              </a:pPr>
              <a:t>‹#›</a:t>
            </a:fld>
            <a:endParaRPr lang="ru-RU" altLang="ru-RU"/>
          </a:p>
        </p:txBody>
      </p:sp>
    </p:spTree>
    <p:extLst>
      <p:ext uri="{BB962C8B-B14F-4D97-AF65-F5344CB8AC3E}">
        <p14:creationId xmlns:p14="http://schemas.microsoft.com/office/powerpoint/2010/main" val="135761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4">
            <a:extLst>
              <a:ext uri="{FF2B5EF4-FFF2-40B4-BE49-F238E27FC236}">
                <a16:creationId xmlns:a16="http://schemas.microsoft.com/office/drawing/2014/main" id="{5B349BFD-C54F-44E9-ABA9-EC3A5E2294E4}"/>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188AE29E-2714-49FE-8CCD-DA14B25D14A0}"/>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D4B03AAE-BB49-4264-BB97-8EFEA60E1C4C}"/>
              </a:ext>
            </a:extLst>
          </p:cNvPr>
          <p:cNvSpPr>
            <a:spLocks noGrp="1" noChangeArrowheads="1"/>
          </p:cNvSpPr>
          <p:nvPr>
            <p:ph type="sldNum" sz="quarter" idx="12"/>
          </p:nvPr>
        </p:nvSpPr>
        <p:spPr>
          <a:ln/>
        </p:spPr>
        <p:txBody>
          <a:bodyPr/>
          <a:lstStyle>
            <a:lvl1pPr>
              <a:defRPr/>
            </a:lvl1pPr>
          </a:lstStyle>
          <a:p>
            <a:pPr>
              <a:defRPr/>
            </a:pPr>
            <a:fld id="{3E074C40-3E03-4081-B80B-27446C24B09F}" type="slidenum">
              <a:rPr lang="ru-RU" altLang="ru-RU"/>
              <a:pPr>
                <a:defRPr/>
              </a:pPr>
              <a:t>‹#›</a:t>
            </a:fld>
            <a:endParaRPr lang="ru-RU" altLang="ru-RU"/>
          </a:p>
        </p:txBody>
      </p:sp>
    </p:spTree>
    <p:extLst>
      <p:ext uri="{BB962C8B-B14F-4D97-AF65-F5344CB8AC3E}">
        <p14:creationId xmlns:p14="http://schemas.microsoft.com/office/powerpoint/2010/main" val="2951656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39A78C24-B42D-4EEF-891E-094EE9F696D9}"/>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57D2CBEA-12A7-4955-977A-07FD11930624}"/>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B5F6406C-7E33-4FBE-833A-AF4AEF22B433}"/>
              </a:ext>
            </a:extLst>
          </p:cNvPr>
          <p:cNvSpPr>
            <a:spLocks noGrp="1" noChangeArrowheads="1"/>
          </p:cNvSpPr>
          <p:nvPr>
            <p:ph type="sldNum" sz="quarter" idx="12"/>
          </p:nvPr>
        </p:nvSpPr>
        <p:spPr>
          <a:ln/>
        </p:spPr>
        <p:txBody>
          <a:bodyPr/>
          <a:lstStyle>
            <a:lvl1pPr>
              <a:defRPr/>
            </a:lvl1pPr>
          </a:lstStyle>
          <a:p>
            <a:pPr>
              <a:defRPr/>
            </a:pPr>
            <a:fld id="{69D1252E-7C0D-41A0-B443-E1B852AEC8C5}" type="slidenum">
              <a:rPr lang="ru-RU" altLang="ru-RU"/>
              <a:pPr>
                <a:defRPr/>
              </a:pPr>
              <a:t>‹#›</a:t>
            </a:fld>
            <a:endParaRPr lang="ru-RU" altLang="ru-RU"/>
          </a:p>
        </p:txBody>
      </p:sp>
    </p:spTree>
    <p:extLst>
      <p:ext uri="{BB962C8B-B14F-4D97-AF65-F5344CB8AC3E}">
        <p14:creationId xmlns:p14="http://schemas.microsoft.com/office/powerpoint/2010/main" val="425540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C7727136-DBF3-4427-BBFB-4D28EE2E4E14}"/>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a:extLst>
              <a:ext uri="{FF2B5EF4-FFF2-40B4-BE49-F238E27FC236}">
                <a16:creationId xmlns:a16="http://schemas.microsoft.com/office/drawing/2014/main" id="{B07CD0FF-547E-40B0-8A46-8B0E7435138C}"/>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a:extLst>
              <a:ext uri="{FF2B5EF4-FFF2-40B4-BE49-F238E27FC236}">
                <a16:creationId xmlns:a16="http://schemas.microsoft.com/office/drawing/2014/main" id="{3F9E22E4-DC02-48B4-96D7-C6A7D294930B}"/>
              </a:ext>
            </a:extLst>
          </p:cNvPr>
          <p:cNvSpPr>
            <a:spLocks noGrp="1" noChangeArrowheads="1"/>
          </p:cNvSpPr>
          <p:nvPr>
            <p:ph type="sldNum" sz="quarter" idx="12"/>
          </p:nvPr>
        </p:nvSpPr>
        <p:spPr>
          <a:ln/>
        </p:spPr>
        <p:txBody>
          <a:bodyPr/>
          <a:lstStyle>
            <a:lvl1pPr>
              <a:defRPr/>
            </a:lvl1pPr>
          </a:lstStyle>
          <a:p>
            <a:pPr>
              <a:defRPr/>
            </a:pPr>
            <a:fld id="{925A92BF-931F-419E-A3FB-365F0B1D0671}" type="slidenum">
              <a:rPr lang="ru-RU" altLang="ru-RU"/>
              <a:pPr>
                <a:defRPr/>
              </a:pPr>
              <a:t>‹#›</a:t>
            </a:fld>
            <a:endParaRPr lang="ru-RU" altLang="ru-RU"/>
          </a:p>
        </p:txBody>
      </p:sp>
    </p:spTree>
    <p:extLst>
      <p:ext uri="{BB962C8B-B14F-4D97-AF65-F5344CB8AC3E}">
        <p14:creationId xmlns:p14="http://schemas.microsoft.com/office/powerpoint/2010/main" val="3186284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7E650A37-E22E-4CC0-90EE-6AAB34AD38BD}"/>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a:extLst>
              <a:ext uri="{FF2B5EF4-FFF2-40B4-BE49-F238E27FC236}">
                <a16:creationId xmlns:a16="http://schemas.microsoft.com/office/drawing/2014/main" id="{EAB77A8F-3028-493A-804E-2B62BA01A487}"/>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a:extLst>
              <a:ext uri="{FF2B5EF4-FFF2-40B4-BE49-F238E27FC236}">
                <a16:creationId xmlns:a16="http://schemas.microsoft.com/office/drawing/2014/main" id="{87C66085-86DE-4BEE-9240-FE730E836410}"/>
              </a:ext>
            </a:extLst>
          </p:cNvPr>
          <p:cNvSpPr>
            <a:spLocks noGrp="1" noChangeArrowheads="1"/>
          </p:cNvSpPr>
          <p:nvPr>
            <p:ph type="sldNum" sz="quarter" idx="12"/>
          </p:nvPr>
        </p:nvSpPr>
        <p:spPr>
          <a:ln/>
        </p:spPr>
        <p:txBody>
          <a:bodyPr/>
          <a:lstStyle>
            <a:lvl1pPr>
              <a:defRPr/>
            </a:lvl1pPr>
          </a:lstStyle>
          <a:p>
            <a:pPr>
              <a:defRPr/>
            </a:pPr>
            <a:fld id="{D04F54F7-1A6D-4B92-A65C-F3343711098E}" type="slidenum">
              <a:rPr lang="ru-RU" altLang="ru-RU"/>
              <a:pPr>
                <a:defRPr/>
              </a:pPr>
              <a:t>‹#›</a:t>
            </a:fld>
            <a:endParaRPr lang="ru-RU" altLang="ru-RU"/>
          </a:p>
        </p:txBody>
      </p:sp>
    </p:spTree>
    <p:extLst>
      <p:ext uri="{BB962C8B-B14F-4D97-AF65-F5344CB8AC3E}">
        <p14:creationId xmlns:p14="http://schemas.microsoft.com/office/powerpoint/2010/main" val="1330723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946FD6B-E44C-4AD6-9BCA-75E351282080}"/>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a:extLst>
              <a:ext uri="{FF2B5EF4-FFF2-40B4-BE49-F238E27FC236}">
                <a16:creationId xmlns:a16="http://schemas.microsoft.com/office/drawing/2014/main" id="{324EED5E-3BEC-426E-A299-988A6FB9EE4C}"/>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a:extLst>
              <a:ext uri="{FF2B5EF4-FFF2-40B4-BE49-F238E27FC236}">
                <a16:creationId xmlns:a16="http://schemas.microsoft.com/office/drawing/2014/main" id="{4DE64555-E768-4052-B781-91C88561AA5A}"/>
              </a:ext>
            </a:extLst>
          </p:cNvPr>
          <p:cNvSpPr>
            <a:spLocks noGrp="1" noChangeArrowheads="1"/>
          </p:cNvSpPr>
          <p:nvPr>
            <p:ph type="sldNum" sz="quarter" idx="12"/>
          </p:nvPr>
        </p:nvSpPr>
        <p:spPr>
          <a:ln/>
        </p:spPr>
        <p:txBody>
          <a:bodyPr/>
          <a:lstStyle>
            <a:lvl1pPr>
              <a:defRPr/>
            </a:lvl1pPr>
          </a:lstStyle>
          <a:p>
            <a:pPr>
              <a:defRPr/>
            </a:pPr>
            <a:fld id="{CC1E3FA5-E552-4AD9-BBA3-36EE4C3A262E}" type="slidenum">
              <a:rPr lang="ru-RU" altLang="ru-RU"/>
              <a:pPr>
                <a:defRPr/>
              </a:pPr>
              <a:t>‹#›</a:t>
            </a:fld>
            <a:endParaRPr lang="ru-RU" altLang="ru-RU"/>
          </a:p>
        </p:txBody>
      </p:sp>
    </p:spTree>
    <p:extLst>
      <p:ext uri="{BB962C8B-B14F-4D97-AF65-F5344CB8AC3E}">
        <p14:creationId xmlns:p14="http://schemas.microsoft.com/office/powerpoint/2010/main" val="4294383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a:extLst>
              <a:ext uri="{FF2B5EF4-FFF2-40B4-BE49-F238E27FC236}">
                <a16:creationId xmlns:a16="http://schemas.microsoft.com/office/drawing/2014/main" id="{BD096D1D-EB83-45CE-8498-F114ACE9AB11}"/>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C722B74A-74C9-4808-8587-4C6CFFD56399}"/>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C0232F56-E0D1-4EE4-AE0F-68785BA82C77}"/>
              </a:ext>
            </a:extLst>
          </p:cNvPr>
          <p:cNvSpPr>
            <a:spLocks noGrp="1" noChangeArrowheads="1"/>
          </p:cNvSpPr>
          <p:nvPr>
            <p:ph type="sldNum" sz="quarter" idx="12"/>
          </p:nvPr>
        </p:nvSpPr>
        <p:spPr>
          <a:ln/>
        </p:spPr>
        <p:txBody>
          <a:bodyPr/>
          <a:lstStyle>
            <a:lvl1pPr>
              <a:defRPr/>
            </a:lvl1pPr>
          </a:lstStyle>
          <a:p>
            <a:pPr>
              <a:defRPr/>
            </a:pPr>
            <a:fld id="{9DE7C4D5-D97E-4CA8-8F0D-1C0B2E41BAF6}" type="slidenum">
              <a:rPr lang="ru-RU" altLang="ru-RU"/>
              <a:pPr>
                <a:defRPr/>
              </a:pPr>
              <a:t>‹#›</a:t>
            </a:fld>
            <a:endParaRPr lang="ru-RU" altLang="ru-RU"/>
          </a:p>
        </p:txBody>
      </p:sp>
    </p:spTree>
    <p:extLst>
      <p:ext uri="{BB962C8B-B14F-4D97-AF65-F5344CB8AC3E}">
        <p14:creationId xmlns:p14="http://schemas.microsoft.com/office/powerpoint/2010/main" val="196338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a:extLst>
              <a:ext uri="{FF2B5EF4-FFF2-40B4-BE49-F238E27FC236}">
                <a16:creationId xmlns:a16="http://schemas.microsoft.com/office/drawing/2014/main" id="{2906A191-FDFF-4DAF-8791-C109809DAF00}"/>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42F9C43C-96D4-45EF-883C-06DB496F5706}"/>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8BA215FC-042D-4FC5-AAB9-D39205F98CA6}"/>
              </a:ext>
            </a:extLst>
          </p:cNvPr>
          <p:cNvSpPr>
            <a:spLocks noGrp="1" noChangeArrowheads="1"/>
          </p:cNvSpPr>
          <p:nvPr>
            <p:ph type="sldNum" sz="quarter" idx="12"/>
          </p:nvPr>
        </p:nvSpPr>
        <p:spPr>
          <a:ln/>
        </p:spPr>
        <p:txBody>
          <a:bodyPr/>
          <a:lstStyle>
            <a:lvl1pPr>
              <a:defRPr/>
            </a:lvl1pPr>
          </a:lstStyle>
          <a:p>
            <a:pPr>
              <a:defRPr/>
            </a:pPr>
            <a:fld id="{0B66558B-C58A-4B73-8A57-2AD8947D6D60}" type="slidenum">
              <a:rPr lang="ru-RU" altLang="ru-RU"/>
              <a:pPr>
                <a:defRPr/>
              </a:pPr>
              <a:t>‹#›</a:t>
            </a:fld>
            <a:endParaRPr lang="ru-RU" altLang="ru-RU"/>
          </a:p>
        </p:txBody>
      </p:sp>
    </p:spTree>
    <p:extLst>
      <p:ext uri="{BB962C8B-B14F-4D97-AF65-F5344CB8AC3E}">
        <p14:creationId xmlns:p14="http://schemas.microsoft.com/office/powerpoint/2010/main" val="137260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7CD3D9B-F9FA-43B8-96C1-F37EC8A16A2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a:extLst>
              <a:ext uri="{FF2B5EF4-FFF2-40B4-BE49-F238E27FC236}">
                <a16:creationId xmlns:a16="http://schemas.microsoft.com/office/drawing/2014/main" id="{9FF7D272-43E9-483E-B41F-B93DF9D87F0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a:extLst>
              <a:ext uri="{FF2B5EF4-FFF2-40B4-BE49-F238E27FC236}">
                <a16:creationId xmlns:a16="http://schemas.microsoft.com/office/drawing/2014/main" id="{BB8D7F1E-DFFA-4A06-A977-53F86EDB5ECA}"/>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ru-RU" altLang="ru-RU"/>
          </a:p>
        </p:txBody>
      </p:sp>
      <p:sp>
        <p:nvSpPr>
          <p:cNvPr id="1029" name="Rectangle 5">
            <a:extLst>
              <a:ext uri="{FF2B5EF4-FFF2-40B4-BE49-F238E27FC236}">
                <a16:creationId xmlns:a16="http://schemas.microsoft.com/office/drawing/2014/main" id="{29ED2196-7322-4240-8A38-F9CF85A1ADDE}"/>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ru-RU" altLang="ru-RU"/>
          </a:p>
        </p:txBody>
      </p:sp>
      <p:sp>
        <p:nvSpPr>
          <p:cNvPr id="1030" name="Rectangle 6">
            <a:extLst>
              <a:ext uri="{FF2B5EF4-FFF2-40B4-BE49-F238E27FC236}">
                <a16:creationId xmlns:a16="http://schemas.microsoft.com/office/drawing/2014/main" id="{66E76279-40B2-4E39-8094-53C2C73AC032}"/>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77A9CBD3-D05B-44BD-8E49-041648770E7B}"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wmf"/><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oleObject" Target="../embeddings/oleObject8.bin"/><Relationship Id="rId5" Type="http://schemas.openxmlformats.org/officeDocument/2006/relationships/image" Target="../media/image20.wmf"/><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6.wmf"/><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3.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2.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nds.iaea.org/relnsd/vcharthtml/VChartHTML.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12.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8DDB581-B637-4C1C-BC46-12FA8FE9EA3E}"/>
              </a:ext>
            </a:extLst>
          </p:cNvPr>
          <p:cNvSpPr>
            <a:spLocks noGrp="1" noChangeArrowheads="1"/>
          </p:cNvSpPr>
          <p:nvPr>
            <p:ph type="ctrTitle"/>
          </p:nvPr>
        </p:nvSpPr>
        <p:spPr>
          <a:xfrm>
            <a:off x="685800" y="2130425"/>
            <a:ext cx="7772400" cy="1470025"/>
          </a:xfrm>
        </p:spPr>
        <p:txBody>
          <a:bodyPr anchor="ctr"/>
          <a:lstStyle/>
          <a:p>
            <a:pPr eaLnBrk="1" hangingPunct="1"/>
            <a:r>
              <a:rPr lang="ru-RU" altLang="ru-RU" sz="4400"/>
              <a:t>Регистрация рентгеновского и гамма-излучения</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2156071-36FD-4D6E-83E5-047371395931}"/>
              </a:ext>
            </a:extLst>
          </p:cNvPr>
          <p:cNvSpPr>
            <a:spLocks noGrp="1" noChangeArrowheads="1"/>
          </p:cNvSpPr>
          <p:nvPr>
            <p:ph type="title"/>
          </p:nvPr>
        </p:nvSpPr>
        <p:spPr/>
        <p:txBody>
          <a:bodyPr/>
          <a:lstStyle/>
          <a:p>
            <a:pPr eaLnBrk="1" hangingPunct="1"/>
            <a:r>
              <a:rPr lang="ru-RU" altLang="ru-RU"/>
              <a:t>Калибровка по энергии</a:t>
            </a:r>
          </a:p>
        </p:txBody>
      </p:sp>
      <p:pic>
        <p:nvPicPr>
          <p:cNvPr id="11267" name="Picture 5">
            <a:extLst>
              <a:ext uri="{FF2B5EF4-FFF2-40B4-BE49-F238E27FC236}">
                <a16:creationId xmlns:a16="http://schemas.microsoft.com/office/drawing/2014/main" id="{2E8714ED-CEC0-4D41-ABBF-EC9B796B3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1438275"/>
            <a:ext cx="703897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6">
            <a:extLst>
              <a:ext uri="{FF2B5EF4-FFF2-40B4-BE49-F238E27FC236}">
                <a16:creationId xmlns:a16="http://schemas.microsoft.com/office/drawing/2014/main" id="{50302B5F-21A3-4A44-AE04-8A1CB02071AB}"/>
              </a:ext>
            </a:extLst>
          </p:cNvPr>
          <p:cNvSpPr txBox="1">
            <a:spLocks noChangeArrowheads="1"/>
          </p:cNvSpPr>
          <p:nvPr/>
        </p:nvSpPr>
        <p:spPr bwMode="auto">
          <a:xfrm>
            <a:off x="3635375" y="3789363"/>
            <a:ext cx="42275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ru-RU" sz="1800" b="1">
                <a:solidFill>
                  <a:schemeClr val="bg1"/>
                </a:solidFill>
                <a:cs typeface="Arial" panose="020B0604020202020204" pitchFamily="34" charset="0"/>
              </a:rPr>
              <a:t>Δ</a:t>
            </a:r>
            <a:r>
              <a:rPr lang="en-US" altLang="ru-RU" sz="1800" b="1">
                <a:solidFill>
                  <a:schemeClr val="bg1"/>
                </a:solidFill>
                <a:cs typeface="Arial" panose="020B0604020202020204" pitchFamily="34" charset="0"/>
              </a:rPr>
              <a:t>E= (1461-662)/(679,5-295,9) </a:t>
            </a:r>
            <a:r>
              <a:rPr lang="ru-RU" altLang="ru-RU" sz="1800" b="1">
                <a:solidFill>
                  <a:schemeClr val="bg1"/>
                </a:solidFill>
                <a:cs typeface="Arial" panose="020B0604020202020204" pitchFamily="34" charset="0"/>
              </a:rPr>
              <a:t>кэВ/кан.</a:t>
            </a:r>
            <a:endParaRPr lang="el-GR" altLang="ru-RU" sz="1800" b="1">
              <a:solidFill>
                <a:schemeClr val="bg1"/>
              </a:solidFill>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19D1FD4-4CDD-4010-9E84-8C1A16CF71CC}"/>
              </a:ext>
            </a:extLst>
          </p:cNvPr>
          <p:cNvSpPr>
            <a:spLocks noGrp="1" noChangeArrowheads="1"/>
          </p:cNvSpPr>
          <p:nvPr>
            <p:ph type="title"/>
          </p:nvPr>
        </p:nvSpPr>
        <p:spPr/>
        <p:txBody>
          <a:bodyPr/>
          <a:lstStyle/>
          <a:p>
            <a:pPr eaLnBrk="1" hangingPunct="1"/>
            <a:r>
              <a:rPr lang="ru-RU" altLang="ru-RU" sz="4000"/>
              <a:t>Определение эффективности</a:t>
            </a:r>
          </a:p>
        </p:txBody>
      </p:sp>
      <p:pic>
        <p:nvPicPr>
          <p:cNvPr id="12291" name="Picture 3">
            <a:extLst>
              <a:ext uri="{FF2B5EF4-FFF2-40B4-BE49-F238E27FC236}">
                <a16:creationId xmlns:a16="http://schemas.microsoft.com/office/drawing/2014/main" id="{AA375393-6FBA-47E0-B23A-EA28F2584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484313"/>
            <a:ext cx="70485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4">
            <a:extLst>
              <a:ext uri="{FF2B5EF4-FFF2-40B4-BE49-F238E27FC236}">
                <a16:creationId xmlns:a16="http://schemas.microsoft.com/office/drawing/2014/main" id="{04A48B23-B344-4A02-911A-37ABE19CDBA1}"/>
              </a:ext>
            </a:extLst>
          </p:cNvPr>
          <p:cNvSpPr txBox="1">
            <a:spLocks noChangeArrowheads="1"/>
          </p:cNvSpPr>
          <p:nvPr/>
        </p:nvSpPr>
        <p:spPr bwMode="auto">
          <a:xfrm rot="-5400000">
            <a:off x="1554163" y="3709988"/>
            <a:ext cx="1033462" cy="182562"/>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200" b="1"/>
              <a:t>609 </a:t>
            </a:r>
            <a:r>
              <a:rPr lang="ru-RU" altLang="ru-RU" sz="1200" b="1"/>
              <a:t>кэВ (</a:t>
            </a:r>
            <a:r>
              <a:rPr lang="en-US" altLang="ru-RU" sz="1200" b="1" baseline="30000"/>
              <a:t>214</a:t>
            </a:r>
            <a:r>
              <a:rPr lang="en-US" altLang="ru-RU" sz="1200" b="1"/>
              <a:t>Bi)</a:t>
            </a:r>
            <a:endParaRPr lang="ru-RU" altLang="ru-RU" sz="1200" b="1"/>
          </a:p>
        </p:txBody>
      </p:sp>
      <p:sp>
        <p:nvSpPr>
          <p:cNvPr id="12293" name="Text Box 5">
            <a:extLst>
              <a:ext uri="{FF2B5EF4-FFF2-40B4-BE49-F238E27FC236}">
                <a16:creationId xmlns:a16="http://schemas.microsoft.com/office/drawing/2014/main" id="{C1F80E41-D18F-4CA5-BDDD-74CCA601FFFA}"/>
              </a:ext>
            </a:extLst>
          </p:cNvPr>
          <p:cNvSpPr txBox="1">
            <a:spLocks noChangeArrowheads="1"/>
          </p:cNvSpPr>
          <p:nvPr/>
        </p:nvSpPr>
        <p:spPr bwMode="auto">
          <a:xfrm rot="16200000">
            <a:off x="810166" y="2330986"/>
            <a:ext cx="1083182" cy="184666"/>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200" b="1" dirty="0">
                <a:solidFill>
                  <a:srgbClr val="FF0000"/>
                </a:solidFill>
              </a:rPr>
              <a:t>186 </a:t>
            </a:r>
            <a:r>
              <a:rPr lang="ru-RU" altLang="ru-RU" sz="1200" b="1" dirty="0">
                <a:solidFill>
                  <a:srgbClr val="FF0000"/>
                </a:solidFill>
              </a:rPr>
              <a:t>кэВ (</a:t>
            </a:r>
            <a:r>
              <a:rPr lang="en-US" altLang="ru-RU" sz="1200" b="1" baseline="30000" dirty="0">
                <a:solidFill>
                  <a:srgbClr val="FF0000"/>
                </a:solidFill>
              </a:rPr>
              <a:t>226</a:t>
            </a:r>
            <a:r>
              <a:rPr lang="en-US" altLang="ru-RU" sz="1200" b="1" dirty="0">
                <a:solidFill>
                  <a:srgbClr val="FF0000"/>
                </a:solidFill>
              </a:rPr>
              <a:t>Ra)</a:t>
            </a:r>
            <a:endParaRPr lang="ru-RU" altLang="ru-RU" sz="1200" b="1" dirty="0">
              <a:solidFill>
                <a:srgbClr val="FF0000"/>
              </a:solidFill>
            </a:endParaRPr>
          </a:p>
        </p:txBody>
      </p:sp>
      <p:sp>
        <p:nvSpPr>
          <p:cNvPr id="12294" name="Text Box 6">
            <a:extLst>
              <a:ext uri="{FF2B5EF4-FFF2-40B4-BE49-F238E27FC236}">
                <a16:creationId xmlns:a16="http://schemas.microsoft.com/office/drawing/2014/main" id="{9AB8387C-BF7D-46E5-A79B-F9328F0879FA}"/>
              </a:ext>
            </a:extLst>
          </p:cNvPr>
          <p:cNvSpPr txBox="1">
            <a:spLocks noChangeArrowheads="1"/>
          </p:cNvSpPr>
          <p:nvPr/>
        </p:nvSpPr>
        <p:spPr bwMode="auto">
          <a:xfrm rot="-5400000">
            <a:off x="3385344" y="5323682"/>
            <a:ext cx="1117600" cy="182562"/>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200" b="1"/>
              <a:t>1765 </a:t>
            </a:r>
            <a:r>
              <a:rPr lang="ru-RU" altLang="ru-RU" sz="1200" b="1"/>
              <a:t>кэВ (</a:t>
            </a:r>
            <a:r>
              <a:rPr lang="en-US" altLang="ru-RU" sz="1200" b="1" baseline="30000"/>
              <a:t>214</a:t>
            </a:r>
            <a:r>
              <a:rPr lang="en-US" altLang="ru-RU" sz="1200" b="1"/>
              <a:t>Bi)</a:t>
            </a:r>
            <a:endParaRPr lang="ru-RU" altLang="ru-RU" sz="1200" b="1"/>
          </a:p>
        </p:txBody>
      </p:sp>
      <p:sp>
        <p:nvSpPr>
          <p:cNvPr id="12295" name="Text Box 7">
            <a:extLst>
              <a:ext uri="{FF2B5EF4-FFF2-40B4-BE49-F238E27FC236}">
                <a16:creationId xmlns:a16="http://schemas.microsoft.com/office/drawing/2014/main" id="{BF44418E-C856-4F1A-A164-E49C82EA5C6E}"/>
              </a:ext>
            </a:extLst>
          </p:cNvPr>
          <p:cNvSpPr txBox="1">
            <a:spLocks noChangeArrowheads="1"/>
          </p:cNvSpPr>
          <p:nvPr/>
        </p:nvSpPr>
        <p:spPr bwMode="auto">
          <a:xfrm rot="-5400000">
            <a:off x="1172369" y="1643856"/>
            <a:ext cx="1076325" cy="182563"/>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200" b="1"/>
              <a:t>352 </a:t>
            </a:r>
            <a:r>
              <a:rPr lang="ru-RU" altLang="ru-RU" sz="1200" b="1"/>
              <a:t>кэВ (</a:t>
            </a:r>
            <a:r>
              <a:rPr lang="en-US" altLang="ru-RU" sz="1200" b="1" baseline="30000"/>
              <a:t>214</a:t>
            </a:r>
            <a:r>
              <a:rPr lang="en-US" altLang="ru-RU" sz="1200" b="1"/>
              <a:t>Pb)</a:t>
            </a:r>
            <a:endParaRPr lang="ru-RU" altLang="ru-RU" sz="1200" b="1"/>
          </a:p>
        </p:txBody>
      </p:sp>
      <p:sp>
        <p:nvSpPr>
          <p:cNvPr id="12296" name="Text Box 8">
            <a:extLst>
              <a:ext uri="{FF2B5EF4-FFF2-40B4-BE49-F238E27FC236}">
                <a16:creationId xmlns:a16="http://schemas.microsoft.com/office/drawing/2014/main" id="{2CCE8CC8-580F-44C7-8B5D-CC80CEC2566E}"/>
              </a:ext>
            </a:extLst>
          </p:cNvPr>
          <p:cNvSpPr txBox="1">
            <a:spLocks noChangeArrowheads="1"/>
          </p:cNvSpPr>
          <p:nvPr/>
        </p:nvSpPr>
        <p:spPr bwMode="auto">
          <a:xfrm rot="-5400000">
            <a:off x="996156" y="2280445"/>
            <a:ext cx="1076325" cy="182562"/>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200" b="1"/>
              <a:t>295 </a:t>
            </a:r>
            <a:r>
              <a:rPr lang="ru-RU" altLang="ru-RU" sz="1200" b="1"/>
              <a:t>кэВ (</a:t>
            </a:r>
            <a:r>
              <a:rPr lang="en-US" altLang="ru-RU" sz="1200" b="1" baseline="30000"/>
              <a:t>214</a:t>
            </a:r>
            <a:r>
              <a:rPr lang="en-US" altLang="ru-RU" sz="1200" b="1"/>
              <a:t>Pb)</a:t>
            </a:r>
            <a:endParaRPr lang="ru-RU" altLang="ru-RU" sz="1200" b="1"/>
          </a:p>
        </p:txBody>
      </p:sp>
      <p:sp>
        <p:nvSpPr>
          <p:cNvPr id="12297" name="Text Box 9">
            <a:extLst>
              <a:ext uri="{FF2B5EF4-FFF2-40B4-BE49-F238E27FC236}">
                <a16:creationId xmlns:a16="http://schemas.microsoft.com/office/drawing/2014/main" id="{F4E6A836-CC38-4D13-BC8F-2C970E652B2B}"/>
              </a:ext>
            </a:extLst>
          </p:cNvPr>
          <p:cNvSpPr txBox="1">
            <a:spLocks noChangeArrowheads="1"/>
          </p:cNvSpPr>
          <p:nvPr/>
        </p:nvSpPr>
        <p:spPr bwMode="auto">
          <a:xfrm rot="-5400000">
            <a:off x="918369" y="4753769"/>
            <a:ext cx="1076325" cy="182563"/>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200" b="1"/>
              <a:t>241 </a:t>
            </a:r>
            <a:r>
              <a:rPr lang="ru-RU" altLang="ru-RU" sz="1200" b="1"/>
              <a:t>кэВ (</a:t>
            </a:r>
            <a:r>
              <a:rPr lang="en-US" altLang="ru-RU" sz="1200" b="1" baseline="30000"/>
              <a:t>214</a:t>
            </a:r>
            <a:r>
              <a:rPr lang="en-US" altLang="ru-RU" sz="1200" b="1"/>
              <a:t>Pb)</a:t>
            </a:r>
            <a:endParaRPr lang="ru-RU" altLang="ru-RU" sz="1200" b="1"/>
          </a:p>
        </p:txBody>
      </p:sp>
      <p:sp>
        <p:nvSpPr>
          <p:cNvPr id="12298" name="Text Box 10">
            <a:extLst>
              <a:ext uri="{FF2B5EF4-FFF2-40B4-BE49-F238E27FC236}">
                <a16:creationId xmlns:a16="http://schemas.microsoft.com/office/drawing/2014/main" id="{F60D3968-F244-4AE2-80E0-C1D1087089C3}"/>
              </a:ext>
            </a:extLst>
          </p:cNvPr>
          <p:cNvSpPr txBox="1">
            <a:spLocks noChangeArrowheads="1"/>
          </p:cNvSpPr>
          <p:nvPr/>
        </p:nvSpPr>
        <p:spPr bwMode="auto">
          <a:xfrm rot="-5400000">
            <a:off x="2323307" y="5163343"/>
            <a:ext cx="1117600" cy="182563"/>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200" b="1"/>
              <a:t>1120 </a:t>
            </a:r>
            <a:r>
              <a:rPr lang="ru-RU" altLang="ru-RU" sz="1200" b="1"/>
              <a:t>кэВ (</a:t>
            </a:r>
            <a:r>
              <a:rPr lang="en-US" altLang="ru-RU" sz="1200" b="1" baseline="30000"/>
              <a:t>214</a:t>
            </a:r>
            <a:r>
              <a:rPr lang="en-US" altLang="ru-RU" sz="1200" b="1"/>
              <a:t>Bi)</a:t>
            </a:r>
            <a:endParaRPr lang="ru-RU" altLang="ru-RU" sz="1200" b="1"/>
          </a:p>
        </p:txBody>
      </p:sp>
      <p:sp>
        <p:nvSpPr>
          <p:cNvPr id="12299" name="Text Box 11">
            <a:extLst>
              <a:ext uri="{FF2B5EF4-FFF2-40B4-BE49-F238E27FC236}">
                <a16:creationId xmlns:a16="http://schemas.microsoft.com/office/drawing/2014/main" id="{49EA8D67-BEE1-4EE3-AF8B-C8FC5AE0D8ED}"/>
              </a:ext>
            </a:extLst>
          </p:cNvPr>
          <p:cNvSpPr txBox="1">
            <a:spLocks noChangeArrowheads="1"/>
          </p:cNvSpPr>
          <p:nvPr/>
        </p:nvSpPr>
        <p:spPr bwMode="auto">
          <a:xfrm rot="-5400000">
            <a:off x="2521744" y="5336382"/>
            <a:ext cx="1117600" cy="182562"/>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200" b="1"/>
              <a:t>1238 </a:t>
            </a:r>
            <a:r>
              <a:rPr lang="ru-RU" altLang="ru-RU" sz="1200" b="1"/>
              <a:t>кэВ (</a:t>
            </a:r>
            <a:r>
              <a:rPr lang="en-US" altLang="ru-RU" sz="1200" b="1" baseline="30000"/>
              <a:t>214</a:t>
            </a:r>
            <a:r>
              <a:rPr lang="en-US" altLang="ru-RU" sz="1200" b="1"/>
              <a:t>Bi)</a:t>
            </a:r>
            <a:endParaRPr lang="ru-RU" altLang="ru-RU" sz="1200" b="1"/>
          </a:p>
        </p:txBody>
      </p:sp>
      <p:sp>
        <p:nvSpPr>
          <p:cNvPr id="12300" name="Text Box 12">
            <a:extLst>
              <a:ext uri="{FF2B5EF4-FFF2-40B4-BE49-F238E27FC236}">
                <a16:creationId xmlns:a16="http://schemas.microsoft.com/office/drawing/2014/main" id="{A1FF2EDC-E8BF-4FB8-BC56-EFE3FC8D9459}"/>
              </a:ext>
            </a:extLst>
          </p:cNvPr>
          <p:cNvSpPr txBox="1">
            <a:spLocks noChangeArrowheads="1"/>
          </p:cNvSpPr>
          <p:nvPr/>
        </p:nvSpPr>
        <p:spPr bwMode="auto">
          <a:xfrm rot="-5400000">
            <a:off x="2810669" y="5334794"/>
            <a:ext cx="1117600" cy="182562"/>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200" b="1"/>
              <a:t>1377 </a:t>
            </a:r>
            <a:r>
              <a:rPr lang="ru-RU" altLang="ru-RU" sz="1200" b="1"/>
              <a:t>кэВ (</a:t>
            </a:r>
            <a:r>
              <a:rPr lang="en-US" altLang="ru-RU" sz="1200" b="1" baseline="30000"/>
              <a:t>214</a:t>
            </a:r>
            <a:r>
              <a:rPr lang="en-US" altLang="ru-RU" sz="1200" b="1"/>
              <a:t>Bi)</a:t>
            </a:r>
            <a:endParaRPr lang="ru-RU" altLang="ru-RU" sz="1200" b="1"/>
          </a:p>
        </p:txBody>
      </p:sp>
      <p:sp>
        <p:nvSpPr>
          <p:cNvPr id="12301" name="Text Box 13">
            <a:extLst>
              <a:ext uri="{FF2B5EF4-FFF2-40B4-BE49-F238E27FC236}">
                <a16:creationId xmlns:a16="http://schemas.microsoft.com/office/drawing/2014/main" id="{08D599BE-7DEC-41D3-8C67-65F1CD29496B}"/>
              </a:ext>
            </a:extLst>
          </p:cNvPr>
          <p:cNvSpPr txBox="1">
            <a:spLocks noChangeArrowheads="1"/>
          </p:cNvSpPr>
          <p:nvPr/>
        </p:nvSpPr>
        <p:spPr bwMode="auto">
          <a:xfrm rot="-5400000">
            <a:off x="4077494" y="5450682"/>
            <a:ext cx="1117600" cy="182562"/>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200" b="1"/>
              <a:t>2204 </a:t>
            </a:r>
            <a:r>
              <a:rPr lang="ru-RU" altLang="ru-RU" sz="1200" b="1"/>
              <a:t>кэВ (</a:t>
            </a:r>
            <a:r>
              <a:rPr lang="en-US" altLang="ru-RU" sz="1200" b="1" baseline="30000"/>
              <a:t>214</a:t>
            </a:r>
            <a:r>
              <a:rPr lang="en-US" altLang="ru-RU" sz="1200" b="1"/>
              <a:t>Bi)</a:t>
            </a:r>
            <a:endParaRPr lang="ru-RU" altLang="ru-RU" sz="1200" b="1"/>
          </a:p>
        </p:txBody>
      </p:sp>
      <p:sp>
        <p:nvSpPr>
          <p:cNvPr id="12302" name="Text Box 14">
            <a:extLst>
              <a:ext uri="{FF2B5EF4-FFF2-40B4-BE49-F238E27FC236}">
                <a16:creationId xmlns:a16="http://schemas.microsoft.com/office/drawing/2014/main" id="{0AA7934C-F648-4B11-9573-7BABE04F776B}"/>
              </a:ext>
            </a:extLst>
          </p:cNvPr>
          <p:cNvSpPr txBox="1">
            <a:spLocks noChangeArrowheads="1"/>
          </p:cNvSpPr>
          <p:nvPr/>
        </p:nvSpPr>
        <p:spPr bwMode="auto">
          <a:xfrm rot="-5400000">
            <a:off x="1844675" y="5222875"/>
            <a:ext cx="1033463" cy="182563"/>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200" b="1"/>
              <a:t>768 </a:t>
            </a:r>
            <a:r>
              <a:rPr lang="ru-RU" altLang="ru-RU" sz="1200" b="1"/>
              <a:t>кэВ (</a:t>
            </a:r>
            <a:r>
              <a:rPr lang="en-US" altLang="ru-RU" sz="1200" b="1" baseline="30000"/>
              <a:t>214</a:t>
            </a:r>
            <a:r>
              <a:rPr lang="en-US" altLang="ru-RU" sz="1200" b="1"/>
              <a:t>Bi)</a:t>
            </a:r>
            <a:endParaRPr lang="ru-RU" altLang="ru-RU" sz="1200" b="1"/>
          </a:p>
        </p:txBody>
      </p:sp>
      <p:sp>
        <p:nvSpPr>
          <p:cNvPr id="12303" name="Text Box 15">
            <a:extLst>
              <a:ext uri="{FF2B5EF4-FFF2-40B4-BE49-F238E27FC236}">
                <a16:creationId xmlns:a16="http://schemas.microsoft.com/office/drawing/2014/main" id="{37A2AD10-51EB-40FB-855A-BFE51C083A32}"/>
              </a:ext>
            </a:extLst>
          </p:cNvPr>
          <p:cNvSpPr txBox="1">
            <a:spLocks noChangeArrowheads="1"/>
          </p:cNvSpPr>
          <p:nvPr/>
        </p:nvSpPr>
        <p:spPr bwMode="auto">
          <a:xfrm rot="-5400000">
            <a:off x="2089151" y="5329237"/>
            <a:ext cx="1033462" cy="182563"/>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200" b="1"/>
              <a:t>934 </a:t>
            </a:r>
            <a:r>
              <a:rPr lang="ru-RU" altLang="ru-RU" sz="1200" b="1"/>
              <a:t>кэВ (</a:t>
            </a:r>
            <a:r>
              <a:rPr lang="en-US" altLang="ru-RU" sz="1200" b="1" baseline="30000"/>
              <a:t>214</a:t>
            </a:r>
            <a:r>
              <a:rPr lang="en-US" altLang="ru-RU" sz="1200" b="1"/>
              <a:t>Bi)</a:t>
            </a:r>
            <a:endParaRPr lang="ru-RU" altLang="ru-RU" sz="12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E68BBD5-0FB9-469B-ACFF-BC2621EAD71B}"/>
              </a:ext>
            </a:extLst>
          </p:cNvPr>
          <p:cNvSpPr>
            <a:spLocks noGrp="1" noChangeArrowheads="1"/>
          </p:cNvSpPr>
          <p:nvPr>
            <p:ph type="title"/>
          </p:nvPr>
        </p:nvSpPr>
        <p:spPr/>
        <p:txBody>
          <a:bodyPr/>
          <a:lstStyle/>
          <a:p>
            <a:pPr eaLnBrk="1" hangingPunct="1"/>
            <a:r>
              <a:rPr lang="ru-RU" altLang="ru-RU" sz="4000"/>
              <a:t>Калибровка по эффективности</a:t>
            </a:r>
          </a:p>
        </p:txBody>
      </p:sp>
      <p:pic>
        <p:nvPicPr>
          <p:cNvPr id="13315" name="Picture 3">
            <a:extLst>
              <a:ext uri="{FF2B5EF4-FFF2-40B4-BE49-F238E27FC236}">
                <a16:creationId xmlns:a16="http://schemas.microsoft.com/office/drawing/2014/main" id="{9A9222E3-C581-46A3-B55B-D51D38560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268413"/>
            <a:ext cx="76327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
            <a:extLst>
              <a:ext uri="{FF2B5EF4-FFF2-40B4-BE49-F238E27FC236}">
                <a16:creationId xmlns:a16="http://schemas.microsoft.com/office/drawing/2014/main" id="{8356290E-5FC2-4BA8-95A5-62F8FDB2E406}"/>
              </a:ext>
            </a:extLst>
          </p:cNvPr>
          <p:cNvSpPr txBox="1">
            <a:spLocks noChangeArrowheads="1"/>
          </p:cNvSpPr>
          <p:nvPr/>
        </p:nvSpPr>
        <p:spPr bwMode="auto">
          <a:xfrm>
            <a:off x="1476375" y="6172200"/>
            <a:ext cx="71675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t>Кривая зависимости эффективности регистрации гамма-квантов </a:t>
            </a:r>
          </a:p>
          <a:p>
            <a:pPr eaLnBrk="1" hangingPunct="1">
              <a:spcBef>
                <a:spcPct val="0"/>
              </a:spcBef>
              <a:buFontTx/>
              <a:buNone/>
            </a:pPr>
            <a:r>
              <a:rPr lang="ru-RU" altLang="ru-RU" sz="1800"/>
              <a:t>от энергии для полупроводникового детектора</a:t>
            </a:r>
          </a:p>
        </p:txBody>
      </p:sp>
      <p:sp>
        <p:nvSpPr>
          <p:cNvPr id="13317" name="Text Box 5">
            <a:extLst>
              <a:ext uri="{FF2B5EF4-FFF2-40B4-BE49-F238E27FC236}">
                <a16:creationId xmlns:a16="http://schemas.microsoft.com/office/drawing/2014/main" id="{33133D25-B2D8-4EBD-BF7D-FA3B50216828}"/>
              </a:ext>
            </a:extLst>
          </p:cNvPr>
          <p:cNvSpPr txBox="1">
            <a:spLocks noChangeArrowheads="1"/>
          </p:cNvSpPr>
          <p:nvPr/>
        </p:nvSpPr>
        <p:spPr bwMode="auto">
          <a:xfrm>
            <a:off x="2663825" y="5681663"/>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t>100</a:t>
            </a:r>
          </a:p>
        </p:txBody>
      </p:sp>
      <p:sp>
        <p:nvSpPr>
          <p:cNvPr id="13318" name="Text Box 6">
            <a:extLst>
              <a:ext uri="{FF2B5EF4-FFF2-40B4-BE49-F238E27FC236}">
                <a16:creationId xmlns:a16="http://schemas.microsoft.com/office/drawing/2014/main" id="{B0F3BDFD-1309-440D-B7C0-4DEC3548192B}"/>
              </a:ext>
            </a:extLst>
          </p:cNvPr>
          <p:cNvSpPr txBox="1">
            <a:spLocks noChangeArrowheads="1"/>
          </p:cNvSpPr>
          <p:nvPr/>
        </p:nvSpPr>
        <p:spPr bwMode="auto">
          <a:xfrm>
            <a:off x="6291263" y="5680075"/>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t>1000</a:t>
            </a:r>
          </a:p>
        </p:txBody>
      </p:sp>
      <p:sp>
        <p:nvSpPr>
          <p:cNvPr id="13319" name="Text Box 7">
            <a:extLst>
              <a:ext uri="{FF2B5EF4-FFF2-40B4-BE49-F238E27FC236}">
                <a16:creationId xmlns:a16="http://schemas.microsoft.com/office/drawing/2014/main" id="{23968DD9-B0EA-4EA2-9872-6A7B63905398}"/>
              </a:ext>
            </a:extLst>
          </p:cNvPr>
          <p:cNvSpPr txBox="1">
            <a:spLocks noChangeArrowheads="1"/>
          </p:cNvSpPr>
          <p:nvPr/>
        </p:nvSpPr>
        <p:spPr bwMode="auto">
          <a:xfrm>
            <a:off x="8243888" y="5661025"/>
            <a:ext cx="55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t>кэВ</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8E39D58-532B-4A73-92F0-7625ACB7CFD8}"/>
              </a:ext>
            </a:extLst>
          </p:cNvPr>
          <p:cNvSpPr>
            <a:spLocks noGrp="1" noChangeArrowheads="1"/>
          </p:cNvSpPr>
          <p:nvPr>
            <p:ph type="title"/>
          </p:nvPr>
        </p:nvSpPr>
        <p:spPr/>
        <p:txBody>
          <a:bodyPr/>
          <a:lstStyle/>
          <a:p>
            <a:pPr eaLnBrk="1" hangingPunct="1"/>
            <a:r>
              <a:rPr lang="ru-RU" altLang="ru-RU"/>
              <a:t>Учет фона</a:t>
            </a:r>
          </a:p>
        </p:txBody>
      </p:sp>
      <p:pic>
        <p:nvPicPr>
          <p:cNvPr id="14339" name="Picture 8">
            <a:extLst>
              <a:ext uri="{FF2B5EF4-FFF2-40B4-BE49-F238E27FC236}">
                <a16:creationId xmlns:a16="http://schemas.microsoft.com/office/drawing/2014/main" id="{5BE3B696-F1A0-4B1D-9667-919C53F5D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1366838"/>
            <a:ext cx="703897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9">
            <a:extLst>
              <a:ext uri="{FF2B5EF4-FFF2-40B4-BE49-F238E27FC236}">
                <a16:creationId xmlns:a16="http://schemas.microsoft.com/office/drawing/2014/main" id="{2CA09B60-9E30-44C7-AC40-28FF152B2ADD}"/>
              </a:ext>
            </a:extLst>
          </p:cNvPr>
          <p:cNvSpPr txBox="1">
            <a:spLocks noChangeArrowheads="1"/>
          </p:cNvSpPr>
          <p:nvPr/>
        </p:nvSpPr>
        <p:spPr bwMode="auto">
          <a:xfrm rot="-5400000">
            <a:off x="2930525" y="4133851"/>
            <a:ext cx="1017587" cy="182562"/>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200" b="1"/>
              <a:t>1461 </a:t>
            </a:r>
            <a:r>
              <a:rPr lang="ru-RU" altLang="ru-RU" sz="1200" b="1"/>
              <a:t>кэВ (</a:t>
            </a:r>
            <a:r>
              <a:rPr lang="ru-RU" altLang="ru-RU" sz="1200" b="1" baseline="30000"/>
              <a:t>40</a:t>
            </a:r>
            <a:r>
              <a:rPr lang="en-US" altLang="ru-RU" sz="1200" b="1"/>
              <a:t>K)</a:t>
            </a:r>
            <a:endParaRPr lang="ru-RU" altLang="ru-RU" sz="1200" b="1"/>
          </a:p>
        </p:txBody>
      </p:sp>
      <p:sp>
        <p:nvSpPr>
          <p:cNvPr id="14341" name="Text Box 10">
            <a:extLst>
              <a:ext uri="{FF2B5EF4-FFF2-40B4-BE49-F238E27FC236}">
                <a16:creationId xmlns:a16="http://schemas.microsoft.com/office/drawing/2014/main" id="{9C717523-A983-43F3-B817-DE39E4F7A9D4}"/>
              </a:ext>
            </a:extLst>
          </p:cNvPr>
          <p:cNvSpPr txBox="1">
            <a:spLocks noChangeArrowheads="1"/>
          </p:cNvSpPr>
          <p:nvPr/>
        </p:nvSpPr>
        <p:spPr bwMode="auto">
          <a:xfrm rot="-5400000">
            <a:off x="4761706" y="5098257"/>
            <a:ext cx="1101725" cy="182562"/>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200" b="1"/>
              <a:t>2615 </a:t>
            </a:r>
            <a:r>
              <a:rPr lang="ru-RU" altLang="ru-RU" sz="1200" b="1"/>
              <a:t>кэВ (</a:t>
            </a:r>
            <a:r>
              <a:rPr lang="en-US" altLang="ru-RU" sz="1200" b="1" baseline="30000"/>
              <a:t>208</a:t>
            </a:r>
            <a:r>
              <a:rPr lang="en-US" altLang="ru-RU" sz="1200" b="1"/>
              <a:t>Tl)</a:t>
            </a:r>
            <a:endParaRPr lang="ru-RU" altLang="ru-RU" sz="1200" b="1"/>
          </a:p>
        </p:txBody>
      </p:sp>
      <p:sp>
        <p:nvSpPr>
          <p:cNvPr id="14342" name="Text Box 11">
            <a:extLst>
              <a:ext uri="{FF2B5EF4-FFF2-40B4-BE49-F238E27FC236}">
                <a16:creationId xmlns:a16="http://schemas.microsoft.com/office/drawing/2014/main" id="{668FC49D-41FA-47E7-80BD-111BD59FB810}"/>
              </a:ext>
            </a:extLst>
          </p:cNvPr>
          <p:cNvSpPr txBox="1">
            <a:spLocks noChangeArrowheads="1"/>
          </p:cNvSpPr>
          <p:nvPr/>
        </p:nvSpPr>
        <p:spPr bwMode="auto">
          <a:xfrm rot="-5400000">
            <a:off x="1627187" y="3562351"/>
            <a:ext cx="1033463" cy="182562"/>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200" b="1"/>
              <a:t>609 </a:t>
            </a:r>
            <a:r>
              <a:rPr lang="ru-RU" altLang="ru-RU" sz="1200" b="1"/>
              <a:t>кэВ (</a:t>
            </a:r>
            <a:r>
              <a:rPr lang="en-US" altLang="ru-RU" sz="1200" b="1" baseline="30000"/>
              <a:t>214</a:t>
            </a:r>
            <a:r>
              <a:rPr lang="en-US" altLang="ru-RU" sz="1200" b="1"/>
              <a:t>Bi)</a:t>
            </a:r>
            <a:endParaRPr lang="ru-RU" altLang="ru-RU" sz="1200" b="1"/>
          </a:p>
        </p:txBody>
      </p:sp>
      <p:sp>
        <p:nvSpPr>
          <p:cNvPr id="14343" name="Text Box 12">
            <a:extLst>
              <a:ext uri="{FF2B5EF4-FFF2-40B4-BE49-F238E27FC236}">
                <a16:creationId xmlns:a16="http://schemas.microsoft.com/office/drawing/2014/main" id="{7B5D4E07-3D20-4C04-BE2C-877A5FAF6ED7}"/>
              </a:ext>
            </a:extLst>
          </p:cNvPr>
          <p:cNvSpPr txBox="1">
            <a:spLocks noChangeArrowheads="1"/>
          </p:cNvSpPr>
          <p:nvPr/>
        </p:nvSpPr>
        <p:spPr bwMode="auto">
          <a:xfrm rot="-5400000">
            <a:off x="1643857" y="3512343"/>
            <a:ext cx="565150" cy="182563"/>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200" b="1"/>
              <a:t>511 </a:t>
            </a:r>
            <a:r>
              <a:rPr lang="ru-RU" altLang="ru-RU" sz="1200" b="1"/>
              <a:t>кэВ</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B9EDCE0-7589-49E6-AABB-D29946D2252E}"/>
              </a:ext>
            </a:extLst>
          </p:cNvPr>
          <p:cNvSpPr>
            <a:spLocks noGrp="1" noChangeArrowheads="1"/>
          </p:cNvSpPr>
          <p:nvPr>
            <p:ph type="title"/>
          </p:nvPr>
        </p:nvSpPr>
        <p:spPr/>
        <p:txBody>
          <a:bodyPr/>
          <a:lstStyle/>
          <a:p>
            <a:pPr eaLnBrk="1" hangingPunct="1"/>
            <a:r>
              <a:rPr lang="ru-RU" altLang="ru-RU" sz="4000"/>
              <a:t>Количественное определение радионуклидов</a:t>
            </a:r>
          </a:p>
        </p:txBody>
      </p:sp>
      <p:sp>
        <p:nvSpPr>
          <p:cNvPr id="15363" name="Rectangle 6">
            <a:extLst>
              <a:ext uri="{FF2B5EF4-FFF2-40B4-BE49-F238E27FC236}">
                <a16:creationId xmlns:a16="http://schemas.microsoft.com/office/drawing/2014/main" id="{9F9E960A-EC0E-47DF-97D9-38BE403CA30F}"/>
              </a:ext>
            </a:extLst>
          </p:cNvPr>
          <p:cNvSpPr>
            <a:spLocks noGrp="1" noChangeArrowheads="1"/>
          </p:cNvSpPr>
          <p:nvPr>
            <p:ph type="body" idx="1"/>
          </p:nvPr>
        </p:nvSpPr>
        <p:spPr>
          <a:xfrm>
            <a:off x="457200" y="4005263"/>
            <a:ext cx="8229600" cy="2519362"/>
          </a:xfrm>
        </p:spPr>
        <p:txBody>
          <a:bodyPr/>
          <a:lstStyle/>
          <a:p>
            <a:pPr eaLnBrk="1" hangingPunct="1">
              <a:buFontTx/>
              <a:buNone/>
            </a:pPr>
            <a:r>
              <a:rPr lang="ru-RU" altLang="ru-RU" sz="1600"/>
              <a:t>где</a:t>
            </a:r>
          </a:p>
          <a:p>
            <a:pPr eaLnBrk="1" hangingPunct="1">
              <a:buFontTx/>
              <a:buNone/>
            </a:pPr>
            <a:r>
              <a:rPr lang="en-US" altLang="ru-RU" sz="1600"/>
              <a:t>A – </a:t>
            </a:r>
            <a:r>
              <a:rPr lang="ru-RU" altLang="ru-RU" sz="1600"/>
              <a:t>активность радионуклида,</a:t>
            </a:r>
          </a:p>
          <a:p>
            <a:pPr eaLnBrk="1" hangingPunct="1">
              <a:buFontTx/>
              <a:buNone/>
            </a:pPr>
            <a:r>
              <a:rPr lang="en-US" altLang="ru-RU" sz="1600"/>
              <a:t>S</a:t>
            </a:r>
            <a:r>
              <a:rPr lang="en-US" altLang="ru-RU" sz="1600" baseline="-25000"/>
              <a:t>S</a:t>
            </a:r>
            <a:r>
              <a:rPr lang="ru-RU" altLang="ru-RU" sz="1600"/>
              <a:t> – площадь пика полного поглощения в спектре препарата,</a:t>
            </a:r>
          </a:p>
          <a:p>
            <a:pPr eaLnBrk="1" hangingPunct="1">
              <a:buFontTx/>
              <a:buNone/>
            </a:pPr>
            <a:r>
              <a:rPr lang="en-US" altLang="ru-RU" sz="1600"/>
              <a:t>t</a:t>
            </a:r>
            <a:r>
              <a:rPr lang="en-US" altLang="ru-RU" sz="1600" baseline="-25000"/>
              <a:t>S</a:t>
            </a:r>
            <a:r>
              <a:rPr lang="ru-RU" altLang="ru-RU" sz="1600"/>
              <a:t> –</a:t>
            </a:r>
            <a:r>
              <a:rPr lang="en-US" altLang="ru-RU" sz="1600"/>
              <a:t> </a:t>
            </a:r>
            <a:r>
              <a:rPr lang="ru-RU" altLang="ru-RU" sz="1600"/>
              <a:t>время измерения препарата,</a:t>
            </a:r>
          </a:p>
          <a:p>
            <a:pPr eaLnBrk="1" hangingPunct="1">
              <a:buFontTx/>
              <a:buNone/>
            </a:pPr>
            <a:r>
              <a:rPr lang="en-US" altLang="ru-RU" sz="1600"/>
              <a:t>S</a:t>
            </a:r>
            <a:r>
              <a:rPr lang="en-US" altLang="ru-RU" sz="1600" baseline="-25000"/>
              <a:t>B</a:t>
            </a:r>
            <a:r>
              <a:rPr lang="ru-RU" altLang="ru-RU" sz="1600"/>
              <a:t> –</a:t>
            </a:r>
            <a:r>
              <a:rPr lang="en-US" altLang="ru-RU" sz="1600"/>
              <a:t> </a:t>
            </a:r>
            <a:r>
              <a:rPr lang="ru-RU" altLang="ru-RU" sz="1600"/>
              <a:t>площадь пика полного поглощения в спектре фона,</a:t>
            </a:r>
          </a:p>
          <a:p>
            <a:pPr eaLnBrk="1" hangingPunct="1">
              <a:buFontTx/>
              <a:buNone/>
            </a:pPr>
            <a:r>
              <a:rPr lang="en-US" altLang="ru-RU" sz="1600"/>
              <a:t>t</a:t>
            </a:r>
            <a:r>
              <a:rPr lang="en-US" altLang="ru-RU" sz="1600" baseline="-25000"/>
              <a:t>B</a:t>
            </a:r>
            <a:r>
              <a:rPr lang="ru-RU" altLang="ru-RU" sz="1600"/>
              <a:t> –</a:t>
            </a:r>
            <a:r>
              <a:rPr lang="en-US" altLang="ru-RU" sz="1600"/>
              <a:t> </a:t>
            </a:r>
            <a:r>
              <a:rPr lang="ru-RU" altLang="ru-RU" sz="1600"/>
              <a:t>время измерения фона,</a:t>
            </a:r>
          </a:p>
          <a:p>
            <a:pPr eaLnBrk="1" hangingPunct="1">
              <a:buFontTx/>
              <a:buNone/>
            </a:pPr>
            <a:r>
              <a:rPr lang="en-US" altLang="ru-RU" sz="1600"/>
              <a:t>p – </a:t>
            </a:r>
            <a:r>
              <a:rPr lang="ru-RU" altLang="ru-RU" sz="1600"/>
              <a:t>вероятность испускания гамма-кванта с данной энергией при распаде,</a:t>
            </a:r>
          </a:p>
          <a:p>
            <a:pPr eaLnBrk="1" hangingPunct="1">
              <a:buFontTx/>
              <a:buNone/>
            </a:pPr>
            <a:r>
              <a:rPr lang="el-GR" altLang="ru-RU" sz="1600">
                <a:cs typeface="Arial" panose="020B0604020202020204" pitchFamily="34" charset="0"/>
              </a:rPr>
              <a:t>ε</a:t>
            </a:r>
            <a:r>
              <a:rPr lang="ru-RU" altLang="ru-RU" sz="1600">
                <a:cs typeface="Arial" panose="020B0604020202020204" pitchFamily="34" charset="0"/>
              </a:rPr>
              <a:t> – вероятность регистрации гамма-кванта у условиях конкретного измерения</a:t>
            </a:r>
            <a:r>
              <a:rPr lang="ru-RU" altLang="ru-RU" sz="1600"/>
              <a:t>.</a:t>
            </a:r>
          </a:p>
        </p:txBody>
      </p:sp>
      <p:graphicFrame>
        <p:nvGraphicFramePr>
          <p:cNvPr id="15364" name="Object 4">
            <a:extLst>
              <a:ext uri="{FF2B5EF4-FFF2-40B4-BE49-F238E27FC236}">
                <a16:creationId xmlns:a16="http://schemas.microsoft.com/office/drawing/2014/main" id="{5DFB8728-40C2-4FF7-B5F9-71B3F328887B}"/>
              </a:ext>
            </a:extLst>
          </p:cNvPr>
          <p:cNvGraphicFramePr>
            <a:graphicFrameLocks noGrp="1" noChangeAspect="1"/>
          </p:cNvGraphicFramePr>
          <p:nvPr>
            <p:ph idx="4294967295"/>
          </p:nvPr>
        </p:nvGraphicFramePr>
        <p:xfrm>
          <a:off x="3419475" y="1916113"/>
          <a:ext cx="2476500" cy="1905000"/>
        </p:xfrm>
        <a:graphic>
          <a:graphicData uri="http://schemas.openxmlformats.org/presentationml/2006/ole">
            <mc:AlternateContent xmlns:mc="http://schemas.openxmlformats.org/markup-compatibility/2006">
              <mc:Choice xmlns:v="urn:schemas-microsoft-com:vml" Requires="v">
                <p:oleObj name="Формула" r:id="rId3" imgW="825142" imgH="634725" progId="Equation.3">
                  <p:embed/>
                </p:oleObj>
              </mc:Choice>
              <mc:Fallback>
                <p:oleObj name="Формула" r:id="rId3" imgW="825142" imgH="634725" progId="Equation.3">
                  <p:embed/>
                  <p:pic>
                    <p:nvPicPr>
                      <p:cNvPr id="15364" name="Object 4">
                        <a:extLst>
                          <a:ext uri="{FF2B5EF4-FFF2-40B4-BE49-F238E27FC236}">
                            <a16:creationId xmlns:a16="http://schemas.microsoft.com/office/drawing/2014/main" id="{5DFB8728-40C2-4FF7-B5F9-71B3F3288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1916113"/>
                        <a:ext cx="24765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579A89A-994E-474D-80CB-85BCFAF8E3C8}"/>
              </a:ext>
            </a:extLst>
          </p:cNvPr>
          <p:cNvSpPr>
            <a:spLocks noGrp="1" noChangeArrowheads="1"/>
          </p:cNvSpPr>
          <p:nvPr>
            <p:ph type="title"/>
          </p:nvPr>
        </p:nvSpPr>
        <p:spPr/>
        <p:txBody>
          <a:bodyPr/>
          <a:lstStyle/>
          <a:p>
            <a:pPr eaLnBrk="1" hangingPunct="1"/>
            <a:r>
              <a:rPr lang="ru-RU" altLang="ru-RU" sz="4000"/>
              <a:t>Определение эффективности и самопоглощения</a:t>
            </a:r>
          </a:p>
        </p:txBody>
      </p:sp>
      <p:graphicFrame>
        <p:nvGraphicFramePr>
          <p:cNvPr id="16387" name="Object 3">
            <a:extLst>
              <a:ext uri="{FF2B5EF4-FFF2-40B4-BE49-F238E27FC236}">
                <a16:creationId xmlns:a16="http://schemas.microsoft.com/office/drawing/2014/main" id="{AA20B1F4-160E-436A-A1D4-4E5F9C2E2396}"/>
              </a:ext>
            </a:extLst>
          </p:cNvPr>
          <p:cNvGraphicFramePr>
            <a:graphicFrameLocks noGrp="1" noChangeAspect="1"/>
          </p:cNvGraphicFramePr>
          <p:nvPr>
            <p:ph idx="1"/>
          </p:nvPr>
        </p:nvGraphicFramePr>
        <p:xfrm>
          <a:off x="2987675" y="2767013"/>
          <a:ext cx="2795588" cy="654050"/>
        </p:xfrm>
        <a:graphic>
          <a:graphicData uri="http://schemas.openxmlformats.org/presentationml/2006/ole">
            <mc:AlternateContent xmlns:mc="http://schemas.openxmlformats.org/markup-compatibility/2006">
              <mc:Choice xmlns:v="urn:schemas-microsoft-com:vml" Requires="v">
                <p:oleObj name="Формула" r:id="rId3" imgW="977900" imgH="228600" progId="Equation.3">
                  <p:embed/>
                </p:oleObj>
              </mc:Choice>
              <mc:Fallback>
                <p:oleObj name="Формула" r:id="rId3" imgW="977900" imgH="228600" progId="Equation.3">
                  <p:embed/>
                  <p:pic>
                    <p:nvPicPr>
                      <p:cNvPr id="16387" name="Object 3">
                        <a:extLst>
                          <a:ext uri="{FF2B5EF4-FFF2-40B4-BE49-F238E27FC236}">
                            <a16:creationId xmlns:a16="http://schemas.microsoft.com/office/drawing/2014/main" id="{AA20B1F4-160E-436A-A1D4-4E5F9C2E23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2767013"/>
                        <a:ext cx="2795588" cy="6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8" name="Text Box 4">
            <a:extLst>
              <a:ext uri="{FF2B5EF4-FFF2-40B4-BE49-F238E27FC236}">
                <a16:creationId xmlns:a16="http://schemas.microsoft.com/office/drawing/2014/main" id="{03B60D28-9B65-441F-AE61-CC712302394D}"/>
              </a:ext>
            </a:extLst>
          </p:cNvPr>
          <p:cNvSpPr txBox="1">
            <a:spLocks noChangeArrowheads="1"/>
          </p:cNvSpPr>
          <p:nvPr/>
        </p:nvSpPr>
        <p:spPr bwMode="auto">
          <a:xfrm>
            <a:off x="250825" y="4724400"/>
            <a:ext cx="64230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ru-RU" sz="1800"/>
              <a:t>ε</a:t>
            </a:r>
            <a:r>
              <a:rPr lang="en-US" altLang="ru-RU" sz="1800" baseline="-25000"/>
              <a:t>d</a:t>
            </a:r>
            <a:r>
              <a:rPr lang="en-US" altLang="ru-RU" sz="1800"/>
              <a:t> </a:t>
            </a:r>
            <a:r>
              <a:rPr lang="en-US" altLang="ru-RU" sz="1800">
                <a:cs typeface="Arial" panose="020B0604020202020204" pitchFamily="34" charset="0"/>
              </a:rPr>
              <a:t> – </a:t>
            </a:r>
            <a:r>
              <a:rPr lang="ru-RU" altLang="ru-RU" sz="1800">
                <a:cs typeface="Arial" panose="020B0604020202020204" pitchFamily="34" charset="0"/>
              </a:rPr>
              <a:t>эффективность детектора к данному виду излучения;</a:t>
            </a:r>
          </a:p>
          <a:p>
            <a:pPr eaLnBrk="1" hangingPunct="1">
              <a:spcBef>
                <a:spcPct val="0"/>
              </a:spcBef>
              <a:buFontTx/>
              <a:buNone/>
            </a:pPr>
            <a:r>
              <a:rPr lang="el-GR" altLang="ru-RU" sz="1800">
                <a:cs typeface="Arial" panose="020B0604020202020204" pitchFamily="34" charset="0"/>
              </a:rPr>
              <a:t>η</a:t>
            </a:r>
            <a:r>
              <a:rPr lang="ru-RU" altLang="ru-RU" sz="1800">
                <a:cs typeface="Arial" panose="020B0604020202020204" pitchFamily="34" charset="0"/>
              </a:rPr>
              <a:t> – геометрический коэффициент;</a:t>
            </a:r>
          </a:p>
          <a:p>
            <a:pPr eaLnBrk="1" hangingPunct="1">
              <a:spcBef>
                <a:spcPct val="0"/>
              </a:spcBef>
              <a:buFontTx/>
              <a:buNone/>
            </a:pPr>
            <a:r>
              <a:rPr lang="en-US" altLang="ru-RU" sz="1800">
                <a:cs typeface="Arial" panose="020B0604020202020204" pitchFamily="34" charset="0"/>
              </a:rPr>
              <a:t>k</a:t>
            </a:r>
            <a:r>
              <a:rPr lang="ru-RU" altLang="ru-RU" sz="1800" baseline="-25000">
                <a:cs typeface="Arial" panose="020B0604020202020204" pitchFamily="34" charset="0"/>
              </a:rPr>
              <a:t>1</a:t>
            </a:r>
            <a:r>
              <a:rPr lang="en-US" altLang="ru-RU" sz="1800">
                <a:cs typeface="Arial" panose="020B0604020202020204" pitchFamily="34" charset="0"/>
              </a:rPr>
              <a:t> – </a:t>
            </a:r>
            <a:r>
              <a:rPr lang="ru-RU" altLang="ru-RU" sz="1800">
                <a:cs typeface="Arial" panose="020B0604020202020204" pitchFamily="34" charset="0"/>
              </a:rPr>
              <a:t>коэффициент ослабления;</a:t>
            </a:r>
          </a:p>
          <a:p>
            <a:pPr eaLnBrk="1" hangingPunct="1">
              <a:spcBef>
                <a:spcPct val="0"/>
              </a:spcBef>
              <a:buFontTx/>
              <a:buNone/>
            </a:pPr>
            <a:r>
              <a:rPr lang="en-US" altLang="ru-RU" sz="1800"/>
              <a:t>k</a:t>
            </a:r>
            <a:r>
              <a:rPr lang="ru-RU" altLang="ru-RU" sz="1800" baseline="-25000"/>
              <a:t>2</a:t>
            </a:r>
            <a:r>
              <a:rPr lang="ru-RU" altLang="ru-RU" sz="1800">
                <a:cs typeface="Arial" panose="020B0604020202020204" pitchFamily="34" charset="0"/>
              </a:rPr>
              <a:t> </a:t>
            </a:r>
            <a:r>
              <a:rPr lang="en-US" altLang="ru-RU" sz="1800">
                <a:cs typeface="Arial" panose="020B0604020202020204" pitchFamily="34" charset="0"/>
              </a:rPr>
              <a:t>-  </a:t>
            </a:r>
            <a:r>
              <a:rPr lang="ru-RU" altLang="ru-RU" sz="1800">
                <a:cs typeface="Arial" panose="020B0604020202020204" pitchFamily="34" charset="0"/>
              </a:rPr>
              <a:t>коэффициент самоослабления</a:t>
            </a:r>
            <a:endParaRPr lang="el-GR" altLang="ru-RU" sz="180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CA728BE-F833-4DFA-8C7E-12274E8EA3BE}"/>
              </a:ext>
            </a:extLst>
          </p:cNvPr>
          <p:cNvSpPr>
            <a:spLocks noGrp="1" noChangeArrowheads="1"/>
          </p:cNvSpPr>
          <p:nvPr>
            <p:ph type="title"/>
          </p:nvPr>
        </p:nvSpPr>
        <p:spPr/>
        <p:txBody>
          <a:bodyPr/>
          <a:lstStyle/>
          <a:p>
            <a:pPr eaLnBrk="1" hangingPunct="1"/>
            <a:r>
              <a:rPr lang="ru-RU" altLang="ru-RU" sz="4000"/>
              <a:t>Определение эффективности и самопоглощения</a:t>
            </a:r>
          </a:p>
        </p:txBody>
      </p:sp>
      <p:sp>
        <p:nvSpPr>
          <p:cNvPr id="17411" name="Rectangle 6">
            <a:extLst>
              <a:ext uri="{FF2B5EF4-FFF2-40B4-BE49-F238E27FC236}">
                <a16:creationId xmlns:a16="http://schemas.microsoft.com/office/drawing/2014/main" id="{0A07D890-A5A8-4ABD-A03C-805788F9CF16}"/>
              </a:ext>
            </a:extLst>
          </p:cNvPr>
          <p:cNvSpPr>
            <a:spLocks noGrp="1" noChangeArrowheads="1"/>
          </p:cNvSpPr>
          <p:nvPr>
            <p:ph type="body" idx="1"/>
          </p:nvPr>
        </p:nvSpPr>
        <p:spPr/>
        <p:txBody>
          <a:bodyPr/>
          <a:lstStyle/>
          <a:p>
            <a:pPr eaLnBrk="1" hangingPunct="1"/>
            <a:r>
              <a:rPr lang="ru-RU" altLang="ru-RU"/>
              <a:t>По кривой эффективности путем интерполяции определить эффективность регистрации гамма-излучения интересующего радионуклида</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1AECC6E-B844-4AF8-A4E6-04C20837C59F}"/>
              </a:ext>
            </a:extLst>
          </p:cNvPr>
          <p:cNvSpPr>
            <a:spLocks noGrp="1" noChangeArrowheads="1"/>
          </p:cNvSpPr>
          <p:nvPr>
            <p:ph type="title"/>
          </p:nvPr>
        </p:nvSpPr>
        <p:spPr/>
        <p:txBody>
          <a:bodyPr/>
          <a:lstStyle/>
          <a:p>
            <a:pPr eaLnBrk="1" hangingPunct="1"/>
            <a:r>
              <a:rPr lang="ru-RU" altLang="ru-RU" sz="4000"/>
              <a:t>Определение эффективности и самопоглощения</a:t>
            </a:r>
          </a:p>
        </p:txBody>
      </p:sp>
      <p:sp>
        <p:nvSpPr>
          <p:cNvPr id="18435" name="Rectangle 3">
            <a:extLst>
              <a:ext uri="{FF2B5EF4-FFF2-40B4-BE49-F238E27FC236}">
                <a16:creationId xmlns:a16="http://schemas.microsoft.com/office/drawing/2014/main" id="{A7018389-44B1-49A3-A01B-8802F1B658EE}"/>
              </a:ext>
            </a:extLst>
          </p:cNvPr>
          <p:cNvSpPr>
            <a:spLocks noGrp="1" noChangeArrowheads="1"/>
          </p:cNvSpPr>
          <p:nvPr>
            <p:ph type="body" idx="1"/>
          </p:nvPr>
        </p:nvSpPr>
        <p:spPr/>
        <p:txBody>
          <a:bodyPr/>
          <a:lstStyle/>
          <a:p>
            <a:pPr eaLnBrk="1" hangingPunct="1"/>
            <a:r>
              <a:rPr lang="ru-RU" altLang="ru-RU"/>
              <a:t>Использовать стандартный раствор, содержащий измеряемый радионуклид в сосуде аналогичной геометрии.</a:t>
            </a:r>
          </a:p>
          <a:p>
            <a:pPr eaLnBrk="1" hangingPunct="1"/>
            <a:r>
              <a:rPr lang="ru-RU" altLang="ru-RU"/>
              <a:t>Использование внешнего стандарта (источник известной активности интересующего радионуклида).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3FDB09B-982A-4BD7-BCE8-A38D550EC333}"/>
              </a:ext>
            </a:extLst>
          </p:cNvPr>
          <p:cNvSpPr>
            <a:spLocks noGrp="1" noChangeArrowheads="1"/>
          </p:cNvSpPr>
          <p:nvPr>
            <p:ph type="title"/>
          </p:nvPr>
        </p:nvSpPr>
        <p:spPr/>
        <p:txBody>
          <a:bodyPr/>
          <a:lstStyle/>
          <a:p>
            <a:pPr eaLnBrk="1" hangingPunct="1"/>
            <a:r>
              <a:rPr lang="ru-RU" altLang="ru-RU" sz="4000" dirty="0"/>
              <a:t>Определение эффективности и самопоглощения</a:t>
            </a:r>
          </a:p>
        </p:txBody>
      </p:sp>
      <p:sp>
        <p:nvSpPr>
          <p:cNvPr id="19459" name="Rectangle 5">
            <a:extLst>
              <a:ext uri="{FF2B5EF4-FFF2-40B4-BE49-F238E27FC236}">
                <a16:creationId xmlns:a16="http://schemas.microsoft.com/office/drawing/2014/main" id="{D37075E5-A4D1-487D-B54F-C7F4A10443FA}"/>
              </a:ext>
            </a:extLst>
          </p:cNvPr>
          <p:cNvSpPr>
            <a:spLocks noChangeArrowheads="1"/>
          </p:cNvSpPr>
          <p:nvPr/>
        </p:nvSpPr>
        <p:spPr bwMode="auto">
          <a:xfrm>
            <a:off x="1690688" y="3429000"/>
            <a:ext cx="504825" cy="215900"/>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pSp>
        <p:nvGrpSpPr>
          <p:cNvPr id="19460" name="Group 6">
            <a:extLst>
              <a:ext uri="{FF2B5EF4-FFF2-40B4-BE49-F238E27FC236}">
                <a16:creationId xmlns:a16="http://schemas.microsoft.com/office/drawing/2014/main" id="{DEEB3DEA-AD9B-4F12-A4B3-606A46DCE34E}"/>
              </a:ext>
            </a:extLst>
          </p:cNvPr>
          <p:cNvGrpSpPr>
            <a:grpSpLocks/>
          </p:cNvGrpSpPr>
          <p:nvPr/>
        </p:nvGrpSpPr>
        <p:grpSpPr bwMode="auto">
          <a:xfrm>
            <a:off x="1690688" y="3644900"/>
            <a:ext cx="504825" cy="1008063"/>
            <a:chOff x="657" y="3067"/>
            <a:chExt cx="454" cy="635"/>
          </a:xfrm>
        </p:grpSpPr>
        <p:sp>
          <p:nvSpPr>
            <p:cNvPr id="19559" name="Rectangle 7">
              <a:extLst>
                <a:ext uri="{FF2B5EF4-FFF2-40B4-BE49-F238E27FC236}">
                  <a16:creationId xmlns:a16="http://schemas.microsoft.com/office/drawing/2014/main" id="{63CEE367-B76B-4261-AFB1-606B40DE45F0}"/>
                </a:ext>
              </a:extLst>
            </p:cNvPr>
            <p:cNvSpPr>
              <a:spLocks noChangeArrowheads="1"/>
            </p:cNvSpPr>
            <p:nvPr/>
          </p:nvSpPr>
          <p:spPr bwMode="auto">
            <a:xfrm>
              <a:off x="657" y="3067"/>
              <a:ext cx="454" cy="63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60" name="Rectangle 8">
              <a:extLst>
                <a:ext uri="{FF2B5EF4-FFF2-40B4-BE49-F238E27FC236}">
                  <a16:creationId xmlns:a16="http://schemas.microsoft.com/office/drawing/2014/main" id="{70D93FEA-0A08-4BA5-B473-714E79CAF7AA}"/>
                </a:ext>
              </a:extLst>
            </p:cNvPr>
            <p:cNvSpPr>
              <a:spLocks noChangeArrowheads="1"/>
            </p:cNvSpPr>
            <p:nvPr/>
          </p:nvSpPr>
          <p:spPr bwMode="auto">
            <a:xfrm>
              <a:off x="748" y="3113"/>
              <a:ext cx="272" cy="91"/>
            </a:xfrm>
            <a:prstGeom prst="rect">
              <a:avLst/>
            </a:prstGeom>
            <a:solidFill>
              <a:srgbClr val="FF9900"/>
            </a:solidFill>
            <a:ln>
              <a:noFill/>
            </a:ln>
            <a:effectLst/>
            <a:extLs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61" name="Rectangle 9">
              <a:extLst>
                <a:ext uri="{FF2B5EF4-FFF2-40B4-BE49-F238E27FC236}">
                  <a16:creationId xmlns:a16="http://schemas.microsoft.com/office/drawing/2014/main" id="{3289B5D3-2D11-44DE-82FB-43CFF9962C14}"/>
                </a:ext>
              </a:extLst>
            </p:cNvPr>
            <p:cNvSpPr>
              <a:spLocks noChangeArrowheads="1"/>
            </p:cNvSpPr>
            <p:nvPr/>
          </p:nvSpPr>
          <p:spPr bwMode="auto">
            <a:xfrm>
              <a:off x="703" y="3113"/>
              <a:ext cx="90" cy="499"/>
            </a:xfrm>
            <a:prstGeom prst="rect">
              <a:avLst/>
            </a:prstGeom>
            <a:solidFill>
              <a:srgbClr val="FF9900"/>
            </a:solidFill>
            <a:ln>
              <a:noFill/>
            </a:ln>
            <a:effectLst/>
            <a:extLs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62" name="Rectangle 10">
              <a:extLst>
                <a:ext uri="{FF2B5EF4-FFF2-40B4-BE49-F238E27FC236}">
                  <a16:creationId xmlns:a16="http://schemas.microsoft.com/office/drawing/2014/main" id="{BBA864D6-4D81-4C6A-A7AF-C2F40BFD8F81}"/>
                </a:ext>
              </a:extLst>
            </p:cNvPr>
            <p:cNvSpPr>
              <a:spLocks noChangeArrowheads="1"/>
            </p:cNvSpPr>
            <p:nvPr/>
          </p:nvSpPr>
          <p:spPr bwMode="auto">
            <a:xfrm>
              <a:off x="975" y="3113"/>
              <a:ext cx="90" cy="499"/>
            </a:xfrm>
            <a:prstGeom prst="rect">
              <a:avLst/>
            </a:prstGeom>
            <a:solidFill>
              <a:srgbClr val="FF9900"/>
            </a:solidFill>
            <a:ln>
              <a:noFill/>
            </a:ln>
            <a:effectLst/>
            <a:extLs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pSp>
      <p:grpSp>
        <p:nvGrpSpPr>
          <p:cNvPr id="19461" name="Group 11">
            <a:extLst>
              <a:ext uri="{FF2B5EF4-FFF2-40B4-BE49-F238E27FC236}">
                <a16:creationId xmlns:a16="http://schemas.microsoft.com/office/drawing/2014/main" id="{A241B28F-5394-4492-B0AF-F777DE6E3C38}"/>
              </a:ext>
            </a:extLst>
          </p:cNvPr>
          <p:cNvGrpSpPr>
            <a:grpSpLocks/>
          </p:cNvGrpSpPr>
          <p:nvPr/>
        </p:nvGrpSpPr>
        <p:grpSpPr bwMode="auto">
          <a:xfrm>
            <a:off x="5219700" y="3068638"/>
            <a:ext cx="504825" cy="1008062"/>
            <a:chOff x="657" y="3067"/>
            <a:chExt cx="454" cy="635"/>
          </a:xfrm>
        </p:grpSpPr>
        <p:sp>
          <p:nvSpPr>
            <p:cNvPr id="19555" name="Rectangle 12">
              <a:extLst>
                <a:ext uri="{FF2B5EF4-FFF2-40B4-BE49-F238E27FC236}">
                  <a16:creationId xmlns:a16="http://schemas.microsoft.com/office/drawing/2014/main" id="{1E3CF330-2B26-4F93-B43E-3005AD6CEA54}"/>
                </a:ext>
              </a:extLst>
            </p:cNvPr>
            <p:cNvSpPr>
              <a:spLocks noChangeArrowheads="1"/>
            </p:cNvSpPr>
            <p:nvPr/>
          </p:nvSpPr>
          <p:spPr bwMode="auto">
            <a:xfrm>
              <a:off x="657" y="3067"/>
              <a:ext cx="454" cy="63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56" name="Rectangle 13">
              <a:extLst>
                <a:ext uri="{FF2B5EF4-FFF2-40B4-BE49-F238E27FC236}">
                  <a16:creationId xmlns:a16="http://schemas.microsoft.com/office/drawing/2014/main" id="{0F86E450-93D6-4FF0-91BE-385003E914AA}"/>
                </a:ext>
              </a:extLst>
            </p:cNvPr>
            <p:cNvSpPr>
              <a:spLocks noChangeArrowheads="1"/>
            </p:cNvSpPr>
            <p:nvPr/>
          </p:nvSpPr>
          <p:spPr bwMode="auto">
            <a:xfrm>
              <a:off x="748" y="3113"/>
              <a:ext cx="272" cy="91"/>
            </a:xfrm>
            <a:prstGeom prst="rect">
              <a:avLst/>
            </a:prstGeom>
            <a:solidFill>
              <a:srgbClr val="FF9900"/>
            </a:solidFill>
            <a:ln>
              <a:noFill/>
            </a:ln>
            <a:effectLst/>
            <a:extLs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57" name="Rectangle 14">
              <a:extLst>
                <a:ext uri="{FF2B5EF4-FFF2-40B4-BE49-F238E27FC236}">
                  <a16:creationId xmlns:a16="http://schemas.microsoft.com/office/drawing/2014/main" id="{E8947F26-A4F6-4B79-8035-7F2A72A92E31}"/>
                </a:ext>
              </a:extLst>
            </p:cNvPr>
            <p:cNvSpPr>
              <a:spLocks noChangeArrowheads="1"/>
            </p:cNvSpPr>
            <p:nvPr/>
          </p:nvSpPr>
          <p:spPr bwMode="auto">
            <a:xfrm>
              <a:off x="703" y="3113"/>
              <a:ext cx="90" cy="499"/>
            </a:xfrm>
            <a:prstGeom prst="rect">
              <a:avLst/>
            </a:prstGeom>
            <a:solidFill>
              <a:srgbClr val="FF9900"/>
            </a:solidFill>
            <a:ln>
              <a:noFill/>
            </a:ln>
            <a:effectLst/>
            <a:extLs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58" name="Rectangle 15">
              <a:extLst>
                <a:ext uri="{FF2B5EF4-FFF2-40B4-BE49-F238E27FC236}">
                  <a16:creationId xmlns:a16="http://schemas.microsoft.com/office/drawing/2014/main" id="{ADF118B1-4D03-4D5D-BC8F-3B8924BACAC2}"/>
                </a:ext>
              </a:extLst>
            </p:cNvPr>
            <p:cNvSpPr>
              <a:spLocks noChangeArrowheads="1"/>
            </p:cNvSpPr>
            <p:nvPr/>
          </p:nvSpPr>
          <p:spPr bwMode="auto">
            <a:xfrm>
              <a:off x="975" y="3113"/>
              <a:ext cx="90" cy="499"/>
            </a:xfrm>
            <a:prstGeom prst="rect">
              <a:avLst/>
            </a:prstGeom>
            <a:solidFill>
              <a:srgbClr val="FF9900"/>
            </a:solidFill>
            <a:ln>
              <a:noFill/>
            </a:ln>
            <a:effectLst/>
            <a:extLs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pSp>
      <p:grpSp>
        <p:nvGrpSpPr>
          <p:cNvPr id="19462" name="Group 16">
            <a:extLst>
              <a:ext uri="{FF2B5EF4-FFF2-40B4-BE49-F238E27FC236}">
                <a16:creationId xmlns:a16="http://schemas.microsoft.com/office/drawing/2014/main" id="{D355E32A-E1D9-409D-AA96-6667B64FE438}"/>
              </a:ext>
            </a:extLst>
          </p:cNvPr>
          <p:cNvGrpSpPr>
            <a:grpSpLocks/>
          </p:cNvGrpSpPr>
          <p:nvPr/>
        </p:nvGrpSpPr>
        <p:grpSpPr bwMode="auto">
          <a:xfrm>
            <a:off x="4716463" y="2563813"/>
            <a:ext cx="1512887" cy="1008062"/>
            <a:chOff x="2245" y="2704"/>
            <a:chExt cx="953" cy="635"/>
          </a:xfrm>
        </p:grpSpPr>
        <p:sp>
          <p:nvSpPr>
            <p:cNvPr id="19552" name="Rectangle 17">
              <a:extLst>
                <a:ext uri="{FF2B5EF4-FFF2-40B4-BE49-F238E27FC236}">
                  <a16:creationId xmlns:a16="http://schemas.microsoft.com/office/drawing/2014/main" id="{21B1FB58-726A-447D-AD87-62610262DCEE}"/>
                </a:ext>
              </a:extLst>
            </p:cNvPr>
            <p:cNvSpPr>
              <a:spLocks noChangeArrowheads="1"/>
            </p:cNvSpPr>
            <p:nvPr/>
          </p:nvSpPr>
          <p:spPr bwMode="auto">
            <a:xfrm>
              <a:off x="2426" y="2704"/>
              <a:ext cx="545" cy="318"/>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53" name="Rectangle 18">
              <a:extLst>
                <a:ext uri="{FF2B5EF4-FFF2-40B4-BE49-F238E27FC236}">
                  <a16:creationId xmlns:a16="http://schemas.microsoft.com/office/drawing/2014/main" id="{6D7C5A89-0DD2-446F-A7C4-B85000E04FBF}"/>
                </a:ext>
              </a:extLst>
            </p:cNvPr>
            <p:cNvSpPr>
              <a:spLocks noChangeArrowheads="1"/>
            </p:cNvSpPr>
            <p:nvPr/>
          </p:nvSpPr>
          <p:spPr bwMode="auto">
            <a:xfrm>
              <a:off x="2880" y="2704"/>
              <a:ext cx="318" cy="63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54" name="Rectangle 19">
              <a:extLst>
                <a:ext uri="{FF2B5EF4-FFF2-40B4-BE49-F238E27FC236}">
                  <a16:creationId xmlns:a16="http://schemas.microsoft.com/office/drawing/2014/main" id="{7ADFB40B-7D23-48D8-9F5E-1100E5C1C7D9}"/>
                </a:ext>
              </a:extLst>
            </p:cNvPr>
            <p:cNvSpPr>
              <a:spLocks noChangeArrowheads="1"/>
            </p:cNvSpPr>
            <p:nvPr/>
          </p:nvSpPr>
          <p:spPr bwMode="auto">
            <a:xfrm>
              <a:off x="2245" y="2704"/>
              <a:ext cx="318" cy="63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pSp>
      <p:sp>
        <p:nvSpPr>
          <p:cNvPr id="19463" name="AutoShape 20">
            <a:extLst>
              <a:ext uri="{FF2B5EF4-FFF2-40B4-BE49-F238E27FC236}">
                <a16:creationId xmlns:a16="http://schemas.microsoft.com/office/drawing/2014/main" id="{F5A63B29-6603-4290-9CE2-AA24B5E29FC6}"/>
              </a:ext>
            </a:extLst>
          </p:cNvPr>
          <p:cNvSpPr>
            <a:spLocks/>
          </p:cNvSpPr>
          <p:nvPr/>
        </p:nvSpPr>
        <p:spPr bwMode="auto">
          <a:xfrm>
            <a:off x="2700338" y="2852738"/>
            <a:ext cx="1292225" cy="330200"/>
          </a:xfrm>
          <a:prstGeom prst="accentCallout1">
            <a:avLst>
              <a:gd name="adj1" fmla="val 34616"/>
              <a:gd name="adj2" fmla="val -5898"/>
              <a:gd name="adj3" fmla="val 196153"/>
              <a:gd name="adj4" fmla="val -45944"/>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t>образец</a:t>
            </a:r>
          </a:p>
        </p:txBody>
      </p:sp>
      <p:sp>
        <p:nvSpPr>
          <p:cNvPr id="19464" name="AutoShape 21">
            <a:extLst>
              <a:ext uri="{FF2B5EF4-FFF2-40B4-BE49-F238E27FC236}">
                <a16:creationId xmlns:a16="http://schemas.microsoft.com/office/drawing/2014/main" id="{F946507A-AD70-4B64-867B-5AB332737577}"/>
              </a:ext>
            </a:extLst>
          </p:cNvPr>
          <p:cNvSpPr>
            <a:spLocks/>
          </p:cNvSpPr>
          <p:nvPr/>
        </p:nvSpPr>
        <p:spPr bwMode="auto">
          <a:xfrm>
            <a:off x="2484438" y="3500438"/>
            <a:ext cx="1292225" cy="330200"/>
          </a:xfrm>
          <a:prstGeom prst="accentCallout1">
            <a:avLst>
              <a:gd name="adj1" fmla="val 34616"/>
              <a:gd name="adj2" fmla="val -5898"/>
              <a:gd name="adj3" fmla="val 218269"/>
              <a:gd name="adj4" fmla="val -3341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t>детектор</a:t>
            </a:r>
          </a:p>
        </p:txBody>
      </p:sp>
      <p:sp>
        <p:nvSpPr>
          <p:cNvPr id="19465" name="Rectangle 22">
            <a:extLst>
              <a:ext uri="{FF2B5EF4-FFF2-40B4-BE49-F238E27FC236}">
                <a16:creationId xmlns:a16="http://schemas.microsoft.com/office/drawing/2014/main" id="{B4D87F60-4D26-4D1C-9EA6-8160CA050111}"/>
              </a:ext>
            </a:extLst>
          </p:cNvPr>
          <p:cNvSpPr>
            <a:spLocks noChangeArrowheads="1"/>
          </p:cNvSpPr>
          <p:nvPr/>
        </p:nvSpPr>
        <p:spPr bwMode="auto">
          <a:xfrm>
            <a:off x="1863725" y="3357563"/>
            <a:ext cx="144463" cy="730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466" name="AutoShape 23">
            <a:extLst>
              <a:ext uri="{FF2B5EF4-FFF2-40B4-BE49-F238E27FC236}">
                <a16:creationId xmlns:a16="http://schemas.microsoft.com/office/drawing/2014/main" id="{54F5E299-5928-48F9-876B-A9CF08F06105}"/>
              </a:ext>
            </a:extLst>
          </p:cNvPr>
          <p:cNvSpPr>
            <a:spLocks/>
          </p:cNvSpPr>
          <p:nvPr/>
        </p:nvSpPr>
        <p:spPr bwMode="auto">
          <a:xfrm>
            <a:off x="401638" y="2465388"/>
            <a:ext cx="1292225" cy="330200"/>
          </a:xfrm>
          <a:prstGeom prst="accentCallout1">
            <a:avLst>
              <a:gd name="adj1" fmla="val 34616"/>
              <a:gd name="adj2" fmla="val 105898"/>
              <a:gd name="adj3" fmla="val 275000"/>
              <a:gd name="adj4" fmla="val 11867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ru-RU" altLang="ru-RU" sz="1800"/>
              <a:t>источник</a:t>
            </a:r>
          </a:p>
        </p:txBody>
      </p:sp>
      <p:sp>
        <p:nvSpPr>
          <p:cNvPr id="19467" name="Oval 24">
            <a:extLst>
              <a:ext uri="{FF2B5EF4-FFF2-40B4-BE49-F238E27FC236}">
                <a16:creationId xmlns:a16="http://schemas.microsoft.com/office/drawing/2014/main" id="{DBD33E0A-CBFD-4B97-AD52-B9E3DB4CAE61}"/>
              </a:ext>
            </a:extLst>
          </p:cNvPr>
          <p:cNvSpPr>
            <a:spLocks noChangeArrowheads="1"/>
          </p:cNvSpPr>
          <p:nvPr/>
        </p:nvSpPr>
        <p:spPr bwMode="auto">
          <a:xfrm>
            <a:off x="4716463" y="4725988"/>
            <a:ext cx="1511300" cy="1512887"/>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468" name="Oval 25">
            <a:extLst>
              <a:ext uri="{FF2B5EF4-FFF2-40B4-BE49-F238E27FC236}">
                <a16:creationId xmlns:a16="http://schemas.microsoft.com/office/drawing/2014/main" id="{8963E17A-1A0F-447E-8088-2A8A0FEA7805}"/>
              </a:ext>
            </a:extLst>
          </p:cNvPr>
          <p:cNvSpPr>
            <a:spLocks noChangeArrowheads="1"/>
          </p:cNvSpPr>
          <p:nvPr/>
        </p:nvSpPr>
        <p:spPr bwMode="auto">
          <a:xfrm>
            <a:off x="5219700" y="5229225"/>
            <a:ext cx="504825" cy="503238"/>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469" name="Line 26">
            <a:extLst>
              <a:ext uri="{FF2B5EF4-FFF2-40B4-BE49-F238E27FC236}">
                <a16:creationId xmlns:a16="http://schemas.microsoft.com/office/drawing/2014/main" id="{6D8F2854-703A-411C-9F49-7C2BCBDD64A2}"/>
              </a:ext>
            </a:extLst>
          </p:cNvPr>
          <p:cNvSpPr>
            <a:spLocks noChangeShapeType="1"/>
          </p:cNvSpPr>
          <p:nvPr/>
        </p:nvSpPr>
        <p:spPr bwMode="auto">
          <a:xfrm>
            <a:off x="5762625" y="2565400"/>
            <a:ext cx="0" cy="1008063"/>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470" name="Line 27">
            <a:extLst>
              <a:ext uri="{FF2B5EF4-FFF2-40B4-BE49-F238E27FC236}">
                <a16:creationId xmlns:a16="http://schemas.microsoft.com/office/drawing/2014/main" id="{3D8752AE-25CE-4A02-A16B-AF73AF41D54B}"/>
              </a:ext>
            </a:extLst>
          </p:cNvPr>
          <p:cNvSpPr>
            <a:spLocks noChangeShapeType="1"/>
          </p:cNvSpPr>
          <p:nvPr/>
        </p:nvSpPr>
        <p:spPr bwMode="auto">
          <a:xfrm>
            <a:off x="5748338" y="4778375"/>
            <a:ext cx="0" cy="140335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19471" name="Group 107">
            <a:extLst>
              <a:ext uri="{FF2B5EF4-FFF2-40B4-BE49-F238E27FC236}">
                <a16:creationId xmlns:a16="http://schemas.microsoft.com/office/drawing/2014/main" id="{D8530A03-A0E8-4CEC-87CB-BCD13E4D659E}"/>
              </a:ext>
            </a:extLst>
          </p:cNvPr>
          <p:cNvGrpSpPr>
            <a:grpSpLocks/>
          </p:cNvGrpSpPr>
          <p:nvPr/>
        </p:nvGrpSpPr>
        <p:grpSpPr bwMode="auto">
          <a:xfrm>
            <a:off x="7092950" y="3789363"/>
            <a:ext cx="1512888" cy="1079500"/>
            <a:chOff x="4286" y="2251"/>
            <a:chExt cx="953" cy="680"/>
          </a:xfrm>
        </p:grpSpPr>
        <p:sp>
          <p:nvSpPr>
            <p:cNvPr id="19474" name="Rectangle 28">
              <a:extLst>
                <a:ext uri="{FF2B5EF4-FFF2-40B4-BE49-F238E27FC236}">
                  <a16:creationId xmlns:a16="http://schemas.microsoft.com/office/drawing/2014/main" id="{C4BF9936-C778-4B7D-9C56-9BFFE169A727}"/>
                </a:ext>
              </a:extLst>
            </p:cNvPr>
            <p:cNvSpPr>
              <a:spLocks noChangeArrowheads="1"/>
            </p:cNvSpPr>
            <p:nvPr/>
          </p:nvSpPr>
          <p:spPr bwMode="auto">
            <a:xfrm>
              <a:off x="4286" y="2251"/>
              <a:ext cx="953" cy="6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pSp>
          <p:nvGrpSpPr>
            <p:cNvPr id="19475" name="Group 40">
              <a:extLst>
                <a:ext uri="{FF2B5EF4-FFF2-40B4-BE49-F238E27FC236}">
                  <a16:creationId xmlns:a16="http://schemas.microsoft.com/office/drawing/2014/main" id="{838177AE-3032-48F5-98E1-95FC42C6E794}"/>
                </a:ext>
              </a:extLst>
            </p:cNvPr>
            <p:cNvGrpSpPr>
              <a:grpSpLocks/>
            </p:cNvGrpSpPr>
            <p:nvPr/>
          </p:nvGrpSpPr>
          <p:grpSpPr bwMode="auto">
            <a:xfrm>
              <a:off x="4332" y="2296"/>
              <a:ext cx="862" cy="45"/>
              <a:chOff x="4332" y="2296"/>
              <a:chExt cx="862" cy="45"/>
            </a:xfrm>
          </p:grpSpPr>
          <p:sp>
            <p:nvSpPr>
              <p:cNvPr id="19542" name="Rectangle 30">
                <a:extLst>
                  <a:ext uri="{FF2B5EF4-FFF2-40B4-BE49-F238E27FC236}">
                    <a16:creationId xmlns:a16="http://schemas.microsoft.com/office/drawing/2014/main" id="{C3DED358-3BC5-4F68-8658-F36E496B8F7F}"/>
                  </a:ext>
                </a:extLst>
              </p:cNvPr>
              <p:cNvSpPr>
                <a:spLocks noChangeArrowheads="1"/>
              </p:cNvSpPr>
              <p:nvPr/>
            </p:nvSpPr>
            <p:spPr bwMode="auto">
              <a:xfrm>
                <a:off x="4332"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43" name="Rectangle 31">
                <a:extLst>
                  <a:ext uri="{FF2B5EF4-FFF2-40B4-BE49-F238E27FC236}">
                    <a16:creationId xmlns:a16="http://schemas.microsoft.com/office/drawing/2014/main" id="{EB3BBDCD-8490-400E-8056-D170135593E0}"/>
                  </a:ext>
                </a:extLst>
              </p:cNvPr>
              <p:cNvSpPr>
                <a:spLocks noChangeArrowheads="1"/>
              </p:cNvSpPr>
              <p:nvPr/>
            </p:nvSpPr>
            <p:spPr bwMode="auto">
              <a:xfrm>
                <a:off x="4422"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44" name="Rectangle 32">
                <a:extLst>
                  <a:ext uri="{FF2B5EF4-FFF2-40B4-BE49-F238E27FC236}">
                    <a16:creationId xmlns:a16="http://schemas.microsoft.com/office/drawing/2014/main" id="{D639F841-23E8-4157-83B4-ABB1D5828648}"/>
                  </a:ext>
                </a:extLst>
              </p:cNvPr>
              <p:cNvSpPr>
                <a:spLocks noChangeArrowheads="1"/>
              </p:cNvSpPr>
              <p:nvPr/>
            </p:nvSpPr>
            <p:spPr bwMode="auto">
              <a:xfrm>
                <a:off x="4513"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45" name="Rectangle 33">
                <a:extLst>
                  <a:ext uri="{FF2B5EF4-FFF2-40B4-BE49-F238E27FC236}">
                    <a16:creationId xmlns:a16="http://schemas.microsoft.com/office/drawing/2014/main" id="{9AC0C328-7E22-4834-AA49-B0C178314B87}"/>
                  </a:ext>
                </a:extLst>
              </p:cNvPr>
              <p:cNvSpPr>
                <a:spLocks noChangeArrowheads="1"/>
              </p:cNvSpPr>
              <p:nvPr/>
            </p:nvSpPr>
            <p:spPr bwMode="auto">
              <a:xfrm>
                <a:off x="4604"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46" name="Rectangle 34">
                <a:extLst>
                  <a:ext uri="{FF2B5EF4-FFF2-40B4-BE49-F238E27FC236}">
                    <a16:creationId xmlns:a16="http://schemas.microsoft.com/office/drawing/2014/main" id="{E5C78A86-DDAC-4974-9647-54EAE7D035AD}"/>
                  </a:ext>
                </a:extLst>
              </p:cNvPr>
              <p:cNvSpPr>
                <a:spLocks noChangeArrowheads="1"/>
              </p:cNvSpPr>
              <p:nvPr/>
            </p:nvSpPr>
            <p:spPr bwMode="auto">
              <a:xfrm>
                <a:off x="4694"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47" name="Rectangle 35">
                <a:extLst>
                  <a:ext uri="{FF2B5EF4-FFF2-40B4-BE49-F238E27FC236}">
                    <a16:creationId xmlns:a16="http://schemas.microsoft.com/office/drawing/2014/main" id="{0A10B5CB-1B1D-438A-971C-EC367EEA41E1}"/>
                  </a:ext>
                </a:extLst>
              </p:cNvPr>
              <p:cNvSpPr>
                <a:spLocks noChangeArrowheads="1"/>
              </p:cNvSpPr>
              <p:nvPr/>
            </p:nvSpPr>
            <p:spPr bwMode="auto">
              <a:xfrm>
                <a:off x="4785"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48" name="Rectangle 36">
                <a:extLst>
                  <a:ext uri="{FF2B5EF4-FFF2-40B4-BE49-F238E27FC236}">
                    <a16:creationId xmlns:a16="http://schemas.microsoft.com/office/drawing/2014/main" id="{83994106-7EFB-41A6-A7A6-BC9ADA40A1A9}"/>
                  </a:ext>
                </a:extLst>
              </p:cNvPr>
              <p:cNvSpPr>
                <a:spLocks noChangeArrowheads="1"/>
              </p:cNvSpPr>
              <p:nvPr/>
            </p:nvSpPr>
            <p:spPr bwMode="auto">
              <a:xfrm>
                <a:off x="4876"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49" name="Rectangle 37">
                <a:extLst>
                  <a:ext uri="{FF2B5EF4-FFF2-40B4-BE49-F238E27FC236}">
                    <a16:creationId xmlns:a16="http://schemas.microsoft.com/office/drawing/2014/main" id="{9423F7F5-F1A3-4D59-9014-B52A7EF23FAE}"/>
                  </a:ext>
                </a:extLst>
              </p:cNvPr>
              <p:cNvSpPr>
                <a:spLocks noChangeArrowheads="1"/>
              </p:cNvSpPr>
              <p:nvPr/>
            </p:nvSpPr>
            <p:spPr bwMode="auto">
              <a:xfrm>
                <a:off x="4967"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50" name="Rectangle 38">
                <a:extLst>
                  <a:ext uri="{FF2B5EF4-FFF2-40B4-BE49-F238E27FC236}">
                    <a16:creationId xmlns:a16="http://schemas.microsoft.com/office/drawing/2014/main" id="{CA08A116-EA94-48EF-AF49-2C3AC38540D9}"/>
                  </a:ext>
                </a:extLst>
              </p:cNvPr>
              <p:cNvSpPr>
                <a:spLocks noChangeArrowheads="1"/>
              </p:cNvSpPr>
              <p:nvPr/>
            </p:nvSpPr>
            <p:spPr bwMode="auto">
              <a:xfrm>
                <a:off x="5057"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51" name="Rectangle 39">
                <a:extLst>
                  <a:ext uri="{FF2B5EF4-FFF2-40B4-BE49-F238E27FC236}">
                    <a16:creationId xmlns:a16="http://schemas.microsoft.com/office/drawing/2014/main" id="{C7E7CCE9-5E65-4F04-A4B9-CF945F3DECEF}"/>
                  </a:ext>
                </a:extLst>
              </p:cNvPr>
              <p:cNvSpPr>
                <a:spLocks noChangeArrowheads="1"/>
              </p:cNvSpPr>
              <p:nvPr/>
            </p:nvSpPr>
            <p:spPr bwMode="auto">
              <a:xfrm>
                <a:off x="5148"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pSp>
        <p:grpSp>
          <p:nvGrpSpPr>
            <p:cNvPr id="19476" name="Group 41">
              <a:extLst>
                <a:ext uri="{FF2B5EF4-FFF2-40B4-BE49-F238E27FC236}">
                  <a16:creationId xmlns:a16="http://schemas.microsoft.com/office/drawing/2014/main" id="{A89BFBC5-4FF0-43A9-A27B-6EACEFC5B117}"/>
                </a:ext>
              </a:extLst>
            </p:cNvPr>
            <p:cNvGrpSpPr>
              <a:grpSpLocks/>
            </p:cNvGrpSpPr>
            <p:nvPr/>
          </p:nvGrpSpPr>
          <p:grpSpPr bwMode="auto">
            <a:xfrm>
              <a:off x="4332" y="2387"/>
              <a:ext cx="862" cy="45"/>
              <a:chOff x="4332" y="2296"/>
              <a:chExt cx="862" cy="45"/>
            </a:xfrm>
          </p:grpSpPr>
          <p:sp>
            <p:nvSpPr>
              <p:cNvPr id="19532" name="Rectangle 42">
                <a:extLst>
                  <a:ext uri="{FF2B5EF4-FFF2-40B4-BE49-F238E27FC236}">
                    <a16:creationId xmlns:a16="http://schemas.microsoft.com/office/drawing/2014/main" id="{D5BBDD9F-B8B5-4825-9C65-74C7A4177457}"/>
                  </a:ext>
                </a:extLst>
              </p:cNvPr>
              <p:cNvSpPr>
                <a:spLocks noChangeArrowheads="1"/>
              </p:cNvSpPr>
              <p:nvPr/>
            </p:nvSpPr>
            <p:spPr bwMode="auto">
              <a:xfrm>
                <a:off x="4332"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33" name="Rectangle 43">
                <a:extLst>
                  <a:ext uri="{FF2B5EF4-FFF2-40B4-BE49-F238E27FC236}">
                    <a16:creationId xmlns:a16="http://schemas.microsoft.com/office/drawing/2014/main" id="{6B3630DD-C7FE-470B-8BF0-962A14322A99}"/>
                  </a:ext>
                </a:extLst>
              </p:cNvPr>
              <p:cNvSpPr>
                <a:spLocks noChangeArrowheads="1"/>
              </p:cNvSpPr>
              <p:nvPr/>
            </p:nvSpPr>
            <p:spPr bwMode="auto">
              <a:xfrm>
                <a:off x="4422"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34" name="Rectangle 44">
                <a:extLst>
                  <a:ext uri="{FF2B5EF4-FFF2-40B4-BE49-F238E27FC236}">
                    <a16:creationId xmlns:a16="http://schemas.microsoft.com/office/drawing/2014/main" id="{A89F61DC-E6E3-4732-B93F-F3CB0B6D100D}"/>
                  </a:ext>
                </a:extLst>
              </p:cNvPr>
              <p:cNvSpPr>
                <a:spLocks noChangeArrowheads="1"/>
              </p:cNvSpPr>
              <p:nvPr/>
            </p:nvSpPr>
            <p:spPr bwMode="auto">
              <a:xfrm>
                <a:off x="4513"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35" name="Rectangle 45">
                <a:extLst>
                  <a:ext uri="{FF2B5EF4-FFF2-40B4-BE49-F238E27FC236}">
                    <a16:creationId xmlns:a16="http://schemas.microsoft.com/office/drawing/2014/main" id="{2218CFC2-C91B-45D4-B820-88F99DC7B2B4}"/>
                  </a:ext>
                </a:extLst>
              </p:cNvPr>
              <p:cNvSpPr>
                <a:spLocks noChangeArrowheads="1"/>
              </p:cNvSpPr>
              <p:nvPr/>
            </p:nvSpPr>
            <p:spPr bwMode="auto">
              <a:xfrm>
                <a:off x="4604"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36" name="Rectangle 46">
                <a:extLst>
                  <a:ext uri="{FF2B5EF4-FFF2-40B4-BE49-F238E27FC236}">
                    <a16:creationId xmlns:a16="http://schemas.microsoft.com/office/drawing/2014/main" id="{B84C08F5-E960-4BD6-97BA-60D9783622FF}"/>
                  </a:ext>
                </a:extLst>
              </p:cNvPr>
              <p:cNvSpPr>
                <a:spLocks noChangeArrowheads="1"/>
              </p:cNvSpPr>
              <p:nvPr/>
            </p:nvSpPr>
            <p:spPr bwMode="auto">
              <a:xfrm>
                <a:off x="4694"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37" name="Rectangle 47">
                <a:extLst>
                  <a:ext uri="{FF2B5EF4-FFF2-40B4-BE49-F238E27FC236}">
                    <a16:creationId xmlns:a16="http://schemas.microsoft.com/office/drawing/2014/main" id="{D0984C70-DE1A-42A2-8E10-CD7E624F1EBA}"/>
                  </a:ext>
                </a:extLst>
              </p:cNvPr>
              <p:cNvSpPr>
                <a:spLocks noChangeArrowheads="1"/>
              </p:cNvSpPr>
              <p:nvPr/>
            </p:nvSpPr>
            <p:spPr bwMode="auto">
              <a:xfrm>
                <a:off x="4785"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38" name="Rectangle 48">
                <a:extLst>
                  <a:ext uri="{FF2B5EF4-FFF2-40B4-BE49-F238E27FC236}">
                    <a16:creationId xmlns:a16="http://schemas.microsoft.com/office/drawing/2014/main" id="{4526166E-D121-4A62-9728-1945ED5FAC30}"/>
                  </a:ext>
                </a:extLst>
              </p:cNvPr>
              <p:cNvSpPr>
                <a:spLocks noChangeArrowheads="1"/>
              </p:cNvSpPr>
              <p:nvPr/>
            </p:nvSpPr>
            <p:spPr bwMode="auto">
              <a:xfrm>
                <a:off x="4876"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39" name="Rectangle 49">
                <a:extLst>
                  <a:ext uri="{FF2B5EF4-FFF2-40B4-BE49-F238E27FC236}">
                    <a16:creationId xmlns:a16="http://schemas.microsoft.com/office/drawing/2014/main" id="{C1D743B0-67EC-4E91-A334-E13CA9A47539}"/>
                  </a:ext>
                </a:extLst>
              </p:cNvPr>
              <p:cNvSpPr>
                <a:spLocks noChangeArrowheads="1"/>
              </p:cNvSpPr>
              <p:nvPr/>
            </p:nvSpPr>
            <p:spPr bwMode="auto">
              <a:xfrm>
                <a:off x="4967"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40" name="Rectangle 50">
                <a:extLst>
                  <a:ext uri="{FF2B5EF4-FFF2-40B4-BE49-F238E27FC236}">
                    <a16:creationId xmlns:a16="http://schemas.microsoft.com/office/drawing/2014/main" id="{60FAAB40-2181-45AE-9F82-6718F65C302A}"/>
                  </a:ext>
                </a:extLst>
              </p:cNvPr>
              <p:cNvSpPr>
                <a:spLocks noChangeArrowheads="1"/>
              </p:cNvSpPr>
              <p:nvPr/>
            </p:nvSpPr>
            <p:spPr bwMode="auto">
              <a:xfrm>
                <a:off x="5057"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41" name="Rectangle 51">
                <a:extLst>
                  <a:ext uri="{FF2B5EF4-FFF2-40B4-BE49-F238E27FC236}">
                    <a16:creationId xmlns:a16="http://schemas.microsoft.com/office/drawing/2014/main" id="{1EA79103-657D-4DAD-B832-511CF2656CFF}"/>
                  </a:ext>
                </a:extLst>
              </p:cNvPr>
              <p:cNvSpPr>
                <a:spLocks noChangeArrowheads="1"/>
              </p:cNvSpPr>
              <p:nvPr/>
            </p:nvSpPr>
            <p:spPr bwMode="auto">
              <a:xfrm>
                <a:off x="5148"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pSp>
        <p:grpSp>
          <p:nvGrpSpPr>
            <p:cNvPr id="19477" name="Group 52">
              <a:extLst>
                <a:ext uri="{FF2B5EF4-FFF2-40B4-BE49-F238E27FC236}">
                  <a16:creationId xmlns:a16="http://schemas.microsoft.com/office/drawing/2014/main" id="{F6069300-A0F5-4322-9CA5-05F28333932D}"/>
                </a:ext>
              </a:extLst>
            </p:cNvPr>
            <p:cNvGrpSpPr>
              <a:grpSpLocks/>
            </p:cNvGrpSpPr>
            <p:nvPr/>
          </p:nvGrpSpPr>
          <p:grpSpPr bwMode="auto">
            <a:xfrm>
              <a:off x="4332" y="2478"/>
              <a:ext cx="862" cy="45"/>
              <a:chOff x="4332" y="2296"/>
              <a:chExt cx="862" cy="45"/>
            </a:xfrm>
          </p:grpSpPr>
          <p:sp>
            <p:nvSpPr>
              <p:cNvPr id="19522" name="Rectangle 53">
                <a:extLst>
                  <a:ext uri="{FF2B5EF4-FFF2-40B4-BE49-F238E27FC236}">
                    <a16:creationId xmlns:a16="http://schemas.microsoft.com/office/drawing/2014/main" id="{A1432CE8-8A0F-4B04-8ADB-D8392A7E280E}"/>
                  </a:ext>
                </a:extLst>
              </p:cNvPr>
              <p:cNvSpPr>
                <a:spLocks noChangeArrowheads="1"/>
              </p:cNvSpPr>
              <p:nvPr/>
            </p:nvSpPr>
            <p:spPr bwMode="auto">
              <a:xfrm>
                <a:off x="4332"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23" name="Rectangle 54">
                <a:extLst>
                  <a:ext uri="{FF2B5EF4-FFF2-40B4-BE49-F238E27FC236}">
                    <a16:creationId xmlns:a16="http://schemas.microsoft.com/office/drawing/2014/main" id="{07CDB196-32E0-4138-B97E-439224BABCF2}"/>
                  </a:ext>
                </a:extLst>
              </p:cNvPr>
              <p:cNvSpPr>
                <a:spLocks noChangeArrowheads="1"/>
              </p:cNvSpPr>
              <p:nvPr/>
            </p:nvSpPr>
            <p:spPr bwMode="auto">
              <a:xfrm>
                <a:off x="4422"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24" name="Rectangle 55">
                <a:extLst>
                  <a:ext uri="{FF2B5EF4-FFF2-40B4-BE49-F238E27FC236}">
                    <a16:creationId xmlns:a16="http://schemas.microsoft.com/office/drawing/2014/main" id="{9C268D8D-4B5B-42AC-A23E-EA03F1C0A9CD}"/>
                  </a:ext>
                </a:extLst>
              </p:cNvPr>
              <p:cNvSpPr>
                <a:spLocks noChangeArrowheads="1"/>
              </p:cNvSpPr>
              <p:nvPr/>
            </p:nvSpPr>
            <p:spPr bwMode="auto">
              <a:xfrm>
                <a:off x="4513"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25" name="Rectangle 56">
                <a:extLst>
                  <a:ext uri="{FF2B5EF4-FFF2-40B4-BE49-F238E27FC236}">
                    <a16:creationId xmlns:a16="http://schemas.microsoft.com/office/drawing/2014/main" id="{949590C4-1FB3-4A5D-B006-8EA3607B70F4}"/>
                  </a:ext>
                </a:extLst>
              </p:cNvPr>
              <p:cNvSpPr>
                <a:spLocks noChangeArrowheads="1"/>
              </p:cNvSpPr>
              <p:nvPr/>
            </p:nvSpPr>
            <p:spPr bwMode="auto">
              <a:xfrm>
                <a:off x="4604"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26" name="Rectangle 57">
                <a:extLst>
                  <a:ext uri="{FF2B5EF4-FFF2-40B4-BE49-F238E27FC236}">
                    <a16:creationId xmlns:a16="http://schemas.microsoft.com/office/drawing/2014/main" id="{52720A59-CEB7-4F8F-AEE5-F48004CE6D70}"/>
                  </a:ext>
                </a:extLst>
              </p:cNvPr>
              <p:cNvSpPr>
                <a:spLocks noChangeArrowheads="1"/>
              </p:cNvSpPr>
              <p:nvPr/>
            </p:nvSpPr>
            <p:spPr bwMode="auto">
              <a:xfrm>
                <a:off x="4694"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27" name="Rectangle 58">
                <a:extLst>
                  <a:ext uri="{FF2B5EF4-FFF2-40B4-BE49-F238E27FC236}">
                    <a16:creationId xmlns:a16="http://schemas.microsoft.com/office/drawing/2014/main" id="{67C0C54F-DF7E-49C4-A74B-C901D52EE925}"/>
                  </a:ext>
                </a:extLst>
              </p:cNvPr>
              <p:cNvSpPr>
                <a:spLocks noChangeArrowheads="1"/>
              </p:cNvSpPr>
              <p:nvPr/>
            </p:nvSpPr>
            <p:spPr bwMode="auto">
              <a:xfrm>
                <a:off x="4785"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28" name="Rectangle 59">
                <a:extLst>
                  <a:ext uri="{FF2B5EF4-FFF2-40B4-BE49-F238E27FC236}">
                    <a16:creationId xmlns:a16="http://schemas.microsoft.com/office/drawing/2014/main" id="{2C6875B4-BE32-4BB2-8C5F-530E6953B94C}"/>
                  </a:ext>
                </a:extLst>
              </p:cNvPr>
              <p:cNvSpPr>
                <a:spLocks noChangeArrowheads="1"/>
              </p:cNvSpPr>
              <p:nvPr/>
            </p:nvSpPr>
            <p:spPr bwMode="auto">
              <a:xfrm>
                <a:off x="4876"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29" name="Rectangle 60">
                <a:extLst>
                  <a:ext uri="{FF2B5EF4-FFF2-40B4-BE49-F238E27FC236}">
                    <a16:creationId xmlns:a16="http://schemas.microsoft.com/office/drawing/2014/main" id="{AA6C6D36-4824-45BC-BF56-0EA4EF2A9288}"/>
                  </a:ext>
                </a:extLst>
              </p:cNvPr>
              <p:cNvSpPr>
                <a:spLocks noChangeArrowheads="1"/>
              </p:cNvSpPr>
              <p:nvPr/>
            </p:nvSpPr>
            <p:spPr bwMode="auto">
              <a:xfrm>
                <a:off x="4967"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30" name="Rectangle 61">
                <a:extLst>
                  <a:ext uri="{FF2B5EF4-FFF2-40B4-BE49-F238E27FC236}">
                    <a16:creationId xmlns:a16="http://schemas.microsoft.com/office/drawing/2014/main" id="{FBBB2E9B-4C46-487F-B4C6-3DE752A50A99}"/>
                  </a:ext>
                </a:extLst>
              </p:cNvPr>
              <p:cNvSpPr>
                <a:spLocks noChangeArrowheads="1"/>
              </p:cNvSpPr>
              <p:nvPr/>
            </p:nvSpPr>
            <p:spPr bwMode="auto">
              <a:xfrm>
                <a:off x="5057"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31" name="Rectangle 62">
                <a:extLst>
                  <a:ext uri="{FF2B5EF4-FFF2-40B4-BE49-F238E27FC236}">
                    <a16:creationId xmlns:a16="http://schemas.microsoft.com/office/drawing/2014/main" id="{ED6A4E06-B2DA-4249-9E0E-CC10AD45AAF0}"/>
                  </a:ext>
                </a:extLst>
              </p:cNvPr>
              <p:cNvSpPr>
                <a:spLocks noChangeArrowheads="1"/>
              </p:cNvSpPr>
              <p:nvPr/>
            </p:nvSpPr>
            <p:spPr bwMode="auto">
              <a:xfrm>
                <a:off x="5148"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pSp>
        <p:grpSp>
          <p:nvGrpSpPr>
            <p:cNvPr id="19478" name="Group 63">
              <a:extLst>
                <a:ext uri="{FF2B5EF4-FFF2-40B4-BE49-F238E27FC236}">
                  <a16:creationId xmlns:a16="http://schemas.microsoft.com/office/drawing/2014/main" id="{BBAEDA7F-A8C2-447C-80F4-A7D341E42CD2}"/>
                </a:ext>
              </a:extLst>
            </p:cNvPr>
            <p:cNvGrpSpPr>
              <a:grpSpLocks/>
            </p:cNvGrpSpPr>
            <p:nvPr/>
          </p:nvGrpSpPr>
          <p:grpSpPr bwMode="auto">
            <a:xfrm>
              <a:off x="4332" y="2568"/>
              <a:ext cx="862" cy="45"/>
              <a:chOff x="4332" y="2296"/>
              <a:chExt cx="862" cy="45"/>
            </a:xfrm>
          </p:grpSpPr>
          <p:sp>
            <p:nvSpPr>
              <p:cNvPr id="19512" name="Rectangle 64">
                <a:extLst>
                  <a:ext uri="{FF2B5EF4-FFF2-40B4-BE49-F238E27FC236}">
                    <a16:creationId xmlns:a16="http://schemas.microsoft.com/office/drawing/2014/main" id="{C26FB84C-9B1B-442A-890B-E85F0A1EA1CD}"/>
                  </a:ext>
                </a:extLst>
              </p:cNvPr>
              <p:cNvSpPr>
                <a:spLocks noChangeArrowheads="1"/>
              </p:cNvSpPr>
              <p:nvPr/>
            </p:nvSpPr>
            <p:spPr bwMode="auto">
              <a:xfrm>
                <a:off x="4332"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13" name="Rectangle 65">
                <a:extLst>
                  <a:ext uri="{FF2B5EF4-FFF2-40B4-BE49-F238E27FC236}">
                    <a16:creationId xmlns:a16="http://schemas.microsoft.com/office/drawing/2014/main" id="{94658ACF-88F9-4957-9E46-BFB5F2BFDA70}"/>
                  </a:ext>
                </a:extLst>
              </p:cNvPr>
              <p:cNvSpPr>
                <a:spLocks noChangeArrowheads="1"/>
              </p:cNvSpPr>
              <p:nvPr/>
            </p:nvSpPr>
            <p:spPr bwMode="auto">
              <a:xfrm>
                <a:off x="4422"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14" name="Rectangle 66">
                <a:extLst>
                  <a:ext uri="{FF2B5EF4-FFF2-40B4-BE49-F238E27FC236}">
                    <a16:creationId xmlns:a16="http://schemas.microsoft.com/office/drawing/2014/main" id="{A42C3D4B-A7B6-478E-B650-AA1AE8068337}"/>
                  </a:ext>
                </a:extLst>
              </p:cNvPr>
              <p:cNvSpPr>
                <a:spLocks noChangeArrowheads="1"/>
              </p:cNvSpPr>
              <p:nvPr/>
            </p:nvSpPr>
            <p:spPr bwMode="auto">
              <a:xfrm>
                <a:off x="4513"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15" name="Rectangle 67">
                <a:extLst>
                  <a:ext uri="{FF2B5EF4-FFF2-40B4-BE49-F238E27FC236}">
                    <a16:creationId xmlns:a16="http://schemas.microsoft.com/office/drawing/2014/main" id="{DE4A8F42-C6B7-4BFA-926E-0ACC23397F58}"/>
                  </a:ext>
                </a:extLst>
              </p:cNvPr>
              <p:cNvSpPr>
                <a:spLocks noChangeArrowheads="1"/>
              </p:cNvSpPr>
              <p:nvPr/>
            </p:nvSpPr>
            <p:spPr bwMode="auto">
              <a:xfrm>
                <a:off x="4604"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16" name="Rectangle 68">
                <a:extLst>
                  <a:ext uri="{FF2B5EF4-FFF2-40B4-BE49-F238E27FC236}">
                    <a16:creationId xmlns:a16="http://schemas.microsoft.com/office/drawing/2014/main" id="{5807841D-08DC-4CED-9F47-A0AC18D1E3E4}"/>
                  </a:ext>
                </a:extLst>
              </p:cNvPr>
              <p:cNvSpPr>
                <a:spLocks noChangeArrowheads="1"/>
              </p:cNvSpPr>
              <p:nvPr/>
            </p:nvSpPr>
            <p:spPr bwMode="auto">
              <a:xfrm>
                <a:off x="4694"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17" name="Rectangle 69">
                <a:extLst>
                  <a:ext uri="{FF2B5EF4-FFF2-40B4-BE49-F238E27FC236}">
                    <a16:creationId xmlns:a16="http://schemas.microsoft.com/office/drawing/2014/main" id="{AA208576-51C8-48BC-8EF2-8BB218B7BB62}"/>
                  </a:ext>
                </a:extLst>
              </p:cNvPr>
              <p:cNvSpPr>
                <a:spLocks noChangeArrowheads="1"/>
              </p:cNvSpPr>
              <p:nvPr/>
            </p:nvSpPr>
            <p:spPr bwMode="auto">
              <a:xfrm>
                <a:off x="4785"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18" name="Rectangle 70">
                <a:extLst>
                  <a:ext uri="{FF2B5EF4-FFF2-40B4-BE49-F238E27FC236}">
                    <a16:creationId xmlns:a16="http://schemas.microsoft.com/office/drawing/2014/main" id="{267D5DA3-7F51-450E-882B-C3D3686A556C}"/>
                  </a:ext>
                </a:extLst>
              </p:cNvPr>
              <p:cNvSpPr>
                <a:spLocks noChangeArrowheads="1"/>
              </p:cNvSpPr>
              <p:nvPr/>
            </p:nvSpPr>
            <p:spPr bwMode="auto">
              <a:xfrm>
                <a:off x="4876"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19" name="Rectangle 71">
                <a:extLst>
                  <a:ext uri="{FF2B5EF4-FFF2-40B4-BE49-F238E27FC236}">
                    <a16:creationId xmlns:a16="http://schemas.microsoft.com/office/drawing/2014/main" id="{CCB90601-E62F-4E82-AA9E-F748384C0A6B}"/>
                  </a:ext>
                </a:extLst>
              </p:cNvPr>
              <p:cNvSpPr>
                <a:spLocks noChangeArrowheads="1"/>
              </p:cNvSpPr>
              <p:nvPr/>
            </p:nvSpPr>
            <p:spPr bwMode="auto">
              <a:xfrm>
                <a:off x="4967"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20" name="Rectangle 72">
                <a:extLst>
                  <a:ext uri="{FF2B5EF4-FFF2-40B4-BE49-F238E27FC236}">
                    <a16:creationId xmlns:a16="http://schemas.microsoft.com/office/drawing/2014/main" id="{BFB72E81-8BED-42B3-B5DB-72C9EA0DE39F}"/>
                  </a:ext>
                </a:extLst>
              </p:cNvPr>
              <p:cNvSpPr>
                <a:spLocks noChangeArrowheads="1"/>
              </p:cNvSpPr>
              <p:nvPr/>
            </p:nvSpPr>
            <p:spPr bwMode="auto">
              <a:xfrm>
                <a:off x="5057"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21" name="Rectangle 73">
                <a:extLst>
                  <a:ext uri="{FF2B5EF4-FFF2-40B4-BE49-F238E27FC236}">
                    <a16:creationId xmlns:a16="http://schemas.microsoft.com/office/drawing/2014/main" id="{52F6CDC8-D07A-4F27-A2C9-54ADB8E0F6EF}"/>
                  </a:ext>
                </a:extLst>
              </p:cNvPr>
              <p:cNvSpPr>
                <a:spLocks noChangeArrowheads="1"/>
              </p:cNvSpPr>
              <p:nvPr/>
            </p:nvSpPr>
            <p:spPr bwMode="auto">
              <a:xfrm>
                <a:off x="5148"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pSp>
        <p:grpSp>
          <p:nvGrpSpPr>
            <p:cNvPr id="19479" name="Group 74">
              <a:extLst>
                <a:ext uri="{FF2B5EF4-FFF2-40B4-BE49-F238E27FC236}">
                  <a16:creationId xmlns:a16="http://schemas.microsoft.com/office/drawing/2014/main" id="{F41F43BC-CAEC-41FE-A39F-4C0891450153}"/>
                </a:ext>
              </a:extLst>
            </p:cNvPr>
            <p:cNvGrpSpPr>
              <a:grpSpLocks/>
            </p:cNvGrpSpPr>
            <p:nvPr/>
          </p:nvGrpSpPr>
          <p:grpSpPr bwMode="auto">
            <a:xfrm>
              <a:off x="4332" y="2659"/>
              <a:ext cx="862" cy="45"/>
              <a:chOff x="4332" y="2296"/>
              <a:chExt cx="862" cy="45"/>
            </a:xfrm>
          </p:grpSpPr>
          <p:sp>
            <p:nvSpPr>
              <p:cNvPr id="19502" name="Rectangle 75">
                <a:extLst>
                  <a:ext uri="{FF2B5EF4-FFF2-40B4-BE49-F238E27FC236}">
                    <a16:creationId xmlns:a16="http://schemas.microsoft.com/office/drawing/2014/main" id="{FCB7ED6F-2848-4CEF-9860-AC00455AE1D4}"/>
                  </a:ext>
                </a:extLst>
              </p:cNvPr>
              <p:cNvSpPr>
                <a:spLocks noChangeArrowheads="1"/>
              </p:cNvSpPr>
              <p:nvPr/>
            </p:nvSpPr>
            <p:spPr bwMode="auto">
              <a:xfrm>
                <a:off x="4332"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03" name="Rectangle 76">
                <a:extLst>
                  <a:ext uri="{FF2B5EF4-FFF2-40B4-BE49-F238E27FC236}">
                    <a16:creationId xmlns:a16="http://schemas.microsoft.com/office/drawing/2014/main" id="{CA3DEF36-8C56-40BD-A92E-784367E4BA1E}"/>
                  </a:ext>
                </a:extLst>
              </p:cNvPr>
              <p:cNvSpPr>
                <a:spLocks noChangeArrowheads="1"/>
              </p:cNvSpPr>
              <p:nvPr/>
            </p:nvSpPr>
            <p:spPr bwMode="auto">
              <a:xfrm>
                <a:off x="4422"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04" name="Rectangle 77">
                <a:extLst>
                  <a:ext uri="{FF2B5EF4-FFF2-40B4-BE49-F238E27FC236}">
                    <a16:creationId xmlns:a16="http://schemas.microsoft.com/office/drawing/2014/main" id="{B265224F-1CE5-47D0-82EE-FDE3CEFD756A}"/>
                  </a:ext>
                </a:extLst>
              </p:cNvPr>
              <p:cNvSpPr>
                <a:spLocks noChangeArrowheads="1"/>
              </p:cNvSpPr>
              <p:nvPr/>
            </p:nvSpPr>
            <p:spPr bwMode="auto">
              <a:xfrm>
                <a:off x="4513"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05" name="Rectangle 78">
                <a:extLst>
                  <a:ext uri="{FF2B5EF4-FFF2-40B4-BE49-F238E27FC236}">
                    <a16:creationId xmlns:a16="http://schemas.microsoft.com/office/drawing/2014/main" id="{F48948D9-9D52-4DF0-A819-903EDF10CC1B}"/>
                  </a:ext>
                </a:extLst>
              </p:cNvPr>
              <p:cNvSpPr>
                <a:spLocks noChangeArrowheads="1"/>
              </p:cNvSpPr>
              <p:nvPr/>
            </p:nvSpPr>
            <p:spPr bwMode="auto">
              <a:xfrm>
                <a:off x="4604"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06" name="Rectangle 79">
                <a:extLst>
                  <a:ext uri="{FF2B5EF4-FFF2-40B4-BE49-F238E27FC236}">
                    <a16:creationId xmlns:a16="http://schemas.microsoft.com/office/drawing/2014/main" id="{78F01F87-C0DA-42BE-9BC7-8CD7A3B34839}"/>
                  </a:ext>
                </a:extLst>
              </p:cNvPr>
              <p:cNvSpPr>
                <a:spLocks noChangeArrowheads="1"/>
              </p:cNvSpPr>
              <p:nvPr/>
            </p:nvSpPr>
            <p:spPr bwMode="auto">
              <a:xfrm>
                <a:off x="4694"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07" name="Rectangle 80">
                <a:extLst>
                  <a:ext uri="{FF2B5EF4-FFF2-40B4-BE49-F238E27FC236}">
                    <a16:creationId xmlns:a16="http://schemas.microsoft.com/office/drawing/2014/main" id="{1E73B68E-84F3-424B-A82A-838DFC604397}"/>
                  </a:ext>
                </a:extLst>
              </p:cNvPr>
              <p:cNvSpPr>
                <a:spLocks noChangeArrowheads="1"/>
              </p:cNvSpPr>
              <p:nvPr/>
            </p:nvSpPr>
            <p:spPr bwMode="auto">
              <a:xfrm>
                <a:off x="4785"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08" name="Rectangle 81">
                <a:extLst>
                  <a:ext uri="{FF2B5EF4-FFF2-40B4-BE49-F238E27FC236}">
                    <a16:creationId xmlns:a16="http://schemas.microsoft.com/office/drawing/2014/main" id="{A763DB2E-4BEC-40D9-B8C0-D33CF0682C1B}"/>
                  </a:ext>
                </a:extLst>
              </p:cNvPr>
              <p:cNvSpPr>
                <a:spLocks noChangeArrowheads="1"/>
              </p:cNvSpPr>
              <p:nvPr/>
            </p:nvSpPr>
            <p:spPr bwMode="auto">
              <a:xfrm>
                <a:off x="4876"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09" name="Rectangle 82">
                <a:extLst>
                  <a:ext uri="{FF2B5EF4-FFF2-40B4-BE49-F238E27FC236}">
                    <a16:creationId xmlns:a16="http://schemas.microsoft.com/office/drawing/2014/main" id="{0D231791-EC02-49D2-8145-5AD61BAF89F1}"/>
                  </a:ext>
                </a:extLst>
              </p:cNvPr>
              <p:cNvSpPr>
                <a:spLocks noChangeArrowheads="1"/>
              </p:cNvSpPr>
              <p:nvPr/>
            </p:nvSpPr>
            <p:spPr bwMode="auto">
              <a:xfrm>
                <a:off x="4967"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10" name="Rectangle 83">
                <a:extLst>
                  <a:ext uri="{FF2B5EF4-FFF2-40B4-BE49-F238E27FC236}">
                    <a16:creationId xmlns:a16="http://schemas.microsoft.com/office/drawing/2014/main" id="{60B02BDE-FF9F-4444-ACBE-0105CC52B2CE}"/>
                  </a:ext>
                </a:extLst>
              </p:cNvPr>
              <p:cNvSpPr>
                <a:spLocks noChangeArrowheads="1"/>
              </p:cNvSpPr>
              <p:nvPr/>
            </p:nvSpPr>
            <p:spPr bwMode="auto">
              <a:xfrm>
                <a:off x="5057"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11" name="Rectangle 84">
                <a:extLst>
                  <a:ext uri="{FF2B5EF4-FFF2-40B4-BE49-F238E27FC236}">
                    <a16:creationId xmlns:a16="http://schemas.microsoft.com/office/drawing/2014/main" id="{B8AB0B61-C8D3-43FE-8F88-07359694A12C}"/>
                  </a:ext>
                </a:extLst>
              </p:cNvPr>
              <p:cNvSpPr>
                <a:spLocks noChangeArrowheads="1"/>
              </p:cNvSpPr>
              <p:nvPr/>
            </p:nvSpPr>
            <p:spPr bwMode="auto">
              <a:xfrm>
                <a:off x="5148"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pSp>
        <p:grpSp>
          <p:nvGrpSpPr>
            <p:cNvPr id="19480" name="Group 85">
              <a:extLst>
                <a:ext uri="{FF2B5EF4-FFF2-40B4-BE49-F238E27FC236}">
                  <a16:creationId xmlns:a16="http://schemas.microsoft.com/office/drawing/2014/main" id="{DC50C7AE-344F-4F36-BA00-2B35EEE97C84}"/>
                </a:ext>
              </a:extLst>
            </p:cNvPr>
            <p:cNvGrpSpPr>
              <a:grpSpLocks/>
            </p:cNvGrpSpPr>
            <p:nvPr/>
          </p:nvGrpSpPr>
          <p:grpSpPr bwMode="auto">
            <a:xfrm>
              <a:off x="4332" y="2750"/>
              <a:ext cx="862" cy="45"/>
              <a:chOff x="4332" y="2296"/>
              <a:chExt cx="862" cy="45"/>
            </a:xfrm>
          </p:grpSpPr>
          <p:sp>
            <p:nvSpPr>
              <p:cNvPr id="19492" name="Rectangle 86">
                <a:extLst>
                  <a:ext uri="{FF2B5EF4-FFF2-40B4-BE49-F238E27FC236}">
                    <a16:creationId xmlns:a16="http://schemas.microsoft.com/office/drawing/2014/main" id="{838A8759-9016-4BA7-841F-20F9FE5E1085}"/>
                  </a:ext>
                </a:extLst>
              </p:cNvPr>
              <p:cNvSpPr>
                <a:spLocks noChangeArrowheads="1"/>
              </p:cNvSpPr>
              <p:nvPr/>
            </p:nvSpPr>
            <p:spPr bwMode="auto">
              <a:xfrm>
                <a:off x="4332"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493" name="Rectangle 87">
                <a:extLst>
                  <a:ext uri="{FF2B5EF4-FFF2-40B4-BE49-F238E27FC236}">
                    <a16:creationId xmlns:a16="http://schemas.microsoft.com/office/drawing/2014/main" id="{1193D84B-9079-43F8-A947-26E02AED21F9}"/>
                  </a:ext>
                </a:extLst>
              </p:cNvPr>
              <p:cNvSpPr>
                <a:spLocks noChangeArrowheads="1"/>
              </p:cNvSpPr>
              <p:nvPr/>
            </p:nvSpPr>
            <p:spPr bwMode="auto">
              <a:xfrm>
                <a:off x="4422"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494" name="Rectangle 88">
                <a:extLst>
                  <a:ext uri="{FF2B5EF4-FFF2-40B4-BE49-F238E27FC236}">
                    <a16:creationId xmlns:a16="http://schemas.microsoft.com/office/drawing/2014/main" id="{C8AF66C5-D7CF-4C8C-9933-9731944A08A2}"/>
                  </a:ext>
                </a:extLst>
              </p:cNvPr>
              <p:cNvSpPr>
                <a:spLocks noChangeArrowheads="1"/>
              </p:cNvSpPr>
              <p:nvPr/>
            </p:nvSpPr>
            <p:spPr bwMode="auto">
              <a:xfrm>
                <a:off x="4513"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495" name="Rectangle 89">
                <a:extLst>
                  <a:ext uri="{FF2B5EF4-FFF2-40B4-BE49-F238E27FC236}">
                    <a16:creationId xmlns:a16="http://schemas.microsoft.com/office/drawing/2014/main" id="{9731AAD0-66A3-48AE-94A7-431C303F1964}"/>
                  </a:ext>
                </a:extLst>
              </p:cNvPr>
              <p:cNvSpPr>
                <a:spLocks noChangeArrowheads="1"/>
              </p:cNvSpPr>
              <p:nvPr/>
            </p:nvSpPr>
            <p:spPr bwMode="auto">
              <a:xfrm>
                <a:off x="4604"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496" name="Rectangle 90">
                <a:extLst>
                  <a:ext uri="{FF2B5EF4-FFF2-40B4-BE49-F238E27FC236}">
                    <a16:creationId xmlns:a16="http://schemas.microsoft.com/office/drawing/2014/main" id="{95635A8E-A314-48DD-8998-212D4E9B116A}"/>
                  </a:ext>
                </a:extLst>
              </p:cNvPr>
              <p:cNvSpPr>
                <a:spLocks noChangeArrowheads="1"/>
              </p:cNvSpPr>
              <p:nvPr/>
            </p:nvSpPr>
            <p:spPr bwMode="auto">
              <a:xfrm>
                <a:off x="4694"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497" name="Rectangle 91">
                <a:extLst>
                  <a:ext uri="{FF2B5EF4-FFF2-40B4-BE49-F238E27FC236}">
                    <a16:creationId xmlns:a16="http://schemas.microsoft.com/office/drawing/2014/main" id="{5B4E8E94-C488-45EC-B9F5-8E4DE5816E25}"/>
                  </a:ext>
                </a:extLst>
              </p:cNvPr>
              <p:cNvSpPr>
                <a:spLocks noChangeArrowheads="1"/>
              </p:cNvSpPr>
              <p:nvPr/>
            </p:nvSpPr>
            <p:spPr bwMode="auto">
              <a:xfrm>
                <a:off x="4785"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498" name="Rectangle 92">
                <a:extLst>
                  <a:ext uri="{FF2B5EF4-FFF2-40B4-BE49-F238E27FC236}">
                    <a16:creationId xmlns:a16="http://schemas.microsoft.com/office/drawing/2014/main" id="{5C515355-63EB-4BE0-AF75-B0E20A2B4E5B}"/>
                  </a:ext>
                </a:extLst>
              </p:cNvPr>
              <p:cNvSpPr>
                <a:spLocks noChangeArrowheads="1"/>
              </p:cNvSpPr>
              <p:nvPr/>
            </p:nvSpPr>
            <p:spPr bwMode="auto">
              <a:xfrm>
                <a:off x="4876"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499" name="Rectangle 93">
                <a:extLst>
                  <a:ext uri="{FF2B5EF4-FFF2-40B4-BE49-F238E27FC236}">
                    <a16:creationId xmlns:a16="http://schemas.microsoft.com/office/drawing/2014/main" id="{AD899E10-8478-4C6D-8E58-ED6906C8AA08}"/>
                  </a:ext>
                </a:extLst>
              </p:cNvPr>
              <p:cNvSpPr>
                <a:spLocks noChangeArrowheads="1"/>
              </p:cNvSpPr>
              <p:nvPr/>
            </p:nvSpPr>
            <p:spPr bwMode="auto">
              <a:xfrm>
                <a:off x="4967"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00" name="Rectangle 94">
                <a:extLst>
                  <a:ext uri="{FF2B5EF4-FFF2-40B4-BE49-F238E27FC236}">
                    <a16:creationId xmlns:a16="http://schemas.microsoft.com/office/drawing/2014/main" id="{EBDEF264-B2D1-40CB-A129-F098117E2D4B}"/>
                  </a:ext>
                </a:extLst>
              </p:cNvPr>
              <p:cNvSpPr>
                <a:spLocks noChangeArrowheads="1"/>
              </p:cNvSpPr>
              <p:nvPr/>
            </p:nvSpPr>
            <p:spPr bwMode="auto">
              <a:xfrm>
                <a:off x="5057"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501" name="Rectangle 95">
                <a:extLst>
                  <a:ext uri="{FF2B5EF4-FFF2-40B4-BE49-F238E27FC236}">
                    <a16:creationId xmlns:a16="http://schemas.microsoft.com/office/drawing/2014/main" id="{B534C20B-AD66-4B20-A05B-7CE3C9C672D3}"/>
                  </a:ext>
                </a:extLst>
              </p:cNvPr>
              <p:cNvSpPr>
                <a:spLocks noChangeArrowheads="1"/>
              </p:cNvSpPr>
              <p:nvPr/>
            </p:nvSpPr>
            <p:spPr bwMode="auto">
              <a:xfrm>
                <a:off x="5148"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pSp>
        <p:grpSp>
          <p:nvGrpSpPr>
            <p:cNvPr id="19481" name="Group 96">
              <a:extLst>
                <a:ext uri="{FF2B5EF4-FFF2-40B4-BE49-F238E27FC236}">
                  <a16:creationId xmlns:a16="http://schemas.microsoft.com/office/drawing/2014/main" id="{D335278A-9050-4929-B72E-6C3E51B53328}"/>
                </a:ext>
              </a:extLst>
            </p:cNvPr>
            <p:cNvGrpSpPr>
              <a:grpSpLocks/>
            </p:cNvGrpSpPr>
            <p:nvPr/>
          </p:nvGrpSpPr>
          <p:grpSpPr bwMode="auto">
            <a:xfrm>
              <a:off x="4332" y="2840"/>
              <a:ext cx="862" cy="45"/>
              <a:chOff x="4332" y="2296"/>
              <a:chExt cx="862" cy="45"/>
            </a:xfrm>
          </p:grpSpPr>
          <p:sp>
            <p:nvSpPr>
              <p:cNvPr id="19482" name="Rectangle 97">
                <a:extLst>
                  <a:ext uri="{FF2B5EF4-FFF2-40B4-BE49-F238E27FC236}">
                    <a16:creationId xmlns:a16="http://schemas.microsoft.com/office/drawing/2014/main" id="{1A21747E-E762-4983-93F4-3F35A49AA319}"/>
                  </a:ext>
                </a:extLst>
              </p:cNvPr>
              <p:cNvSpPr>
                <a:spLocks noChangeArrowheads="1"/>
              </p:cNvSpPr>
              <p:nvPr/>
            </p:nvSpPr>
            <p:spPr bwMode="auto">
              <a:xfrm>
                <a:off x="4332"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483" name="Rectangle 98">
                <a:extLst>
                  <a:ext uri="{FF2B5EF4-FFF2-40B4-BE49-F238E27FC236}">
                    <a16:creationId xmlns:a16="http://schemas.microsoft.com/office/drawing/2014/main" id="{514B2F3F-3FE2-4AF3-AA1F-160E091C3AB7}"/>
                  </a:ext>
                </a:extLst>
              </p:cNvPr>
              <p:cNvSpPr>
                <a:spLocks noChangeArrowheads="1"/>
              </p:cNvSpPr>
              <p:nvPr/>
            </p:nvSpPr>
            <p:spPr bwMode="auto">
              <a:xfrm>
                <a:off x="4422"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484" name="Rectangle 99">
                <a:extLst>
                  <a:ext uri="{FF2B5EF4-FFF2-40B4-BE49-F238E27FC236}">
                    <a16:creationId xmlns:a16="http://schemas.microsoft.com/office/drawing/2014/main" id="{DB65E2F9-2657-49FB-9FCA-9E49A4FBA78C}"/>
                  </a:ext>
                </a:extLst>
              </p:cNvPr>
              <p:cNvSpPr>
                <a:spLocks noChangeArrowheads="1"/>
              </p:cNvSpPr>
              <p:nvPr/>
            </p:nvSpPr>
            <p:spPr bwMode="auto">
              <a:xfrm>
                <a:off x="4513"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485" name="Rectangle 100">
                <a:extLst>
                  <a:ext uri="{FF2B5EF4-FFF2-40B4-BE49-F238E27FC236}">
                    <a16:creationId xmlns:a16="http://schemas.microsoft.com/office/drawing/2014/main" id="{54F851AE-6997-466D-A6C5-5942D1023A87}"/>
                  </a:ext>
                </a:extLst>
              </p:cNvPr>
              <p:cNvSpPr>
                <a:spLocks noChangeArrowheads="1"/>
              </p:cNvSpPr>
              <p:nvPr/>
            </p:nvSpPr>
            <p:spPr bwMode="auto">
              <a:xfrm>
                <a:off x="4604"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486" name="Rectangle 101">
                <a:extLst>
                  <a:ext uri="{FF2B5EF4-FFF2-40B4-BE49-F238E27FC236}">
                    <a16:creationId xmlns:a16="http://schemas.microsoft.com/office/drawing/2014/main" id="{774C5848-7C6D-4FE2-AA52-D64DA497073C}"/>
                  </a:ext>
                </a:extLst>
              </p:cNvPr>
              <p:cNvSpPr>
                <a:spLocks noChangeArrowheads="1"/>
              </p:cNvSpPr>
              <p:nvPr/>
            </p:nvSpPr>
            <p:spPr bwMode="auto">
              <a:xfrm>
                <a:off x="4694"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487" name="Rectangle 102">
                <a:extLst>
                  <a:ext uri="{FF2B5EF4-FFF2-40B4-BE49-F238E27FC236}">
                    <a16:creationId xmlns:a16="http://schemas.microsoft.com/office/drawing/2014/main" id="{39A50693-3695-4126-9E1E-D2E94BF7C8B0}"/>
                  </a:ext>
                </a:extLst>
              </p:cNvPr>
              <p:cNvSpPr>
                <a:spLocks noChangeArrowheads="1"/>
              </p:cNvSpPr>
              <p:nvPr/>
            </p:nvSpPr>
            <p:spPr bwMode="auto">
              <a:xfrm>
                <a:off x="4785"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488" name="Rectangle 103">
                <a:extLst>
                  <a:ext uri="{FF2B5EF4-FFF2-40B4-BE49-F238E27FC236}">
                    <a16:creationId xmlns:a16="http://schemas.microsoft.com/office/drawing/2014/main" id="{E4579D4E-9588-428D-8C5A-0F05EE983593}"/>
                  </a:ext>
                </a:extLst>
              </p:cNvPr>
              <p:cNvSpPr>
                <a:spLocks noChangeArrowheads="1"/>
              </p:cNvSpPr>
              <p:nvPr/>
            </p:nvSpPr>
            <p:spPr bwMode="auto">
              <a:xfrm>
                <a:off x="4876"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489" name="Rectangle 104">
                <a:extLst>
                  <a:ext uri="{FF2B5EF4-FFF2-40B4-BE49-F238E27FC236}">
                    <a16:creationId xmlns:a16="http://schemas.microsoft.com/office/drawing/2014/main" id="{5193C72B-BB70-4529-9DD1-ADFDC45EE434}"/>
                  </a:ext>
                </a:extLst>
              </p:cNvPr>
              <p:cNvSpPr>
                <a:spLocks noChangeArrowheads="1"/>
              </p:cNvSpPr>
              <p:nvPr/>
            </p:nvSpPr>
            <p:spPr bwMode="auto">
              <a:xfrm>
                <a:off x="4967"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490" name="Rectangle 105">
                <a:extLst>
                  <a:ext uri="{FF2B5EF4-FFF2-40B4-BE49-F238E27FC236}">
                    <a16:creationId xmlns:a16="http://schemas.microsoft.com/office/drawing/2014/main" id="{715CAC56-7F12-419E-ADE9-5A53FDFC2B9F}"/>
                  </a:ext>
                </a:extLst>
              </p:cNvPr>
              <p:cNvSpPr>
                <a:spLocks noChangeArrowheads="1"/>
              </p:cNvSpPr>
              <p:nvPr/>
            </p:nvSpPr>
            <p:spPr bwMode="auto">
              <a:xfrm>
                <a:off x="5057"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9491" name="Rectangle 106">
                <a:extLst>
                  <a:ext uri="{FF2B5EF4-FFF2-40B4-BE49-F238E27FC236}">
                    <a16:creationId xmlns:a16="http://schemas.microsoft.com/office/drawing/2014/main" id="{3760D3F5-72F6-4C11-88C2-4C02720FDADE}"/>
                  </a:ext>
                </a:extLst>
              </p:cNvPr>
              <p:cNvSpPr>
                <a:spLocks noChangeArrowheads="1"/>
              </p:cNvSpPr>
              <p:nvPr/>
            </p:nvSpPr>
            <p:spPr bwMode="auto">
              <a:xfrm>
                <a:off x="5148" y="2296"/>
                <a:ext cx="4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pSp>
      </p:grpSp>
      <p:sp>
        <p:nvSpPr>
          <p:cNvPr id="19472" name="Text Box 108">
            <a:extLst>
              <a:ext uri="{FF2B5EF4-FFF2-40B4-BE49-F238E27FC236}">
                <a16:creationId xmlns:a16="http://schemas.microsoft.com/office/drawing/2014/main" id="{222235F8-32AD-42D7-AB49-785C7C4E49A9}"/>
              </a:ext>
            </a:extLst>
          </p:cNvPr>
          <p:cNvSpPr txBox="1">
            <a:spLocks noChangeArrowheads="1"/>
          </p:cNvSpPr>
          <p:nvPr/>
        </p:nvSpPr>
        <p:spPr bwMode="auto">
          <a:xfrm>
            <a:off x="4859338" y="2060575"/>
            <a:ext cx="12461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t>Вид сбоку</a:t>
            </a:r>
          </a:p>
        </p:txBody>
      </p:sp>
      <p:sp>
        <p:nvSpPr>
          <p:cNvPr id="19473" name="Text Box 109">
            <a:extLst>
              <a:ext uri="{FF2B5EF4-FFF2-40B4-BE49-F238E27FC236}">
                <a16:creationId xmlns:a16="http://schemas.microsoft.com/office/drawing/2014/main" id="{9291A063-3DEE-4CD6-B962-64AED119EBA2}"/>
              </a:ext>
            </a:extLst>
          </p:cNvPr>
          <p:cNvSpPr txBox="1">
            <a:spLocks noChangeArrowheads="1"/>
          </p:cNvSpPr>
          <p:nvPr/>
        </p:nvSpPr>
        <p:spPr bwMode="auto">
          <a:xfrm>
            <a:off x="4787900" y="4292600"/>
            <a:ext cx="1379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t>Вид сверху</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D138BE-5443-4E73-B866-7A9FB2BA77F2}"/>
              </a:ext>
            </a:extLst>
          </p:cNvPr>
          <p:cNvSpPr>
            <a:spLocks noGrp="1"/>
          </p:cNvSpPr>
          <p:nvPr>
            <p:ph type="title"/>
          </p:nvPr>
        </p:nvSpPr>
        <p:spPr/>
        <p:txBody>
          <a:bodyPr/>
          <a:lstStyle/>
          <a:p>
            <a:r>
              <a:rPr lang="ru-RU" altLang="ru-RU" sz="4400" dirty="0"/>
              <a:t>Определение эффективности и самопоглощения</a:t>
            </a:r>
            <a:endParaRPr lang="ru-RU"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4DD7A44-4E87-43FA-B404-2F69622C68BD}"/>
                  </a:ext>
                </a:extLst>
              </p:cNvPr>
              <p:cNvSpPr txBox="1"/>
              <p:nvPr/>
            </p:nvSpPr>
            <p:spPr>
              <a:xfrm>
                <a:off x="489793" y="2346427"/>
                <a:ext cx="8155246" cy="11757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3200" i="1" smtClean="0">
                          <a:latin typeface="Cambria Math" panose="02040503050406030204" pitchFamily="18" charset="0"/>
                          <a:ea typeface="Cambria Math" panose="02040503050406030204" pitchFamily="18" charset="0"/>
                        </a:rPr>
                        <m:t>𝜀</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d>
                            <m:dPr>
                              <m:ctrlPr>
                                <a:rPr lang="en-US" sz="3200" b="0" i="1" smtClean="0">
                                  <a:latin typeface="Cambria Math" panose="02040503050406030204" pitchFamily="18" charset="0"/>
                                </a:rPr>
                              </m:ctrlPr>
                            </m:d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𝐼</m:t>
                                  </m:r>
                                </m:e>
                                <m:sub>
                                  <m:r>
                                    <a:rPr lang="ru-RU" sz="3200" b="0" i="1" smtClean="0">
                                      <a:latin typeface="Cambria Math" panose="02040503050406030204" pitchFamily="18" charset="0"/>
                                    </a:rPr>
                                    <m:t>пр.+ст.</m:t>
                                  </m:r>
                                </m:sub>
                              </m:sSub>
                              <m:r>
                                <a:rPr lang="ru-RU"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𝐼</m:t>
                                  </m:r>
                                </m:e>
                                <m:sub>
                                  <m:r>
                                    <a:rPr lang="ru-RU" sz="3200" b="0" i="1" smtClean="0">
                                      <a:latin typeface="Cambria Math" panose="02040503050406030204" pitchFamily="18" charset="0"/>
                                    </a:rPr>
                                    <m:t>ф.</m:t>
                                  </m:r>
                                </m:sub>
                              </m:sSub>
                            </m:e>
                          </m:d>
                          <m:r>
                            <a:rPr lang="ru-RU" sz="3200" b="0" i="1" smtClean="0">
                              <a:latin typeface="Cambria Math" panose="02040503050406030204" pitchFamily="18" charset="0"/>
                            </a:rPr>
                            <m:t>−</m:t>
                          </m:r>
                          <m:d>
                            <m:dPr>
                              <m:ctrlPr>
                                <a:rPr lang="ru-RU" sz="3200" b="0" i="1" smtClean="0">
                                  <a:latin typeface="Cambria Math" panose="02040503050406030204" pitchFamily="18" charset="0"/>
                                </a:rPr>
                              </m:ctrlPr>
                            </m:dPr>
                            <m:e>
                              <m:sSub>
                                <m:sSubPr>
                                  <m:ctrlPr>
                                    <a:rPr lang="ru-RU" sz="3200" b="0" i="1" smtClean="0">
                                      <a:latin typeface="Cambria Math" panose="02040503050406030204" pitchFamily="18" charset="0"/>
                                    </a:rPr>
                                  </m:ctrlPr>
                                </m:sSubPr>
                                <m:e>
                                  <m:r>
                                    <a:rPr lang="en-US" sz="3200" b="0" i="1" smtClean="0">
                                      <a:latin typeface="Cambria Math" panose="02040503050406030204" pitchFamily="18" charset="0"/>
                                    </a:rPr>
                                    <m:t>𝐼</m:t>
                                  </m:r>
                                </m:e>
                                <m:sub>
                                  <m:r>
                                    <a:rPr lang="ru-RU" sz="3200" b="0" i="1" smtClean="0">
                                      <a:latin typeface="Cambria Math" panose="02040503050406030204" pitchFamily="18" charset="0"/>
                                    </a:rPr>
                                    <m:t>пр.</m:t>
                                  </m:r>
                                </m:sub>
                              </m:sSub>
                              <m:r>
                                <a:rPr lang="ru-RU" sz="3200" b="0" i="1" smtClean="0">
                                  <a:latin typeface="Cambria Math" panose="02040503050406030204" pitchFamily="18" charset="0"/>
                                </a:rPr>
                                <m:t>−</m:t>
                              </m:r>
                              <m:sSub>
                                <m:sSubPr>
                                  <m:ctrlPr>
                                    <a:rPr lang="ru-RU" sz="3200" b="0" i="1" smtClean="0">
                                      <a:latin typeface="Cambria Math" panose="02040503050406030204" pitchFamily="18" charset="0"/>
                                    </a:rPr>
                                  </m:ctrlPr>
                                </m:sSubPr>
                                <m:e>
                                  <m:r>
                                    <a:rPr lang="en-US" sz="3200" b="0" i="1" smtClean="0">
                                      <a:latin typeface="Cambria Math" panose="02040503050406030204" pitchFamily="18" charset="0"/>
                                    </a:rPr>
                                    <m:t>𝐼</m:t>
                                  </m:r>
                                </m:e>
                                <m:sub>
                                  <m:r>
                                    <a:rPr lang="ru-RU" sz="3200" b="0" i="1" smtClean="0">
                                      <a:latin typeface="Cambria Math" panose="02040503050406030204" pitchFamily="18" charset="0"/>
                                    </a:rPr>
                                    <m:t>ф</m:t>
                                  </m:r>
                                </m:sub>
                              </m:sSub>
                            </m:e>
                          </m:d>
                        </m:num>
                        <m:den>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𝐴</m:t>
                              </m:r>
                            </m:e>
                            <m:sub>
                              <m:r>
                                <a:rPr lang="ru-RU" sz="3200" b="0" i="1" smtClean="0">
                                  <a:latin typeface="Cambria Math" panose="02040503050406030204" pitchFamily="18" charset="0"/>
                                </a:rPr>
                                <m:t>стандарт</m:t>
                              </m:r>
                            </m:sub>
                          </m:sSub>
                        </m:den>
                      </m:f>
                      <m:r>
                        <a:rPr lang="ru-RU" sz="3200" b="0" i="1" smtClean="0">
                          <a:latin typeface="Cambria Math" panose="02040503050406030204" pitchFamily="18" charset="0"/>
                        </a:rPr>
                        <m:t>=</m:t>
                      </m:r>
                      <m:f>
                        <m:fPr>
                          <m:ctrlPr>
                            <a:rPr lang="en-US" sz="3200" b="0" i="1" smtClean="0">
                              <a:latin typeface="Cambria Math" panose="02040503050406030204" pitchFamily="18" charset="0"/>
                            </a:rPr>
                          </m:ctrlPr>
                        </m:fPr>
                        <m:num>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𝐼</m:t>
                              </m:r>
                            </m:e>
                            <m:sub>
                              <m:r>
                                <a:rPr lang="ru-RU" sz="3200" b="0" i="1" smtClean="0">
                                  <a:latin typeface="Cambria Math" panose="02040503050406030204" pitchFamily="18" charset="0"/>
                                </a:rPr>
                                <m:t>пр.+ст.</m:t>
                              </m:r>
                            </m:sub>
                          </m:sSub>
                          <m:r>
                            <a:rPr lang="ru-RU" sz="3200" b="0" i="1" smtClean="0">
                              <a:latin typeface="Cambria Math" panose="02040503050406030204" pitchFamily="18" charset="0"/>
                            </a:rPr>
                            <m:t>−</m:t>
                          </m:r>
                          <m:sSub>
                            <m:sSubPr>
                              <m:ctrlPr>
                                <a:rPr lang="ru-RU" sz="3200" b="0" i="1" smtClean="0">
                                  <a:latin typeface="Cambria Math" panose="02040503050406030204" pitchFamily="18" charset="0"/>
                                </a:rPr>
                              </m:ctrlPr>
                            </m:sSubPr>
                            <m:e>
                              <m:r>
                                <a:rPr lang="en-US" sz="3200" b="0" i="1" smtClean="0">
                                  <a:latin typeface="Cambria Math" panose="02040503050406030204" pitchFamily="18" charset="0"/>
                                </a:rPr>
                                <m:t>𝐼</m:t>
                              </m:r>
                            </m:e>
                            <m:sub>
                              <m:r>
                                <a:rPr lang="ru-RU" sz="3200" b="0" i="1" smtClean="0">
                                  <a:latin typeface="Cambria Math" panose="02040503050406030204" pitchFamily="18" charset="0"/>
                                </a:rPr>
                                <m:t>пр.</m:t>
                              </m:r>
                            </m:sub>
                          </m:sSub>
                        </m:num>
                        <m:den>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𝐴</m:t>
                              </m:r>
                            </m:e>
                            <m:sub>
                              <m:r>
                                <a:rPr lang="ru-RU" sz="3200" b="0" i="1" smtClean="0">
                                  <a:latin typeface="Cambria Math" panose="02040503050406030204" pitchFamily="18" charset="0"/>
                                </a:rPr>
                                <m:t>стандарт</m:t>
                              </m:r>
                            </m:sub>
                          </m:sSub>
                        </m:den>
                      </m:f>
                    </m:oMath>
                  </m:oMathPara>
                </a14:m>
                <a:endParaRPr lang="ru-RU" sz="3200" dirty="0"/>
              </a:p>
            </p:txBody>
          </p:sp>
        </mc:Choice>
        <mc:Fallback xmlns="">
          <p:sp>
            <p:nvSpPr>
              <p:cNvPr id="4" name="TextBox 3">
                <a:extLst>
                  <a:ext uri="{FF2B5EF4-FFF2-40B4-BE49-F238E27FC236}">
                    <a16:creationId xmlns:a16="http://schemas.microsoft.com/office/drawing/2014/main" id="{84DD7A44-4E87-43FA-B404-2F69622C68BD}"/>
                  </a:ext>
                </a:extLst>
              </p:cNvPr>
              <p:cNvSpPr txBox="1">
                <a:spLocks noRot="1" noChangeAspect="1" noMove="1" noResize="1" noEditPoints="1" noAdjustHandles="1" noChangeArrowheads="1" noChangeShapeType="1" noTextEdit="1"/>
              </p:cNvSpPr>
              <p:nvPr/>
            </p:nvSpPr>
            <p:spPr>
              <a:xfrm>
                <a:off x="489793" y="2346427"/>
                <a:ext cx="8155246" cy="1175771"/>
              </a:xfrm>
              <a:prstGeom prst="rect">
                <a:avLst/>
              </a:prstGeom>
              <a:blipFill>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7FDC2CA-1F7E-4E88-B1D9-B42BB8123733}"/>
                  </a:ext>
                </a:extLst>
              </p:cNvPr>
              <p:cNvSpPr txBox="1"/>
              <p:nvPr/>
            </p:nvSpPr>
            <p:spPr>
              <a:xfrm>
                <a:off x="3070692" y="4450987"/>
                <a:ext cx="2993448" cy="10842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3200" i="1" smtClean="0">
                          <a:latin typeface="Cambria Math" panose="02040503050406030204" pitchFamily="18" charset="0"/>
                          <a:ea typeface="Cambria Math" panose="02040503050406030204" pitchFamily="18" charset="0"/>
                        </a:rPr>
                        <m:t>𝜀</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𝐼</m:t>
                              </m:r>
                            </m:e>
                            <m:sub>
                              <m:r>
                                <a:rPr lang="ru-RU" sz="3200" b="0" i="1" smtClean="0">
                                  <a:latin typeface="Cambria Math" panose="02040503050406030204" pitchFamily="18" charset="0"/>
                                </a:rPr>
                                <m:t>пр.+ст.</m:t>
                              </m:r>
                            </m:sub>
                          </m:sSub>
                          <m:r>
                            <a:rPr lang="ru-RU" sz="3200" b="0" i="1" smtClean="0">
                              <a:latin typeface="Cambria Math" panose="02040503050406030204" pitchFamily="18" charset="0"/>
                            </a:rPr>
                            <m:t>−</m:t>
                          </m:r>
                          <m:sSub>
                            <m:sSubPr>
                              <m:ctrlPr>
                                <a:rPr lang="ru-RU" sz="3200" b="0" i="1" smtClean="0">
                                  <a:latin typeface="Cambria Math" panose="02040503050406030204" pitchFamily="18" charset="0"/>
                                </a:rPr>
                              </m:ctrlPr>
                            </m:sSubPr>
                            <m:e>
                              <m:r>
                                <a:rPr lang="en-US" sz="3200" b="0" i="1" smtClean="0">
                                  <a:latin typeface="Cambria Math" panose="02040503050406030204" pitchFamily="18" charset="0"/>
                                </a:rPr>
                                <m:t>𝐼</m:t>
                              </m:r>
                            </m:e>
                            <m:sub>
                              <m:r>
                                <a:rPr lang="ru-RU" sz="3200" b="0" i="1" smtClean="0">
                                  <a:latin typeface="Cambria Math" panose="02040503050406030204" pitchFamily="18" charset="0"/>
                                </a:rPr>
                                <m:t>пр.</m:t>
                              </m:r>
                            </m:sub>
                          </m:sSub>
                        </m:num>
                        <m:den>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𝐼</m:t>
                              </m:r>
                            </m:e>
                            <m:sub>
                              <m:r>
                                <a:rPr lang="ru-RU" sz="3200" b="0" i="1" smtClean="0">
                                  <a:latin typeface="Cambria Math" panose="02040503050406030204" pitchFamily="18" charset="0"/>
                                </a:rPr>
                                <m:t>ст.</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𝐼</m:t>
                              </m:r>
                            </m:e>
                            <m:sub>
                              <m:r>
                                <a:rPr lang="ru-RU" sz="3200" b="0" i="1" smtClean="0">
                                  <a:latin typeface="Cambria Math" panose="02040503050406030204" pitchFamily="18" charset="0"/>
                                </a:rPr>
                                <m:t>ф.</m:t>
                              </m:r>
                            </m:sub>
                          </m:sSub>
                        </m:den>
                      </m:f>
                    </m:oMath>
                  </m:oMathPara>
                </a14:m>
                <a:endParaRPr lang="ru-RU" dirty="0"/>
              </a:p>
            </p:txBody>
          </p:sp>
        </mc:Choice>
        <mc:Fallback xmlns="">
          <p:sp>
            <p:nvSpPr>
              <p:cNvPr id="5" name="TextBox 4">
                <a:extLst>
                  <a:ext uri="{FF2B5EF4-FFF2-40B4-BE49-F238E27FC236}">
                    <a16:creationId xmlns:a16="http://schemas.microsoft.com/office/drawing/2014/main" id="{D7FDC2CA-1F7E-4E88-B1D9-B42BB8123733}"/>
                  </a:ext>
                </a:extLst>
              </p:cNvPr>
              <p:cNvSpPr txBox="1">
                <a:spLocks noRot="1" noChangeAspect="1" noMove="1" noResize="1" noEditPoints="1" noAdjustHandles="1" noChangeArrowheads="1" noChangeShapeType="1" noTextEdit="1"/>
              </p:cNvSpPr>
              <p:nvPr/>
            </p:nvSpPr>
            <p:spPr>
              <a:xfrm>
                <a:off x="3070692" y="4450987"/>
                <a:ext cx="2993448" cy="1084271"/>
              </a:xfrm>
              <a:prstGeom prst="rect">
                <a:avLst/>
              </a:prstGeom>
              <a:blipFill>
                <a:blip r:embed="rId3"/>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4129876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B7B30F17-A5D4-4240-A5F9-97AB17382345}"/>
              </a:ext>
            </a:extLst>
          </p:cNvPr>
          <p:cNvSpPr>
            <a:spLocks noGrp="1" noChangeArrowheads="1"/>
          </p:cNvSpPr>
          <p:nvPr>
            <p:ph type="body" sz="half" idx="1"/>
          </p:nvPr>
        </p:nvSpPr>
        <p:spPr>
          <a:xfrm>
            <a:off x="457200" y="4941888"/>
            <a:ext cx="4038600" cy="1184275"/>
          </a:xfrm>
        </p:spPr>
        <p:txBody>
          <a:bodyPr/>
          <a:lstStyle/>
          <a:p>
            <a:pPr eaLnBrk="1" hangingPunct="1">
              <a:lnSpc>
                <a:spcPct val="90000"/>
              </a:lnSpc>
            </a:pPr>
            <a:r>
              <a:rPr lang="ru-RU" altLang="ru-RU" sz="2000"/>
              <a:t>Сцинтилляционный</a:t>
            </a:r>
            <a:br>
              <a:rPr lang="en-US" altLang="ru-RU" sz="2000"/>
            </a:br>
            <a:r>
              <a:rPr lang="en-US" altLang="ru-RU" sz="2000"/>
              <a:t>NaI(Tl)</a:t>
            </a:r>
            <a:r>
              <a:rPr lang="ru-RU" altLang="ru-RU" sz="2000"/>
              <a:t>,</a:t>
            </a:r>
            <a:r>
              <a:rPr lang="en-US" altLang="ru-RU" sz="2000"/>
              <a:t> </a:t>
            </a:r>
            <a:r>
              <a:rPr lang="el-GR" altLang="ru-RU" sz="2000">
                <a:cs typeface="Arial" panose="020B0604020202020204" pitchFamily="34" charset="0"/>
              </a:rPr>
              <a:t>ρ</a:t>
            </a:r>
            <a:r>
              <a:rPr lang="ru-RU" altLang="ru-RU" sz="2000">
                <a:cs typeface="Arial" panose="020B0604020202020204" pitchFamily="34" charset="0"/>
              </a:rPr>
              <a:t>=3,67 г/см</a:t>
            </a:r>
            <a:r>
              <a:rPr lang="ru-RU" altLang="ru-RU" sz="2000" baseline="30000">
                <a:cs typeface="Arial" panose="020B0604020202020204" pitchFamily="34" charset="0"/>
              </a:rPr>
              <a:t>3</a:t>
            </a:r>
            <a:r>
              <a:rPr lang="ru-RU" altLang="ru-RU" sz="2000">
                <a:cs typeface="Arial" panose="020B0604020202020204" pitchFamily="34" charset="0"/>
              </a:rPr>
              <a:t>, </a:t>
            </a:r>
            <a:r>
              <a:rPr lang="en-US" altLang="ru-RU" sz="2000">
                <a:cs typeface="Arial" panose="020B0604020202020204" pitchFamily="34" charset="0"/>
              </a:rPr>
              <a:t>Z=50</a:t>
            </a:r>
            <a:br>
              <a:rPr lang="ru-RU" altLang="ru-RU" sz="2000" baseline="30000">
                <a:cs typeface="Arial" panose="020B0604020202020204" pitchFamily="34" charset="0"/>
              </a:rPr>
            </a:br>
            <a:r>
              <a:rPr lang="en-US" altLang="ru-RU" sz="2000">
                <a:cs typeface="Arial" panose="020B0604020202020204" pitchFamily="34" charset="0"/>
              </a:rPr>
              <a:t>LaBr</a:t>
            </a:r>
            <a:r>
              <a:rPr lang="en-US" altLang="ru-RU" sz="2000" baseline="-25000">
                <a:cs typeface="Arial" panose="020B0604020202020204" pitchFamily="34" charset="0"/>
              </a:rPr>
              <a:t>3</a:t>
            </a:r>
            <a:r>
              <a:rPr lang="en-US" altLang="ru-RU" sz="2000"/>
              <a:t>(Ce)</a:t>
            </a:r>
            <a:r>
              <a:rPr lang="ru-RU" altLang="ru-RU" sz="2000"/>
              <a:t>,</a:t>
            </a:r>
            <a:r>
              <a:rPr lang="en-US" altLang="ru-RU" sz="2000"/>
              <a:t> </a:t>
            </a:r>
            <a:r>
              <a:rPr lang="el-GR" altLang="ru-RU" sz="2000">
                <a:cs typeface="Arial" panose="020B0604020202020204" pitchFamily="34" charset="0"/>
              </a:rPr>
              <a:t>ρ</a:t>
            </a:r>
            <a:r>
              <a:rPr lang="ru-RU" altLang="ru-RU" sz="2000">
                <a:cs typeface="Arial" panose="020B0604020202020204" pitchFamily="34" charset="0"/>
              </a:rPr>
              <a:t>=</a:t>
            </a:r>
            <a:r>
              <a:rPr lang="en-US" altLang="ru-RU" sz="2000">
                <a:cs typeface="Arial" panose="020B0604020202020204" pitchFamily="34" charset="0"/>
              </a:rPr>
              <a:t>5,08</a:t>
            </a:r>
            <a:r>
              <a:rPr lang="ru-RU" altLang="ru-RU" sz="2000">
                <a:cs typeface="Arial" panose="020B0604020202020204" pitchFamily="34" charset="0"/>
              </a:rPr>
              <a:t> г/см</a:t>
            </a:r>
            <a:r>
              <a:rPr lang="ru-RU" altLang="ru-RU" sz="2000" baseline="30000">
                <a:cs typeface="Arial" panose="020B0604020202020204" pitchFamily="34" charset="0"/>
              </a:rPr>
              <a:t>3</a:t>
            </a:r>
            <a:r>
              <a:rPr lang="en-US" altLang="ru-RU" sz="2000" baseline="30000">
                <a:cs typeface="Arial" panose="020B0604020202020204" pitchFamily="34" charset="0"/>
              </a:rPr>
              <a:t>,</a:t>
            </a:r>
            <a:r>
              <a:rPr lang="en-US" altLang="ru-RU" sz="2000">
                <a:cs typeface="Arial" panose="020B0604020202020204" pitchFamily="34" charset="0"/>
              </a:rPr>
              <a:t> Z=47</a:t>
            </a:r>
            <a:endParaRPr lang="el-GR" altLang="ru-RU" sz="2000">
              <a:cs typeface="Arial" panose="020B0604020202020204" pitchFamily="34" charset="0"/>
            </a:endParaRPr>
          </a:p>
        </p:txBody>
      </p:sp>
      <p:sp>
        <p:nvSpPr>
          <p:cNvPr id="3075" name="Rectangle 4">
            <a:extLst>
              <a:ext uri="{FF2B5EF4-FFF2-40B4-BE49-F238E27FC236}">
                <a16:creationId xmlns:a16="http://schemas.microsoft.com/office/drawing/2014/main" id="{5939C964-A259-4EDC-8FEB-3D71E7EB5F7B}"/>
              </a:ext>
            </a:extLst>
          </p:cNvPr>
          <p:cNvSpPr>
            <a:spLocks noGrp="1" noChangeArrowheads="1"/>
          </p:cNvSpPr>
          <p:nvPr>
            <p:ph type="body" sz="half" idx="2"/>
          </p:nvPr>
        </p:nvSpPr>
        <p:spPr>
          <a:xfrm>
            <a:off x="4648200" y="4941888"/>
            <a:ext cx="4038600" cy="1184275"/>
          </a:xfrm>
        </p:spPr>
        <p:txBody>
          <a:bodyPr/>
          <a:lstStyle/>
          <a:p>
            <a:pPr eaLnBrk="1" hangingPunct="1">
              <a:lnSpc>
                <a:spcPct val="90000"/>
              </a:lnSpc>
            </a:pPr>
            <a:r>
              <a:rPr lang="ru-RU" altLang="ru-RU" sz="2000"/>
              <a:t>Полупроводниковый</a:t>
            </a:r>
            <a:br>
              <a:rPr lang="en-US" altLang="ru-RU" sz="2000"/>
            </a:br>
            <a:r>
              <a:rPr lang="en-US" altLang="ru-RU" sz="2000"/>
              <a:t> HPGe</a:t>
            </a:r>
            <a:r>
              <a:rPr lang="ru-RU" altLang="ru-RU" sz="2000"/>
              <a:t>,</a:t>
            </a:r>
            <a:r>
              <a:rPr lang="en-US" altLang="ru-RU" sz="2000"/>
              <a:t> </a:t>
            </a:r>
            <a:r>
              <a:rPr lang="el-GR" altLang="ru-RU" sz="2000">
                <a:cs typeface="Arial" panose="020B0604020202020204" pitchFamily="34" charset="0"/>
              </a:rPr>
              <a:t>ρ</a:t>
            </a:r>
            <a:r>
              <a:rPr lang="ru-RU" altLang="ru-RU" sz="2000">
                <a:cs typeface="Arial" panose="020B0604020202020204" pitchFamily="34" charset="0"/>
              </a:rPr>
              <a:t>=5,38 г/см</a:t>
            </a:r>
            <a:r>
              <a:rPr lang="ru-RU" altLang="ru-RU" sz="2000" baseline="30000">
                <a:cs typeface="Arial" panose="020B0604020202020204" pitchFamily="34" charset="0"/>
              </a:rPr>
              <a:t>3</a:t>
            </a:r>
            <a:r>
              <a:rPr lang="en-US" altLang="ru-RU" sz="2000">
                <a:cs typeface="Arial" panose="020B0604020202020204" pitchFamily="34" charset="0"/>
              </a:rPr>
              <a:t>, Z=32</a:t>
            </a:r>
            <a:endParaRPr lang="ru-RU" altLang="ru-RU" sz="2000">
              <a:cs typeface="Arial" panose="020B0604020202020204" pitchFamily="34" charset="0"/>
            </a:endParaRPr>
          </a:p>
        </p:txBody>
      </p:sp>
      <p:pic>
        <p:nvPicPr>
          <p:cNvPr id="3076" name="Picture 5">
            <a:extLst>
              <a:ext uri="{FF2B5EF4-FFF2-40B4-BE49-F238E27FC236}">
                <a16:creationId xmlns:a16="http://schemas.microsoft.com/office/drawing/2014/main" id="{66B059BA-E617-4C95-B058-C32FBF48D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875"/>
            <a:ext cx="499427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a:extLst>
              <a:ext uri="{FF2B5EF4-FFF2-40B4-BE49-F238E27FC236}">
                <a16:creationId xmlns:a16="http://schemas.microsoft.com/office/drawing/2014/main" id="{B49082D3-6482-4691-89FF-5A7EF1956F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628775"/>
            <a:ext cx="423862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7">
            <a:extLst>
              <a:ext uri="{FF2B5EF4-FFF2-40B4-BE49-F238E27FC236}">
                <a16:creationId xmlns:a16="http://schemas.microsoft.com/office/drawing/2014/main" id="{E1BD99E6-0EFB-4B97-BE70-B3506CB9A687}"/>
              </a:ext>
            </a:extLst>
          </p:cNvPr>
          <p:cNvSpPr>
            <a:spLocks noGrp="1" noChangeArrowheads="1"/>
          </p:cNvSpPr>
          <p:nvPr>
            <p:ph type="title"/>
          </p:nvPr>
        </p:nvSpPr>
        <p:spPr/>
        <p:txBody>
          <a:bodyPr/>
          <a:lstStyle/>
          <a:p>
            <a:pPr eaLnBrk="1" hangingPunct="1"/>
            <a:endParaRPr lang="ru-RU" alt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FA7C844-EDD9-40E5-9E5A-2480D29CA7EE}"/>
              </a:ext>
            </a:extLst>
          </p:cNvPr>
          <p:cNvSpPr>
            <a:spLocks noGrp="1" noChangeArrowheads="1"/>
          </p:cNvSpPr>
          <p:nvPr>
            <p:ph type="title"/>
          </p:nvPr>
        </p:nvSpPr>
        <p:spPr/>
        <p:txBody>
          <a:bodyPr/>
          <a:lstStyle/>
          <a:p>
            <a:pPr eaLnBrk="1" hangingPunct="1"/>
            <a:r>
              <a:rPr lang="ru-RU" altLang="ru-RU" sz="4000"/>
              <a:t>Определение эффективности и самопоглощения</a:t>
            </a:r>
          </a:p>
        </p:txBody>
      </p:sp>
      <p:sp>
        <p:nvSpPr>
          <p:cNvPr id="20483" name="Rectangle 3">
            <a:extLst>
              <a:ext uri="{FF2B5EF4-FFF2-40B4-BE49-F238E27FC236}">
                <a16:creationId xmlns:a16="http://schemas.microsoft.com/office/drawing/2014/main" id="{882ABDC8-7750-4379-9760-ABB006BCD958}"/>
              </a:ext>
            </a:extLst>
          </p:cNvPr>
          <p:cNvSpPr>
            <a:spLocks noGrp="1" noChangeArrowheads="1"/>
          </p:cNvSpPr>
          <p:nvPr>
            <p:ph type="body" idx="1"/>
          </p:nvPr>
        </p:nvSpPr>
        <p:spPr/>
        <p:txBody>
          <a:bodyPr/>
          <a:lstStyle/>
          <a:p>
            <a:pPr eaLnBrk="1" hangingPunct="1"/>
            <a:r>
              <a:rPr lang="ru-RU" altLang="ru-RU"/>
              <a:t>Вычислить поправку на самопоглощение для данной геометрии измерения путем математического моделирования методом Монте-Карло процессов взаимодействия гамма-квантов с веществом. Необходимо иметь информацию о химическом составе пробы.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0E314AD-5649-414A-9347-8A53DA249F1B}"/>
              </a:ext>
            </a:extLst>
          </p:cNvPr>
          <p:cNvSpPr>
            <a:spLocks noGrp="1" noChangeArrowheads="1"/>
          </p:cNvSpPr>
          <p:nvPr>
            <p:ph type="title"/>
          </p:nvPr>
        </p:nvSpPr>
        <p:spPr/>
        <p:txBody>
          <a:bodyPr/>
          <a:lstStyle/>
          <a:p>
            <a:pPr eaLnBrk="1" hangingPunct="1"/>
            <a:r>
              <a:rPr lang="ru-RU" altLang="ru-RU" sz="4000"/>
              <a:t>Определение эффективности и самопоглощения</a:t>
            </a:r>
          </a:p>
        </p:txBody>
      </p:sp>
      <p:graphicFrame>
        <p:nvGraphicFramePr>
          <p:cNvPr id="21507" name="Object 8">
            <a:extLst>
              <a:ext uri="{FF2B5EF4-FFF2-40B4-BE49-F238E27FC236}">
                <a16:creationId xmlns:a16="http://schemas.microsoft.com/office/drawing/2014/main" id="{78545B0C-3B37-48FD-B326-B7E1A9A9B9E4}"/>
              </a:ext>
            </a:extLst>
          </p:cNvPr>
          <p:cNvGraphicFramePr>
            <a:graphicFrameLocks noGrp="1" noChangeAspect="1"/>
          </p:cNvGraphicFramePr>
          <p:nvPr>
            <p:ph idx="1"/>
          </p:nvPr>
        </p:nvGraphicFramePr>
        <p:xfrm>
          <a:off x="0" y="1698625"/>
          <a:ext cx="9144000" cy="5114925"/>
        </p:xfrm>
        <a:graphic>
          <a:graphicData uri="http://schemas.openxmlformats.org/presentationml/2006/ole">
            <mc:AlternateContent xmlns:mc="http://schemas.openxmlformats.org/markup-compatibility/2006">
              <mc:Choice xmlns:v="urn:schemas-microsoft-com:vml" Requires="v">
                <p:oleObj name="Диаграмма" r:id="rId3" imgW="6419734" imgH="3590926" progId="Excel.Chart.8">
                  <p:embed/>
                </p:oleObj>
              </mc:Choice>
              <mc:Fallback>
                <p:oleObj name="Диаграмма" r:id="rId3" imgW="6419734" imgH="3590926" progId="Excel.Chart.8">
                  <p:embed/>
                  <p:pic>
                    <p:nvPicPr>
                      <p:cNvPr id="21507" name="Object 8">
                        <a:extLst>
                          <a:ext uri="{FF2B5EF4-FFF2-40B4-BE49-F238E27FC236}">
                            <a16:creationId xmlns:a16="http://schemas.microsoft.com/office/drawing/2014/main" id="{78545B0C-3B37-48FD-B326-B7E1A9A9B9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98625"/>
                        <a:ext cx="9144000"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DBB05FC6-8A49-4C60-996B-1FF695769396}"/>
              </a:ext>
            </a:extLst>
          </p:cNvPr>
          <p:cNvSpPr>
            <a:spLocks noGrp="1" noChangeArrowheads="1"/>
          </p:cNvSpPr>
          <p:nvPr>
            <p:ph type="title"/>
          </p:nvPr>
        </p:nvSpPr>
        <p:spPr/>
        <p:txBody>
          <a:bodyPr/>
          <a:lstStyle/>
          <a:p>
            <a:pPr eaLnBrk="1" hangingPunct="1"/>
            <a:r>
              <a:rPr lang="ru-RU" altLang="ru-RU"/>
              <a:t>Учет каскадных гамма-квантов</a:t>
            </a:r>
          </a:p>
        </p:txBody>
      </p:sp>
      <p:pic>
        <p:nvPicPr>
          <p:cNvPr id="22531" name="Picture 38">
            <a:extLst>
              <a:ext uri="{FF2B5EF4-FFF2-40B4-BE49-F238E27FC236}">
                <a16:creationId xmlns:a16="http://schemas.microsoft.com/office/drawing/2014/main" id="{A612BB2A-4157-4EAF-95AB-731A9FE68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73325"/>
            <a:ext cx="7019925"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2" name="Group 20">
            <a:extLst>
              <a:ext uri="{FF2B5EF4-FFF2-40B4-BE49-F238E27FC236}">
                <a16:creationId xmlns:a16="http://schemas.microsoft.com/office/drawing/2014/main" id="{A093DF11-FED8-4767-AAF7-35FCAEF35B16}"/>
              </a:ext>
            </a:extLst>
          </p:cNvPr>
          <p:cNvGrpSpPr>
            <a:grpSpLocks/>
          </p:cNvGrpSpPr>
          <p:nvPr/>
        </p:nvGrpSpPr>
        <p:grpSpPr bwMode="auto">
          <a:xfrm>
            <a:off x="5867400" y="2565400"/>
            <a:ext cx="3078163" cy="2725738"/>
            <a:chOff x="480" y="1920"/>
            <a:chExt cx="1939" cy="1717"/>
          </a:xfrm>
        </p:grpSpPr>
        <p:sp>
          <p:nvSpPr>
            <p:cNvPr id="22533" name="Line 21">
              <a:extLst>
                <a:ext uri="{FF2B5EF4-FFF2-40B4-BE49-F238E27FC236}">
                  <a16:creationId xmlns:a16="http://schemas.microsoft.com/office/drawing/2014/main" id="{872C6127-CD4A-4D94-A3D6-FD15790B42A7}"/>
                </a:ext>
              </a:extLst>
            </p:cNvPr>
            <p:cNvSpPr>
              <a:spLocks noChangeShapeType="1"/>
            </p:cNvSpPr>
            <p:nvPr/>
          </p:nvSpPr>
          <p:spPr bwMode="auto">
            <a:xfrm flipH="1">
              <a:off x="816" y="2197"/>
              <a:ext cx="6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2534" name="Line 22">
              <a:extLst>
                <a:ext uri="{FF2B5EF4-FFF2-40B4-BE49-F238E27FC236}">
                  <a16:creationId xmlns:a16="http://schemas.microsoft.com/office/drawing/2014/main" id="{4FED7684-ABE9-42C9-B55A-591D04534930}"/>
                </a:ext>
              </a:extLst>
            </p:cNvPr>
            <p:cNvSpPr>
              <a:spLocks noChangeShapeType="1"/>
            </p:cNvSpPr>
            <p:nvPr/>
          </p:nvSpPr>
          <p:spPr bwMode="auto">
            <a:xfrm flipH="1">
              <a:off x="1488" y="2629"/>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2535" name="Line 23">
              <a:extLst>
                <a:ext uri="{FF2B5EF4-FFF2-40B4-BE49-F238E27FC236}">
                  <a16:creationId xmlns:a16="http://schemas.microsoft.com/office/drawing/2014/main" id="{8F1CC7B0-1A73-4488-AF84-E315D6329303}"/>
                </a:ext>
              </a:extLst>
            </p:cNvPr>
            <p:cNvSpPr>
              <a:spLocks noChangeShapeType="1"/>
            </p:cNvSpPr>
            <p:nvPr/>
          </p:nvSpPr>
          <p:spPr bwMode="auto">
            <a:xfrm flipH="1">
              <a:off x="1488" y="2965"/>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2536" name="Line 24">
              <a:extLst>
                <a:ext uri="{FF2B5EF4-FFF2-40B4-BE49-F238E27FC236}">
                  <a16:creationId xmlns:a16="http://schemas.microsoft.com/office/drawing/2014/main" id="{39B44FF0-757A-46DA-932C-810B4D9C2E3A}"/>
                </a:ext>
              </a:extLst>
            </p:cNvPr>
            <p:cNvSpPr>
              <a:spLocks noChangeShapeType="1"/>
            </p:cNvSpPr>
            <p:nvPr/>
          </p:nvSpPr>
          <p:spPr bwMode="auto">
            <a:xfrm flipH="1">
              <a:off x="1488" y="3301"/>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2537" name="Line 25">
              <a:extLst>
                <a:ext uri="{FF2B5EF4-FFF2-40B4-BE49-F238E27FC236}">
                  <a16:creationId xmlns:a16="http://schemas.microsoft.com/office/drawing/2014/main" id="{A834333E-0257-4510-8F1A-889132C323AB}"/>
                </a:ext>
              </a:extLst>
            </p:cNvPr>
            <p:cNvSpPr>
              <a:spLocks noChangeShapeType="1"/>
            </p:cNvSpPr>
            <p:nvPr/>
          </p:nvSpPr>
          <p:spPr bwMode="auto">
            <a:xfrm>
              <a:off x="1152" y="2197"/>
              <a:ext cx="672" cy="43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2538" name="Line 26">
              <a:extLst>
                <a:ext uri="{FF2B5EF4-FFF2-40B4-BE49-F238E27FC236}">
                  <a16:creationId xmlns:a16="http://schemas.microsoft.com/office/drawing/2014/main" id="{4A8EB683-457A-4C7E-A0F0-7A2155AA2CF2}"/>
                </a:ext>
              </a:extLst>
            </p:cNvPr>
            <p:cNvSpPr>
              <a:spLocks noChangeShapeType="1"/>
            </p:cNvSpPr>
            <p:nvPr/>
          </p:nvSpPr>
          <p:spPr bwMode="auto">
            <a:xfrm flipH="1">
              <a:off x="1872" y="2965"/>
              <a:ext cx="0" cy="336"/>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2539" name="Line 27">
              <a:extLst>
                <a:ext uri="{FF2B5EF4-FFF2-40B4-BE49-F238E27FC236}">
                  <a16:creationId xmlns:a16="http://schemas.microsoft.com/office/drawing/2014/main" id="{FDBB3414-438D-45AE-A410-022958521DF3}"/>
                </a:ext>
              </a:extLst>
            </p:cNvPr>
            <p:cNvSpPr>
              <a:spLocks noChangeShapeType="1"/>
            </p:cNvSpPr>
            <p:nvPr/>
          </p:nvSpPr>
          <p:spPr bwMode="auto">
            <a:xfrm flipH="1">
              <a:off x="1872" y="2629"/>
              <a:ext cx="0" cy="336"/>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2540" name="Text Box 28">
              <a:extLst>
                <a:ext uri="{FF2B5EF4-FFF2-40B4-BE49-F238E27FC236}">
                  <a16:creationId xmlns:a16="http://schemas.microsoft.com/office/drawing/2014/main" id="{3CEFF64B-EC14-4903-BB55-BD59A5292DCF}"/>
                </a:ext>
              </a:extLst>
            </p:cNvPr>
            <p:cNvSpPr txBox="1">
              <a:spLocks noChangeArrowheads="1"/>
            </p:cNvSpPr>
            <p:nvPr/>
          </p:nvSpPr>
          <p:spPr bwMode="auto">
            <a:xfrm flipH="1">
              <a:off x="1494" y="2131"/>
              <a:ext cx="313"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t>5</a:t>
              </a:r>
              <a:r>
                <a:rPr lang="en-US" altLang="ru-RU" sz="1400"/>
                <a:t>,</a:t>
              </a:r>
              <a:r>
                <a:rPr lang="ru-RU" altLang="ru-RU" sz="1400"/>
                <a:t>27</a:t>
              </a:r>
              <a:r>
                <a:rPr lang="en-US" altLang="ru-RU" sz="1400">
                  <a:cs typeface="Arial" panose="020B0604020202020204" pitchFamily="34" charset="0"/>
                </a:rPr>
                <a:t> </a:t>
              </a:r>
              <a:r>
                <a:rPr lang="ru-RU" altLang="ru-RU" sz="1400">
                  <a:cs typeface="Arial" panose="020B0604020202020204" pitchFamily="34" charset="0"/>
                </a:rPr>
                <a:t>л</a:t>
              </a:r>
              <a:endParaRPr lang="en-US" altLang="ru-RU" sz="1400">
                <a:cs typeface="Arial" panose="020B0604020202020204" pitchFamily="34" charset="0"/>
              </a:endParaRPr>
            </a:p>
          </p:txBody>
        </p:sp>
        <p:sp>
          <p:nvSpPr>
            <p:cNvPr id="22541" name="Text Box 29">
              <a:extLst>
                <a:ext uri="{FF2B5EF4-FFF2-40B4-BE49-F238E27FC236}">
                  <a16:creationId xmlns:a16="http://schemas.microsoft.com/office/drawing/2014/main" id="{0BCB2575-1864-4ACF-96DB-95211480AB05}"/>
                </a:ext>
              </a:extLst>
            </p:cNvPr>
            <p:cNvSpPr txBox="1">
              <a:spLocks noChangeArrowheads="1"/>
            </p:cNvSpPr>
            <p:nvPr/>
          </p:nvSpPr>
          <p:spPr bwMode="auto">
            <a:xfrm flipH="1">
              <a:off x="1537" y="2326"/>
              <a:ext cx="88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0,318 (99,92%) </a:t>
              </a:r>
              <a:r>
                <a:rPr lang="el-GR" altLang="ru-RU" sz="1400">
                  <a:cs typeface="Arial" panose="020B0604020202020204" pitchFamily="34" charset="0"/>
                </a:rPr>
                <a:t>β</a:t>
              </a:r>
              <a:r>
                <a:rPr lang="ru-RU" altLang="ru-RU" sz="1400" baseline="30000">
                  <a:cs typeface="Arial" panose="020B0604020202020204" pitchFamily="34" charset="0"/>
                </a:rPr>
                <a:t>-</a:t>
              </a:r>
              <a:endParaRPr lang="el-GR" altLang="ru-RU" sz="1400">
                <a:cs typeface="Arial" panose="020B0604020202020204" pitchFamily="34" charset="0"/>
              </a:endParaRPr>
            </a:p>
          </p:txBody>
        </p:sp>
        <p:graphicFrame>
          <p:nvGraphicFramePr>
            <p:cNvPr id="22542" name="Object 30">
              <a:extLst>
                <a:ext uri="{FF2B5EF4-FFF2-40B4-BE49-F238E27FC236}">
                  <a16:creationId xmlns:a16="http://schemas.microsoft.com/office/drawing/2014/main" id="{4BF13E94-5A10-476C-A142-97EFC26DB816}"/>
                </a:ext>
              </a:extLst>
            </p:cNvPr>
            <p:cNvGraphicFramePr>
              <a:graphicFrameLocks noChangeAspect="1"/>
            </p:cNvGraphicFramePr>
            <p:nvPr/>
          </p:nvGraphicFramePr>
          <p:xfrm>
            <a:off x="960" y="1920"/>
            <a:ext cx="347" cy="244"/>
          </p:xfrm>
          <a:graphic>
            <a:graphicData uri="http://schemas.openxmlformats.org/presentationml/2006/ole">
              <mc:AlternateContent xmlns:mc="http://schemas.openxmlformats.org/markup-compatibility/2006">
                <mc:Choice xmlns:v="urn:schemas-microsoft-com:vml" Requires="v">
                  <p:oleObj name="Формула" r:id="rId4" imgW="342751" imgH="241195" progId="Equation.3">
                    <p:embed/>
                  </p:oleObj>
                </mc:Choice>
                <mc:Fallback>
                  <p:oleObj name="Формула" r:id="rId4" imgW="342751" imgH="241195" progId="Equation.3">
                    <p:embed/>
                    <p:pic>
                      <p:nvPicPr>
                        <p:cNvPr id="22542" name="Object 30">
                          <a:extLst>
                            <a:ext uri="{FF2B5EF4-FFF2-40B4-BE49-F238E27FC236}">
                              <a16:creationId xmlns:a16="http://schemas.microsoft.com/office/drawing/2014/main" id="{4BF13E94-5A10-476C-A142-97EFC26DB8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 y="1920"/>
                          <a:ext cx="347"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43" name="Object 31">
              <a:extLst>
                <a:ext uri="{FF2B5EF4-FFF2-40B4-BE49-F238E27FC236}">
                  <a16:creationId xmlns:a16="http://schemas.microsoft.com/office/drawing/2014/main" id="{BFE74DC8-2ECD-44AA-AA37-EF519F7380B9}"/>
                </a:ext>
              </a:extLst>
            </p:cNvPr>
            <p:cNvGraphicFramePr>
              <a:graphicFrameLocks noChangeAspect="1"/>
            </p:cNvGraphicFramePr>
            <p:nvPr/>
          </p:nvGraphicFramePr>
          <p:xfrm>
            <a:off x="1728" y="3349"/>
            <a:ext cx="351" cy="267"/>
          </p:xfrm>
          <a:graphic>
            <a:graphicData uri="http://schemas.openxmlformats.org/presentationml/2006/ole">
              <mc:AlternateContent xmlns:mc="http://schemas.openxmlformats.org/markup-compatibility/2006">
                <mc:Choice xmlns:v="urn:schemas-microsoft-com:vml" Requires="v">
                  <p:oleObj name="Формула" r:id="rId6" imgW="317225" imgH="241091" progId="Equation.3">
                    <p:embed/>
                  </p:oleObj>
                </mc:Choice>
                <mc:Fallback>
                  <p:oleObj name="Формула" r:id="rId6" imgW="317225" imgH="241091" progId="Equation.3">
                    <p:embed/>
                    <p:pic>
                      <p:nvPicPr>
                        <p:cNvPr id="22543" name="Object 31">
                          <a:extLst>
                            <a:ext uri="{FF2B5EF4-FFF2-40B4-BE49-F238E27FC236}">
                              <a16:creationId xmlns:a16="http://schemas.microsoft.com/office/drawing/2014/main" id="{BFE74DC8-2ECD-44AA-AA37-EF519F7380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8" y="3349"/>
                          <a:ext cx="351" cy="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44" name="Text Box 32">
              <a:extLst>
                <a:ext uri="{FF2B5EF4-FFF2-40B4-BE49-F238E27FC236}">
                  <a16:creationId xmlns:a16="http://schemas.microsoft.com/office/drawing/2014/main" id="{525E6417-31F9-4BE9-B13E-99906D6D40B7}"/>
                </a:ext>
              </a:extLst>
            </p:cNvPr>
            <p:cNvSpPr txBox="1">
              <a:spLocks noChangeArrowheads="1"/>
            </p:cNvSpPr>
            <p:nvPr/>
          </p:nvSpPr>
          <p:spPr bwMode="auto">
            <a:xfrm flipH="1">
              <a:off x="1873" y="2725"/>
              <a:ext cx="36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1,173</a:t>
              </a:r>
              <a:r>
                <a:rPr lang="ru-RU" altLang="ru-RU" sz="1400"/>
                <a:t> </a:t>
              </a:r>
              <a:r>
                <a:rPr lang="el-GR" altLang="ru-RU" sz="1400"/>
                <a:t>γ</a:t>
              </a:r>
              <a:endParaRPr lang="en-US" altLang="ru-RU" sz="1400"/>
            </a:p>
          </p:txBody>
        </p:sp>
        <p:sp>
          <p:nvSpPr>
            <p:cNvPr id="22545" name="Text Box 33">
              <a:extLst>
                <a:ext uri="{FF2B5EF4-FFF2-40B4-BE49-F238E27FC236}">
                  <a16:creationId xmlns:a16="http://schemas.microsoft.com/office/drawing/2014/main" id="{89E15538-8C30-44D5-81DA-DE8D518474F7}"/>
                </a:ext>
              </a:extLst>
            </p:cNvPr>
            <p:cNvSpPr txBox="1">
              <a:spLocks noChangeArrowheads="1"/>
            </p:cNvSpPr>
            <p:nvPr/>
          </p:nvSpPr>
          <p:spPr bwMode="auto">
            <a:xfrm flipH="1">
              <a:off x="1873" y="3061"/>
              <a:ext cx="36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1,333</a:t>
              </a:r>
              <a:r>
                <a:rPr lang="ru-RU" altLang="ru-RU" sz="1400"/>
                <a:t> </a:t>
              </a:r>
              <a:r>
                <a:rPr lang="el-GR" altLang="ru-RU" sz="1400"/>
                <a:t>γ</a:t>
              </a:r>
              <a:endParaRPr lang="en-US" altLang="ru-RU" sz="1400"/>
            </a:p>
          </p:txBody>
        </p:sp>
        <p:sp>
          <p:nvSpPr>
            <p:cNvPr id="22546" name="Line 34">
              <a:extLst>
                <a:ext uri="{FF2B5EF4-FFF2-40B4-BE49-F238E27FC236}">
                  <a16:creationId xmlns:a16="http://schemas.microsoft.com/office/drawing/2014/main" id="{2F241C82-90DC-438A-8FBF-1F0F731B10DD}"/>
                </a:ext>
              </a:extLst>
            </p:cNvPr>
            <p:cNvSpPr>
              <a:spLocks noChangeShapeType="1"/>
            </p:cNvSpPr>
            <p:nvPr/>
          </p:nvSpPr>
          <p:spPr bwMode="auto">
            <a:xfrm>
              <a:off x="1748" y="3637"/>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2547" name="Line 35">
              <a:extLst>
                <a:ext uri="{FF2B5EF4-FFF2-40B4-BE49-F238E27FC236}">
                  <a16:creationId xmlns:a16="http://schemas.microsoft.com/office/drawing/2014/main" id="{3955B2EE-E935-4CE1-B031-6C19B1DEB3B2}"/>
                </a:ext>
              </a:extLst>
            </p:cNvPr>
            <p:cNvSpPr>
              <a:spLocks noChangeShapeType="1"/>
            </p:cNvSpPr>
            <p:nvPr/>
          </p:nvSpPr>
          <p:spPr bwMode="auto">
            <a:xfrm>
              <a:off x="1152" y="2208"/>
              <a:ext cx="384" cy="768"/>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2548" name="Text Box 36">
              <a:extLst>
                <a:ext uri="{FF2B5EF4-FFF2-40B4-BE49-F238E27FC236}">
                  <a16:creationId xmlns:a16="http://schemas.microsoft.com/office/drawing/2014/main" id="{ABDB1B76-F839-4DFC-8DB8-0289354348CC}"/>
                </a:ext>
              </a:extLst>
            </p:cNvPr>
            <p:cNvSpPr txBox="1">
              <a:spLocks noChangeArrowheads="1"/>
            </p:cNvSpPr>
            <p:nvPr/>
          </p:nvSpPr>
          <p:spPr bwMode="auto">
            <a:xfrm flipH="1">
              <a:off x="480" y="2592"/>
              <a:ext cx="820"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1,491 (0,08%) </a:t>
              </a:r>
              <a:r>
                <a:rPr lang="el-GR" altLang="ru-RU" sz="1400">
                  <a:cs typeface="Arial" panose="020B0604020202020204" pitchFamily="34" charset="0"/>
                </a:rPr>
                <a:t>β</a:t>
              </a:r>
              <a:r>
                <a:rPr lang="ru-RU" altLang="ru-RU" sz="1400" baseline="30000">
                  <a:cs typeface="Arial" panose="020B0604020202020204" pitchFamily="34" charset="0"/>
                </a:rPr>
                <a:t>-</a:t>
              </a:r>
              <a:endParaRPr lang="el-GR" altLang="ru-RU" sz="1400">
                <a:cs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25B56A6-B075-47AE-8EA6-5CD5F1767E48}"/>
              </a:ext>
            </a:extLst>
          </p:cNvPr>
          <p:cNvSpPr>
            <a:spLocks noGrp="1" noChangeArrowheads="1"/>
          </p:cNvSpPr>
          <p:nvPr>
            <p:ph type="title" sz="quarter"/>
          </p:nvPr>
        </p:nvSpPr>
        <p:spPr/>
        <p:txBody>
          <a:bodyPr/>
          <a:lstStyle/>
          <a:p>
            <a:pPr eaLnBrk="1" hangingPunct="1"/>
            <a:r>
              <a:rPr lang="ru-RU" altLang="ru-RU"/>
              <a:t>Учет каскадных гамма-квантов</a:t>
            </a:r>
          </a:p>
        </p:txBody>
      </p:sp>
      <p:sp>
        <p:nvSpPr>
          <p:cNvPr id="23555" name="TextBox 2">
            <a:extLst>
              <a:ext uri="{FF2B5EF4-FFF2-40B4-BE49-F238E27FC236}">
                <a16:creationId xmlns:a16="http://schemas.microsoft.com/office/drawing/2014/main" id="{6227B865-47BF-4187-9927-4E8076C4305F}"/>
              </a:ext>
            </a:extLst>
          </p:cNvPr>
          <p:cNvSpPr txBox="1">
            <a:spLocks noChangeArrowheads="1"/>
          </p:cNvSpPr>
          <p:nvPr/>
        </p:nvSpPr>
        <p:spPr bwMode="auto">
          <a:xfrm>
            <a:off x="655638" y="1627188"/>
            <a:ext cx="79517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sz="2000"/>
              <a:t>Вероятность одновременной регистрации каскадных гамма-квантов возрастает с увеличением эффективности детектора и уменьшением расстояния до источника.</a:t>
            </a:r>
          </a:p>
        </p:txBody>
      </p:sp>
      <p:grpSp>
        <p:nvGrpSpPr>
          <p:cNvPr id="23556" name="Группа 4">
            <a:extLst>
              <a:ext uri="{FF2B5EF4-FFF2-40B4-BE49-F238E27FC236}">
                <a16:creationId xmlns:a16="http://schemas.microsoft.com/office/drawing/2014/main" id="{FD33196B-B74E-4F54-AC99-C508FFAD1929}"/>
              </a:ext>
            </a:extLst>
          </p:cNvPr>
          <p:cNvGrpSpPr>
            <a:grpSpLocks/>
          </p:cNvGrpSpPr>
          <p:nvPr/>
        </p:nvGrpSpPr>
        <p:grpSpPr bwMode="auto">
          <a:xfrm>
            <a:off x="457200" y="2852738"/>
            <a:ext cx="8223250" cy="3673475"/>
            <a:chOff x="524300" y="2525376"/>
            <a:chExt cx="8223157" cy="3674034"/>
          </a:xfrm>
        </p:grpSpPr>
        <p:graphicFrame>
          <p:nvGraphicFramePr>
            <p:cNvPr id="23557" name="Object 21">
              <a:extLst>
                <a:ext uri="{FF2B5EF4-FFF2-40B4-BE49-F238E27FC236}">
                  <a16:creationId xmlns:a16="http://schemas.microsoft.com/office/drawing/2014/main" id="{509FE001-5AC4-495C-8D6F-E6CDB6A9D280}"/>
                </a:ext>
              </a:extLst>
            </p:cNvPr>
            <p:cNvGraphicFramePr>
              <a:graphicFrameLocks noChangeAspect="1"/>
            </p:cNvGraphicFramePr>
            <p:nvPr/>
          </p:nvGraphicFramePr>
          <p:xfrm>
            <a:off x="524300" y="2814302"/>
            <a:ext cx="4146550" cy="538163"/>
          </p:xfrm>
          <a:graphic>
            <a:graphicData uri="http://schemas.openxmlformats.org/presentationml/2006/ole">
              <mc:AlternateContent xmlns:mc="http://schemas.openxmlformats.org/markup-compatibility/2006">
                <mc:Choice xmlns:v="urn:schemas-microsoft-com:vml" Requires="v">
                  <p:oleObj name="Формула" r:id="rId3" imgW="1663700" imgH="215900" progId="Equation.3">
                    <p:embed/>
                  </p:oleObj>
                </mc:Choice>
                <mc:Fallback>
                  <p:oleObj name="Формула" r:id="rId3" imgW="1663700" imgH="215900" progId="Equation.3">
                    <p:embed/>
                    <p:pic>
                      <p:nvPicPr>
                        <p:cNvPr id="23557" name="Object 21">
                          <a:extLst>
                            <a:ext uri="{FF2B5EF4-FFF2-40B4-BE49-F238E27FC236}">
                              <a16:creationId xmlns:a16="http://schemas.microsoft.com/office/drawing/2014/main" id="{509FE001-5AC4-495C-8D6F-E6CDB6A9D2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300" y="2814302"/>
                          <a:ext cx="4146550"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8" name="Object 23">
              <a:extLst>
                <a:ext uri="{FF2B5EF4-FFF2-40B4-BE49-F238E27FC236}">
                  <a16:creationId xmlns:a16="http://schemas.microsoft.com/office/drawing/2014/main" id="{3122261E-B16A-405C-84CC-6BA676702973}"/>
                </a:ext>
              </a:extLst>
            </p:cNvPr>
            <p:cNvGraphicFramePr>
              <a:graphicFrameLocks noChangeAspect="1"/>
            </p:cNvGraphicFramePr>
            <p:nvPr/>
          </p:nvGraphicFramePr>
          <p:xfrm>
            <a:off x="524300" y="3741588"/>
            <a:ext cx="4210050" cy="538163"/>
          </p:xfrm>
          <a:graphic>
            <a:graphicData uri="http://schemas.openxmlformats.org/presentationml/2006/ole">
              <mc:AlternateContent xmlns:mc="http://schemas.openxmlformats.org/markup-compatibility/2006">
                <mc:Choice xmlns:v="urn:schemas-microsoft-com:vml" Requires="v">
                  <p:oleObj name="Формула" r:id="rId5" imgW="1688367" imgH="215806" progId="Equation.3">
                    <p:embed/>
                  </p:oleObj>
                </mc:Choice>
                <mc:Fallback>
                  <p:oleObj name="Формула" r:id="rId5" imgW="1688367" imgH="215806" progId="Equation.3">
                    <p:embed/>
                    <p:pic>
                      <p:nvPicPr>
                        <p:cNvPr id="23558" name="Object 23">
                          <a:extLst>
                            <a:ext uri="{FF2B5EF4-FFF2-40B4-BE49-F238E27FC236}">
                              <a16:creationId xmlns:a16="http://schemas.microsoft.com/office/drawing/2014/main" id="{3122261E-B16A-405C-84CC-6BA6767029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300" y="3741588"/>
                          <a:ext cx="4210050"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9" name="Object 25">
              <a:extLst>
                <a:ext uri="{FF2B5EF4-FFF2-40B4-BE49-F238E27FC236}">
                  <a16:creationId xmlns:a16="http://schemas.microsoft.com/office/drawing/2014/main" id="{001D383B-F602-4718-B942-54B46930E5F6}"/>
                </a:ext>
              </a:extLst>
            </p:cNvPr>
            <p:cNvGraphicFramePr>
              <a:graphicFrameLocks noChangeAspect="1"/>
            </p:cNvGraphicFramePr>
            <p:nvPr/>
          </p:nvGraphicFramePr>
          <p:xfrm>
            <a:off x="524300" y="4668874"/>
            <a:ext cx="2921000" cy="603250"/>
          </p:xfrm>
          <a:graphic>
            <a:graphicData uri="http://schemas.openxmlformats.org/presentationml/2006/ole">
              <mc:AlternateContent xmlns:mc="http://schemas.openxmlformats.org/markup-compatibility/2006">
                <mc:Choice xmlns:v="urn:schemas-microsoft-com:vml" Requires="v">
                  <p:oleObj name="Формула" r:id="rId7" imgW="1168400" imgH="241300" progId="Equation.3">
                    <p:embed/>
                  </p:oleObj>
                </mc:Choice>
                <mc:Fallback>
                  <p:oleObj name="Формула" r:id="rId7" imgW="1168400" imgH="241300" progId="Equation.3">
                    <p:embed/>
                    <p:pic>
                      <p:nvPicPr>
                        <p:cNvPr id="23559" name="Object 25">
                          <a:extLst>
                            <a:ext uri="{FF2B5EF4-FFF2-40B4-BE49-F238E27FC236}">
                              <a16:creationId xmlns:a16="http://schemas.microsoft.com/office/drawing/2014/main" id="{001D383B-F602-4718-B942-54B46930E5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300" y="4668874"/>
                          <a:ext cx="2921000"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60" name="Object 27">
              <a:extLst>
                <a:ext uri="{FF2B5EF4-FFF2-40B4-BE49-F238E27FC236}">
                  <a16:creationId xmlns:a16="http://schemas.microsoft.com/office/drawing/2014/main" id="{55EDE36D-0D9F-4380-B716-9EB1E2A2832B}"/>
                </a:ext>
              </a:extLst>
            </p:cNvPr>
            <p:cNvGraphicFramePr>
              <a:graphicFrameLocks noChangeAspect="1"/>
            </p:cNvGraphicFramePr>
            <p:nvPr/>
          </p:nvGraphicFramePr>
          <p:xfrm>
            <a:off x="524300" y="5661248"/>
            <a:ext cx="5191125" cy="538162"/>
          </p:xfrm>
          <a:graphic>
            <a:graphicData uri="http://schemas.openxmlformats.org/presentationml/2006/ole">
              <mc:AlternateContent xmlns:mc="http://schemas.openxmlformats.org/markup-compatibility/2006">
                <mc:Choice xmlns:v="urn:schemas-microsoft-com:vml" Requires="v">
                  <p:oleObj name="Формула" r:id="rId9" imgW="2082800" imgH="215900" progId="Equation.3">
                    <p:embed/>
                  </p:oleObj>
                </mc:Choice>
                <mc:Fallback>
                  <p:oleObj name="Формула" r:id="rId9" imgW="2082800" imgH="215900" progId="Equation.3">
                    <p:embed/>
                    <p:pic>
                      <p:nvPicPr>
                        <p:cNvPr id="23560" name="Object 27">
                          <a:extLst>
                            <a:ext uri="{FF2B5EF4-FFF2-40B4-BE49-F238E27FC236}">
                              <a16:creationId xmlns:a16="http://schemas.microsoft.com/office/drawing/2014/main" id="{55EDE36D-0D9F-4380-B716-9EB1E2A283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4300" y="5661248"/>
                          <a:ext cx="5191125" cy="53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61" name="Object 29">
              <a:extLst>
                <a:ext uri="{FF2B5EF4-FFF2-40B4-BE49-F238E27FC236}">
                  <a16:creationId xmlns:a16="http://schemas.microsoft.com/office/drawing/2014/main" id="{2E8339C9-6F83-4503-BD19-1AADFA208C04}"/>
                </a:ext>
              </a:extLst>
            </p:cNvPr>
            <p:cNvGraphicFramePr>
              <a:graphicFrameLocks noChangeAspect="1"/>
            </p:cNvGraphicFramePr>
            <p:nvPr/>
          </p:nvGraphicFramePr>
          <p:xfrm>
            <a:off x="6590045" y="3860837"/>
            <a:ext cx="2157412" cy="1109662"/>
          </p:xfrm>
          <a:graphic>
            <a:graphicData uri="http://schemas.openxmlformats.org/presentationml/2006/ole">
              <mc:AlternateContent xmlns:mc="http://schemas.openxmlformats.org/markup-compatibility/2006">
                <mc:Choice xmlns:v="urn:schemas-microsoft-com:vml" Requires="v">
                  <p:oleObj name="Формула" r:id="rId11" imgW="863225" imgH="444307" progId="Equation.3">
                    <p:embed/>
                  </p:oleObj>
                </mc:Choice>
                <mc:Fallback>
                  <p:oleObj name="Формула" r:id="rId11" imgW="863225" imgH="444307" progId="Equation.3">
                    <p:embed/>
                    <p:pic>
                      <p:nvPicPr>
                        <p:cNvPr id="23561" name="Object 29">
                          <a:extLst>
                            <a:ext uri="{FF2B5EF4-FFF2-40B4-BE49-F238E27FC236}">
                              <a16:creationId xmlns:a16="http://schemas.microsoft.com/office/drawing/2014/main" id="{2E8339C9-6F83-4503-BD19-1AADFA208C0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90045" y="3860837"/>
                          <a:ext cx="2157412" cy="1109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2" name="AutoShape 30">
              <a:extLst>
                <a:ext uri="{FF2B5EF4-FFF2-40B4-BE49-F238E27FC236}">
                  <a16:creationId xmlns:a16="http://schemas.microsoft.com/office/drawing/2014/main" id="{A8CAE92F-470C-4B81-9CC8-4BAD73EC6A84}"/>
                </a:ext>
              </a:extLst>
            </p:cNvPr>
            <p:cNvSpPr>
              <a:spLocks/>
            </p:cNvSpPr>
            <p:nvPr/>
          </p:nvSpPr>
          <p:spPr bwMode="auto">
            <a:xfrm>
              <a:off x="5868144" y="2525376"/>
              <a:ext cx="360040" cy="3674033"/>
            </a:xfrm>
            <a:prstGeom prst="rightBrace">
              <a:avLst>
                <a:gd name="adj1" fmla="val 8721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3563" name="TextBox 3">
              <a:extLst>
                <a:ext uri="{FF2B5EF4-FFF2-40B4-BE49-F238E27FC236}">
                  <a16:creationId xmlns:a16="http://schemas.microsoft.com/office/drawing/2014/main" id="{45892EBB-ABAE-4F8A-8FE8-7816788D3C67}"/>
                </a:ext>
              </a:extLst>
            </p:cNvPr>
            <p:cNvSpPr txBox="1">
              <a:spLocks noChangeArrowheads="1"/>
            </p:cNvSpPr>
            <p:nvPr/>
          </p:nvSpPr>
          <p:spPr bwMode="auto">
            <a:xfrm>
              <a:off x="524300" y="2525376"/>
              <a:ext cx="26436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a:t>Площадь первого пика</a:t>
              </a:r>
            </a:p>
          </p:txBody>
        </p:sp>
        <p:sp>
          <p:nvSpPr>
            <p:cNvPr id="23564" name="TextBox 11">
              <a:extLst>
                <a:ext uri="{FF2B5EF4-FFF2-40B4-BE49-F238E27FC236}">
                  <a16:creationId xmlns:a16="http://schemas.microsoft.com/office/drawing/2014/main" id="{68FC31D9-D7B5-4E1F-9794-96D93DF0D835}"/>
                </a:ext>
              </a:extLst>
            </p:cNvPr>
            <p:cNvSpPr txBox="1">
              <a:spLocks noChangeArrowheads="1"/>
            </p:cNvSpPr>
            <p:nvPr/>
          </p:nvSpPr>
          <p:spPr bwMode="auto">
            <a:xfrm>
              <a:off x="524300" y="3402411"/>
              <a:ext cx="26193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a:t>Площадь второго пика</a:t>
              </a:r>
            </a:p>
          </p:txBody>
        </p:sp>
        <p:sp>
          <p:nvSpPr>
            <p:cNvPr id="23565" name="TextBox 12">
              <a:extLst>
                <a:ext uri="{FF2B5EF4-FFF2-40B4-BE49-F238E27FC236}">
                  <a16:creationId xmlns:a16="http://schemas.microsoft.com/office/drawing/2014/main" id="{95886F29-1E49-44D0-B0DA-65579B5086EC}"/>
                </a:ext>
              </a:extLst>
            </p:cNvPr>
            <p:cNvSpPr txBox="1">
              <a:spLocks noChangeArrowheads="1"/>
            </p:cNvSpPr>
            <p:nvPr/>
          </p:nvSpPr>
          <p:spPr bwMode="auto">
            <a:xfrm>
              <a:off x="524300" y="4362392"/>
              <a:ext cx="30716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a:t>Площадь суммарного пика</a:t>
              </a:r>
            </a:p>
          </p:txBody>
        </p:sp>
        <p:sp>
          <p:nvSpPr>
            <p:cNvPr id="23566" name="TextBox 13">
              <a:extLst>
                <a:ext uri="{FF2B5EF4-FFF2-40B4-BE49-F238E27FC236}">
                  <a16:creationId xmlns:a16="http://schemas.microsoft.com/office/drawing/2014/main" id="{AAE8B41C-22B7-4543-B1CF-95690FCD7203}"/>
                </a:ext>
              </a:extLst>
            </p:cNvPr>
            <p:cNvSpPr txBox="1">
              <a:spLocks noChangeArrowheads="1"/>
            </p:cNvSpPr>
            <p:nvPr/>
          </p:nvSpPr>
          <p:spPr bwMode="auto">
            <a:xfrm>
              <a:off x="524300" y="5357334"/>
              <a:ext cx="45084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a:t>Общее количество импульсов в спектре</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9F26914-7453-427F-BD5F-A7DE921DA3ED}"/>
              </a:ext>
            </a:extLst>
          </p:cNvPr>
          <p:cNvSpPr>
            <a:spLocks noGrp="1" noChangeArrowheads="1"/>
          </p:cNvSpPr>
          <p:nvPr>
            <p:ph type="title"/>
          </p:nvPr>
        </p:nvSpPr>
        <p:spPr/>
        <p:txBody>
          <a:bodyPr/>
          <a:lstStyle/>
          <a:p>
            <a:pPr eaLnBrk="1" hangingPunct="1"/>
            <a:r>
              <a:rPr lang="ru-RU" altLang="ru-RU"/>
              <a:t>Применение метода</a:t>
            </a:r>
          </a:p>
        </p:txBody>
      </p:sp>
      <p:sp>
        <p:nvSpPr>
          <p:cNvPr id="24579" name="Rectangle 13">
            <a:extLst>
              <a:ext uri="{FF2B5EF4-FFF2-40B4-BE49-F238E27FC236}">
                <a16:creationId xmlns:a16="http://schemas.microsoft.com/office/drawing/2014/main" id="{16D72E46-AD4C-458B-B971-FDD4AD46A904}"/>
              </a:ext>
            </a:extLst>
          </p:cNvPr>
          <p:cNvSpPr>
            <a:spLocks noGrp="1" noChangeArrowheads="1"/>
          </p:cNvSpPr>
          <p:nvPr>
            <p:ph type="body" idx="1"/>
          </p:nvPr>
        </p:nvSpPr>
        <p:spPr/>
        <p:txBody>
          <a:bodyPr/>
          <a:lstStyle/>
          <a:p>
            <a:pPr eaLnBrk="1" hangingPunct="1"/>
            <a:r>
              <a:rPr lang="ru-RU" altLang="ru-RU"/>
              <a:t>Идентификация и количественное определение радионуклидов (</a:t>
            </a:r>
            <a:r>
              <a:rPr lang="ru-RU" altLang="ru-RU" baseline="30000"/>
              <a:t>234</a:t>
            </a:r>
            <a:r>
              <a:rPr lang="en-US" altLang="ru-RU"/>
              <a:t>Th, </a:t>
            </a:r>
            <a:r>
              <a:rPr lang="en-US" altLang="ru-RU" baseline="30000"/>
              <a:t>226</a:t>
            </a:r>
            <a:r>
              <a:rPr lang="en-US" altLang="ru-RU"/>
              <a:t>Ra, </a:t>
            </a:r>
            <a:r>
              <a:rPr lang="en-US" altLang="ru-RU" baseline="30000"/>
              <a:t>210</a:t>
            </a:r>
            <a:r>
              <a:rPr lang="en-US" altLang="ru-RU"/>
              <a:t>Pb, </a:t>
            </a:r>
            <a:r>
              <a:rPr lang="en-US" altLang="ru-RU" baseline="30000"/>
              <a:t>7</a:t>
            </a:r>
            <a:r>
              <a:rPr lang="en-US" altLang="ru-RU"/>
              <a:t>Be, </a:t>
            </a:r>
            <a:r>
              <a:rPr lang="en-US" altLang="ru-RU" baseline="30000"/>
              <a:t>134</a:t>
            </a:r>
            <a:r>
              <a:rPr lang="en-US" altLang="ru-RU"/>
              <a:t>Cs, </a:t>
            </a:r>
            <a:r>
              <a:rPr lang="en-US" altLang="ru-RU" baseline="30000"/>
              <a:t>137</a:t>
            </a:r>
            <a:r>
              <a:rPr lang="en-US" altLang="ru-RU"/>
              <a:t>Cs, </a:t>
            </a:r>
            <a:r>
              <a:rPr lang="en-US" altLang="ru-RU" baseline="30000"/>
              <a:t>60</a:t>
            </a:r>
            <a:r>
              <a:rPr lang="en-US" altLang="ru-RU"/>
              <a:t>Co, </a:t>
            </a:r>
            <a:r>
              <a:rPr lang="en-US" altLang="ru-RU" baseline="30000"/>
              <a:t>57</a:t>
            </a:r>
            <a:r>
              <a:rPr lang="en-US" altLang="ru-RU"/>
              <a:t>Co, </a:t>
            </a:r>
            <a:r>
              <a:rPr lang="en-US" altLang="ru-RU" baseline="30000"/>
              <a:t>131</a:t>
            </a:r>
            <a:r>
              <a:rPr lang="en-US" altLang="ru-RU"/>
              <a:t>I, </a:t>
            </a:r>
            <a:r>
              <a:rPr lang="en-US" altLang="ru-RU" baseline="30000"/>
              <a:t>54</a:t>
            </a:r>
            <a:r>
              <a:rPr lang="en-US" altLang="ru-RU"/>
              <a:t>Mn </a:t>
            </a:r>
            <a:r>
              <a:rPr lang="ru-RU" altLang="ru-RU"/>
              <a:t>и др.)</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007CF00-FC73-46E6-8357-B41953624E82}"/>
              </a:ext>
            </a:extLst>
          </p:cNvPr>
          <p:cNvSpPr>
            <a:spLocks noGrp="1" noChangeArrowheads="1"/>
          </p:cNvSpPr>
          <p:nvPr>
            <p:ph type="title"/>
          </p:nvPr>
        </p:nvSpPr>
        <p:spPr/>
        <p:txBody>
          <a:bodyPr/>
          <a:lstStyle/>
          <a:p>
            <a:pPr eaLnBrk="1" hangingPunct="1"/>
            <a:r>
              <a:rPr lang="ru-RU" altLang="ru-RU"/>
              <a:t>Ограничения метода</a:t>
            </a:r>
          </a:p>
        </p:txBody>
      </p:sp>
      <p:sp>
        <p:nvSpPr>
          <p:cNvPr id="25603" name="Rectangle 3">
            <a:extLst>
              <a:ext uri="{FF2B5EF4-FFF2-40B4-BE49-F238E27FC236}">
                <a16:creationId xmlns:a16="http://schemas.microsoft.com/office/drawing/2014/main" id="{10D44FE9-1A60-47D4-B2E4-15D8C05A9A06}"/>
              </a:ext>
            </a:extLst>
          </p:cNvPr>
          <p:cNvSpPr>
            <a:spLocks noGrp="1" noChangeArrowheads="1"/>
          </p:cNvSpPr>
          <p:nvPr>
            <p:ph type="body" idx="1"/>
          </p:nvPr>
        </p:nvSpPr>
        <p:spPr/>
        <p:txBody>
          <a:bodyPr/>
          <a:lstStyle/>
          <a:p>
            <a:pPr eaLnBrk="1" hangingPunct="1">
              <a:lnSpc>
                <a:spcPct val="90000"/>
              </a:lnSpc>
            </a:pPr>
            <a:r>
              <a:rPr lang="ru-RU" altLang="ru-RU"/>
              <a:t>Высокая случайная погрешность измерений, обусловленная низкой активностью определяемого радионуклида в образце.</a:t>
            </a:r>
          </a:p>
          <a:p>
            <a:pPr eaLnBrk="1" hangingPunct="1">
              <a:lnSpc>
                <a:spcPct val="90000"/>
              </a:lnSpc>
            </a:pPr>
            <a:r>
              <a:rPr lang="ru-RU" altLang="ru-RU"/>
              <a:t>Систематическая ошибка, вызванная некорректным расчетом эффективности. </a:t>
            </a:r>
          </a:p>
          <a:p>
            <a:pPr eaLnBrk="1" hangingPunct="1">
              <a:lnSpc>
                <a:spcPct val="90000"/>
              </a:lnSpc>
            </a:pPr>
            <a:r>
              <a:rPr lang="ru-RU" altLang="ru-RU"/>
              <a:t>Систематическая ошибка, вызванная случайным суммированием импульсов.</a:t>
            </a:r>
          </a:p>
          <a:p>
            <a:pPr eaLnBrk="1" hangingPunct="1">
              <a:lnSpc>
                <a:spcPct val="90000"/>
              </a:lnSpc>
            </a:pPr>
            <a:endParaRPr lang="ru-RU" alt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BED47D5-82AC-4A0C-B237-C51C404777EF}"/>
              </a:ext>
            </a:extLst>
          </p:cNvPr>
          <p:cNvSpPr>
            <a:spLocks noGrp="1" noChangeArrowheads="1"/>
          </p:cNvSpPr>
          <p:nvPr>
            <p:ph type="title"/>
          </p:nvPr>
        </p:nvSpPr>
        <p:spPr/>
        <p:txBody>
          <a:bodyPr/>
          <a:lstStyle/>
          <a:p>
            <a:pPr eaLnBrk="1" hangingPunct="1"/>
            <a:r>
              <a:rPr lang="ru-RU" altLang="ru-RU"/>
              <a:t>Ограничения метода</a:t>
            </a:r>
          </a:p>
        </p:txBody>
      </p:sp>
      <p:sp>
        <p:nvSpPr>
          <p:cNvPr id="26627" name="Rectangle 3">
            <a:extLst>
              <a:ext uri="{FF2B5EF4-FFF2-40B4-BE49-F238E27FC236}">
                <a16:creationId xmlns:a16="http://schemas.microsoft.com/office/drawing/2014/main" id="{AEAD5261-283C-4D09-991A-590405BA3F32}"/>
              </a:ext>
            </a:extLst>
          </p:cNvPr>
          <p:cNvSpPr>
            <a:spLocks noGrp="1" noChangeArrowheads="1"/>
          </p:cNvSpPr>
          <p:nvPr>
            <p:ph type="body" idx="1"/>
          </p:nvPr>
        </p:nvSpPr>
        <p:spPr/>
        <p:txBody>
          <a:bodyPr/>
          <a:lstStyle/>
          <a:p>
            <a:pPr eaLnBrk="1" hangingPunct="1">
              <a:lnSpc>
                <a:spcPct val="90000"/>
              </a:lnSpc>
            </a:pPr>
            <a:r>
              <a:rPr lang="ru-RU" altLang="ru-RU"/>
              <a:t>Каскадное испускание гамма-квантов некоторыми радионуклидами приводит к суммированию импульсов и систематическому занижению результатов.</a:t>
            </a:r>
          </a:p>
          <a:p>
            <a:pPr eaLnBrk="1" hangingPunct="1">
              <a:lnSpc>
                <a:spcPct val="90000"/>
              </a:lnSpc>
            </a:pPr>
            <a:r>
              <a:rPr lang="ru-RU" altLang="ru-RU"/>
              <a:t>Наложение пиков от гамма-линий различных радионуклидов с близкими энергиями (</a:t>
            </a:r>
            <a:r>
              <a:rPr lang="ru-RU" altLang="ru-RU" baseline="30000"/>
              <a:t>134</a:t>
            </a:r>
            <a:r>
              <a:rPr lang="en-US" altLang="ru-RU"/>
              <a:t>Cs</a:t>
            </a:r>
            <a:r>
              <a:rPr lang="ru-RU" altLang="ru-RU"/>
              <a:t>: 605 и 796 кэВ; </a:t>
            </a:r>
            <a:br>
              <a:rPr lang="ru-RU" altLang="ru-RU"/>
            </a:br>
            <a:r>
              <a:rPr lang="en-US" altLang="ru-RU" baseline="30000"/>
              <a:t>228</a:t>
            </a:r>
            <a:r>
              <a:rPr lang="en-US" altLang="ru-RU"/>
              <a:t>Ac: 795 </a:t>
            </a:r>
            <a:r>
              <a:rPr lang="ru-RU" altLang="ru-RU"/>
              <a:t>кэВ; </a:t>
            </a:r>
            <a:r>
              <a:rPr lang="ru-RU" altLang="ru-RU" baseline="30000"/>
              <a:t>214</a:t>
            </a:r>
            <a:r>
              <a:rPr lang="en-US" altLang="ru-RU"/>
              <a:t>Bi</a:t>
            </a:r>
            <a:r>
              <a:rPr lang="ru-RU" altLang="ru-RU"/>
              <a:t>: 609 кэВ).</a:t>
            </a:r>
          </a:p>
          <a:p>
            <a:pPr eaLnBrk="1" hangingPunct="1">
              <a:lnSpc>
                <a:spcPct val="90000"/>
              </a:lnSpc>
            </a:pPr>
            <a:endParaRPr lang="ru-RU" alt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1C792F3-B3B1-4B5E-97FB-364A1C928FEC}"/>
              </a:ext>
            </a:extLst>
          </p:cNvPr>
          <p:cNvSpPr>
            <a:spLocks noGrp="1" noChangeArrowheads="1"/>
          </p:cNvSpPr>
          <p:nvPr>
            <p:ph type="title"/>
          </p:nvPr>
        </p:nvSpPr>
        <p:spPr/>
        <p:txBody>
          <a:bodyPr/>
          <a:lstStyle/>
          <a:p>
            <a:pPr eaLnBrk="1" hangingPunct="1"/>
            <a:r>
              <a:rPr lang="ru-RU" altLang="ru-RU"/>
              <a:t>Ограничения метода</a:t>
            </a:r>
          </a:p>
        </p:txBody>
      </p:sp>
      <p:sp>
        <p:nvSpPr>
          <p:cNvPr id="27651" name="Rectangle 3">
            <a:extLst>
              <a:ext uri="{FF2B5EF4-FFF2-40B4-BE49-F238E27FC236}">
                <a16:creationId xmlns:a16="http://schemas.microsoft.com/office/drawing/2014/main" id="{DF3209FC-5CE4-40B0-9575-AC5AD156AF48}"/>
              </a:ext>
            </a:extLst>
          </p:cNvPr>
          <p:cNvSpPr>
            <a:spLocks noGrp="1" noChangeArrowheads="1"/>
          </p:cNvSpPr>
          <p:nvPr>
            <p:ph type="body" idx="1"/>
          </p:nvPr>
        </p:nvSpPr>
        <p:spPr/>
        <p:txBody>
          <a:bodyPr/>
          <a:lstStyle/>
          <a:p>
            <a:pPr eaLnBrk="1" hangingPunct="1"/>
            <a:r>
              <a:rPr lang="ru-RU" altLang="ru-RU" dirty="0"/>
              <a:t>Нестабильность работы аппаратуры.</a:t>
            </a:r>
          </a:p>
          <a:p>
            <a:pPr eaLnBrk="1" hangingPunct="1"/>
            <a:r>
              <a:rPr lang="ru-RU" altLang="ru-RU" dirty="0"/>
              <a:t>Некорректные данные о вероятности испускания гамма-квантов, их энергий и периодов полураспада </a:t>
            </a:r>
            <a:br>
              <a:rPr lang="ru-RU" altLang="ru-RU" dirty="0"/>
            </a:br>
            <a:r>
              <a:rPr lang="ru-RU" altLang="ru-RU" dirty="0"/>
              <a:t>(</a:t>
            </a:r>
            <a:r>
              <a:rPr lang="en-US" altLang="ru-RU" sz="2000" dirty="0">
                <a:hlinkClick r:id="rId3"/>
              </a:rPr>
              <a:t>https://www-nds.iaea.org/relnsd/vcharthtml/VChartHTML.html</a:t>
            </a:r>
            <a:r>
              <a:rPr lang="ru-RU" altLang="ru-RU" dirty="0"/>
              <a:t>). </a:t>
            </a:r>
          </a:p>
          <a:p>
            <a:pPr eaLnBrk="1" hangingPunct="1"/>
            <a:endParaRPr lang="ru-RU" altLang="ru-RU" dirty="0"/>
          </a:p>
        </p:txBody>
      </p:sp>
      <p:pic>
        <p:nvPicPr>
          <p:cNvPr id="3" name="Рисунок 2">
            <a:extLst>
              <a:ext uri="{FF2B5EF4-FFF2-40B4-BE49-F238E27FC236}">
                <a16:creationId xmlns:a16="http://schemas.microsoft.com/office/drawing/2014/main" id="{672EE1CA-6D0A-0BF6-9C96-98E74053FB83}"/>
              </a:ext>
            </a:extLst>
          </p:cNvPr>
          <p:cNvPicPr>
            <a:picLocks noChangeAspect="1"/>
          </p:cNvPicPr>
          <p:nvPr/>
        </p:nvPicPr>
        <p:blipFill rotWithShape="1">
          <a:blip r:embed="rId4"/>
          <a:srcRect t="4494" r="51575" b="7429"/>
          <a:stretch/>
        </p:blipFill>
        <p:spPr>
          <a:xfrm>
            <a:off x="3635896" y="1416021"/>
            <a:ext cx="5384055" cy="52533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9F68374-7870-45C3-94AA-141C916C7308}"/>
              </a:ext>
            </a:extLst>
          </p:cNvPr>
          <p:cNvSpPr>
            <a:spLocks noGrp="1" noChangeArrowheads="1"/>
          </p:cNvSpPr>
          <p:nvPr>
            <p:ph type="title"/>
          </p:nvPr>
        </p:nvSpPr>
        <p:spPr/>
        <p:txBody>
          <a:bodyPr/>
          <a:lstStyle/>
          <a:p>
            <a:pPr eaLnBrk="1" hangingPunct="1"/>
            <a:r>
              <a:rPr lang="ru-RU" altLang="ru-RU"/>
              <a:t>Матричный метод</a:t>
            </a:r>
          </a:p>
        </p:txBody>
      </p:sp>
      <p:pic>
        <p:nvPicPr>
          <p:cNvPr id="28675" name="Picture 4">
            <a:extLst>
              <a:ext uri="{FF2B5EF4-FFF2-40B4-BE49-F238E27FC236}">
                <a16:creationId xmlns:a16="http://schemas.microsoft.com/office/drawing/2014/main" id="{2E3E63B7-17B8-4956-A595-EA54D9681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1341438"/>
            <a:ext cx="7119937"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a:extLst>
              <a:ext uri="{FF2B5EF4-FFF2-40B4-BE49-F238E27FC236}">
                <a16:creationId xmlns:a16="http://schemas.microsoft.com/office/drawing/2014/main" id="{5CA0E0FE-B72B-421D-BCFA-AB9C49A6C7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5513" y="1341438"/>
            <a:ext cx="1760537"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a:extLst>
              <a:ext uri="{FF2B5EF4-FFF2-40B4-BE49-F238E27FC236}">
                <a16:creationId xmlns:a16="http://schemas.microsoft.com/office/drawing/2014/main" id="{49F8E259-A329-4D33-889A-7D96FA054E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5513" y="2636838"/>
            <a:ext cx="1760537"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7">
            <a:extLst>
              <a:ext uri="{FF2B5EF4-FFF2-40B4-BE49-F238E27FC236}">
                <a16:creationId xmlns:a16="http://schemas.microsoft.com/office/drawing/2014/main" id="{9C789237-9CF9-44A5-AFBC-6A2C42B40E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5513" y="3933825"/>
            <a:ext cx="1760537"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8">
            <a:extLst>
              <a:ext uri="{FF2B5EF4-FFF2-40B4-BE49-F238E27FC236}">
                <a16:creationId xmlns:a16="http://schemas.microsoft.com/office/drawing/2014/main" id="{F0AC12CF-2598-47F3-8FF8-1011D26E2A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5513" y="5229225"/>
            <a:ext cx="1760537"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 Box 9">
            <a:extLst>
              <a:ext uri="{FF2B5EF4-FFF2-40B4-BE49-F238E27FC236}">
                <a16:creationId xmlns:a16="http://schemas.microsoft.com/office/drawing/2014/main" id="{85A78FC4-4278-473D-8CC2-461973312C87}"/>
              </a:ext>
            </a:extLst>
          </p:cNvPr>
          <p:cNvSpPr txBox="1">
            <a:spLocks noChangeArrowheads="1"/>
          </p:cNvSpPr>
          <p:nvPr/>
        </p:nvSpPr>
        <p:spPr bwMode="auto">
          <a:xfrm>
            <a:off x="8316913" y="5949950"/>
            <a:ext cx="333375"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b="1" baseline="30000">
                <a:solidFill>
                  <a:schemeClr val="bg1"/>
                </a:solidFill>
              </a:rPr>
              <a:t>40</a:t>
            </a:r>
            <a:r>
              <a:rPr lang="en-US" altLang="ru-RU" sz="1800" b="1">
                <a:solidFill>
                  <a:schemeClr val="bg1"/>
                </a:solidFill>
              </a:rPr>
              <a:t>K</a:t>
            </a:r>
            <a:endParaRPr lang="ru-RU" altLang="ru-RU" sz="1800" b="1">
              <a:solidFill>
                <a:schemeClr val="bg1"/>
              </a:solidFill>
            </a:endParaRPr>
          </a:p>
        </p:txBody>
      </p:sp>
      <p:sp>
        <p:nvSpPr>
          <p:cNvPr id="28681" name="Text Box 10">
            <a:extLst>
              <a:ext uri="{FF2B5EF4-FFF2-40B4-BE49-F238E27FC236}">
                <a16:creationId xmlns:a16="http://schemas.microsoft.com/office/drawing/2014/main" id="{1486EB4B-D85A-4530-B136-146BBAD6148F}"/>
              </a:ext>
            </a:extLst>
          </p:cNvPr>
          <p:cNvSpPr txBox="1">
            <a:spLocks noChangeArrowheads="1"/>
          </p:cNvSpPr>
          <p:nvPr/>
        </p:nvSpPr>
        <p:spPr bwMode="auto">
          <a:xfrm>
            <a:off x="8316913" y="4652963"/>
            <a:ext cx="531812"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800" b="1" baseline="30000">
                <a:solidFill>
                  <a:schemeClr val="bg1"/>
                </a:solidFill>
              </a:rPr>
              <a:t>232</a:t>
            </a:r>
            <a:r>
              <a:rPr lang="en-US" altLang="ru-RU" sz="1800" b="1">
                <a:solidFill>
                  <a:schemeClr val="bg1"/>
                </a:solidFill>
              </a:rPr>
              <a:t>Th</a:t>
            </a:r>
            <a:endParaRPr lang="ru-RU" altLang="ru-RU" sz="1800" b="1">
              <a:solidFill>
                <a:schemeClr val="bg1"/>
              </a:solidFill>
            </a:endParaRPr>
          </a:p>
        </p:txBody>
      </p:sp>
      <p:sp>
        <p:nvSpPr>
          <p:cNvPr id="28682" name="Text Box 11">
            <a:extLst>
              <a:ext uri="{FF2B5EF4-FFF2-40B4-BE49-F238E27FC236}">
                <a16:creationId xmlns:a16="http://schemas.microsoft.com/office/drawing/2014/main" id="{57176A0C-6E2F-49BB-9AA5-D460038DEAC2}"/>
              </a:ext>
            </a:extLst>
          </p:cNvPr>
          <p:cNvSpPr txBox="1">
            <a:spLocks noChangeArrowheads="1"/>
          </p:cNvSpPr>
          <p:nvPr/>
        </p:nvSpPr>
        <p:spPr bwMode="auto">
          <a:xfrm>
            <a:off x="8316913" y="3357563"/>
            <a:ext cx="544512"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800" b="1" baseline="30000">
                <a:solidFill>
                  <a:schemeClr val="bg1"/>
                </a:solidFill>
              </a:rPr>
              <a:t>226</a:t>
            </a:r>
            <a:r>
              <a:rPr lang="en-US" altLang="ru-RU" sz="1800" b="1">
                <a:solidFill>
                  <a:schemeClr val="bg1"/>
                </a:solidFill>
              </a:rPr>
              <a:t>Ra</a:t>
            </a:r>
            <a:endParaRPr lang="ru-RU" altLang="ru-RU" sz="1800" b="1">
              <a:solidFill>
                <a:schemeClr val="bg1"/>
              </a:solidFill>
            </a:endParaRPr>
          </a:p>
        </p:txBody>
      </p:sp>
      <p:sp>
        <p:nvSpPr>
          <p:cNvPr id="28683" name="Text Box 12">
            <a:extLst>
              <a:ext uri="{FF2B5EF4-FFF2-40B4-BE49-F238E27FC236}">
                <a16:creationId xmlns:a16="http://schemas.microsoft.com/office/drawing/2014/main" id="{C2818023-9592-4545-B251-1F1F71987B37}"/>
              </a:ext>
            </a:extLst>
          </p:cNvPr>
          <p:cNvSpPr txBox="1">
            <a:spLocks noChangeArrowheads="1"/>
          </p:cNvSpPr>
          <p:nvPr/>
        </p:nvSpPr>
        <p:spPr bwMode="auto">
          <a:xfrm>
            <a:off x="8316913" y="2133600"/>
            <a:ext cx="544512"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b="1" baseline="30000">
                <a:solidFill>
                  <a:schemeClr val="bg1"/>
                </a:solidFill>
              </a:rPr>
              <a:t>137</a:t>
            </a:r>
            <a:r>
              <a:rPr lang="en-US" altLang="ru-RU" sz="1800" b="1">
                <a:solidFill>
                  <a:schemeClr val="bg1"/>
                </a:solidFill>
              </a:rPr>
              <a:t>Cs</a:t>
            </a:r>
            <a:endParaRPr lang="ru-RU" altLang="ru-RU" sz="1800" b="1">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a:extLst>
              <a:ext uri="{FF2B5EF4-FFF2-40B4-BE49-F238E27FC236}">
                <a16:creationId xmlns:a16="http://schemas.microsoft.com/office/drawing/2014/main" id="{1798017D-39D0-4ABA-B041-0BCE1750CA2C}"/>
              </a:ext>
            </a:extLst>
          </p:cNvPr>
          <p:cNvSpPr>
            <a:spLocks noGrp="1" noChangeArrowheads="1"/>
          </p:cNvSpPr>
          <p:nvPr>
            <p:ph type="title"/>
          </p:nvPr>
        </p:nvSpPr>
        <p:spPr/>
        <p:txBody>
          <a:bodyPr/>
          <a:lstStyle/>
          <a:p>
            <a:pPr eaLnBrk="1" hangingPunct="1"/>
            <a:r>
              <a:rPr lang="en-US" altLang="ru-RU"/>
              <a:t>NaI(Tl) 63×63</a:t>
            </a:r>
            <a:endParaRPr lang="ru-RU" altLang="ru-RU"/>
          </a:p>
        </p:txBody>
      </p:sp>
      <p:pic>
        <p:nvPicPr>
          <p:cNvPr id="29699" name="Рисунок 3">
            <a:extLst>
              <a:ext uri="{FF2B5EF4-FFF2-40B4-BE49-F238E27FC236}">
                <a16:creationId xmlns:a16="http://schemas.microsoft.com/office/drawing/2014/main" id="{1250EE50-6A5B-4731-84D5-DFE8361F9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72" t="4462" r="389" b="2132"/>
          <a:stretch>
            <a:fillRect/>
          </a:stretch>
        </p:blipFill>
        <p:spPr bwMode="auto">
          <a:xfrm>
            <a:off x="34925" y="1724025"/>
            <a:ext cx="9074150"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Выноска: линия с чертой 4">
            <a:extLst>
              <a:ext uri="{FF2B5EF4-FFF2-40B4-BE49-F238E27FC236}">
                <a16:creationId xmlns:a16="http://schemas.microsoft.com/office/drawing/2014/main" id="{A6AB86E5-92C2-4509-BBE9-B0D21335D252}"/>
              </a:ext>
            </a:extLst>
          </p:cNvPr>
          <p:cNvSpPr/>
          <p:nvPr/>
        </p:nvSpPr>
        <p:spPr>
          <a:xfrm>
            <a:off x="7537450" y="3017838"/>
            <a:ext cx="647700" cy="287337"/>
          </a:xfrm>
          <a:prstGeom prst="accentCallout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661</a:t>
            </a:r>
            <a:endParaRPr lang="ru-RU" dirty="0">
              <a:solidFill>
                <a:schemeClr val="tx1"/>
              </a:solidFill>
            </a:endParaRPr>
          </a:p>
        </p:txBody>
      </p:sp>
      <p:sp>
        <p:nvSpPr>
          <p:cNvPr id="6" name="Выноска: линия с чертой 5">
            <a:extLst>
              <a:ext uri="{FF2B5EF4-FFF2-40B4-BE49-F238E27FC236}">
                <a16:creationId xmlns:a16="http://schemas.microsoft.com/office/drawing/2014/main" id="{8C0769A5-9D2F-4F11-8B27-7DE053701CD8}"/>
              </a:ext>
            </a:extLst>
          </p:cNvPr>
          <p:cNvSpPr/>
          <p:nvPr/>
        </p:nvSpPr>
        <p:spPr>
          <a:xfrm>
            <a:off x="2987675" y="3906838"/>
            <a:ext cx="1871663" cy="554037"/>
          </a:xfrm>
          <a:prstGeom prst="accentCallout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1" hangingPunct="1">
              <a:defRPr/>
            </a:pPr>
            <a:r>
              <a:rPr lang="ru-RU" dirty="0">
                <a:solidFill>
                  <a:schemeClr val="tx1"/>
                </a:solidFill>
              </a:rPr>
              <a:t>184</a:t>
            </a:r>
            <a:r>
              <a:rPr lang="ru-RU" sz="1200" dirty="0">
                <a:solidFill>
                  <a:schemeClr val="tx1"/>
                </a:solidFill>
              </a:rPr>
              <a:t> - Пик обратного рассеяния</a:t>
            </a:r>
          </a:p>
        </p:txBody>
      </p:sp>
      <p:sp>
        <p:nvSpPr>
          <p:cNvPr id="7" name="Выноска: линия с чертой 6">
            <a:extLst>
              <a:ext uri="{FF2B5EF4-FFF2-40B4-BE49-F238E27FC236}">
                <a16:creationId xmlns:a16="http://schemas.microsoft.com/office/drawing/2014/main" id="{FF4B00AB-071A-47A4-B223-2FE1143AEF40}"/>
              </a:ext>
            </a:extLst>
          </p:cNvPr>
          <p:cNvSpPr/>
          <p:nvPr/>
        </p:nvSpPr>
        <p:spPr>
          <a:xfrm>
            <a:off x="900113" y="1666875"/>
            <a:ext cx="647700" cy="287338"/>
          </a:xfrm>
          <a:prstGeom prst="accentCallout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dirty="0">
                <a:solidFill>
                  <a:schemeClr val="tx1"/>
                </a:solidFill>
              </a:rPr>
              <a:t>32</a:t>
            </a:r>
          </a:p>
        </p:txBody>
      </p:sp>
      <p:sp>
        <p:nvSpPr>
          <p:cNvPr id="8" name="Выноска: линия с чертой 7">
            <a:extLst>
              <a:ext uri="{FF2B5EF4-FFF2-40B4-BE49-F238E27FC236}">
                <a16:creationId xmlns:a16="http://schemas.microsoft.com/office/drawing/2014/main" id="{CAAF944A-B3F0-47C0-B4A8-E807B4076D41}"/>
              </a:ext>
            </a:extLst>
          </p:cNvPr>
          <p:cNvSpPr/>
          <p:nvPr/>
        </p:nvSpPr>
        <p:spPr>
          <a:xfrm>
            <a:off x="5580063" y="4460875"/>
            <a:ext cx="1295400" cy="738188"/>
          </a:xfrm>
          <a:prstGeom prst="accentCallout1">
            <a:avLst>
              <a:gd name="adj1" fmla="val 18750"/>
              <a:gd name="adj2" fmla="val -8333"/>
              <a:gd name="adj3" fmla="val 172023"/>
              <a:gd name="adj4" fmla="val -215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1" hangingPunct="1">
              <a:defRPr/>
            </a:pPr>
            <a:r>
              <a:rPr lang="ru-RU" dirty="0">
                <a:solidFill>
                  <a:schemeClr val="tx1"/>
                </a:solidFill>
              </a:rPr>
              <a:t>477</a:t>
            </a:r>
            <a:r>
              <a:rPr lang="ru-RU" sz="1200" dirty="0">
                <a:solidFill>
                  <a:schemeClr val="tx1"/>
                </a:solidFill>
              </a:rPr>
              <a:t> - Край комптоновской области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5">
            <a:extLst>
              <a:ext uri="{FF2B5EF4-FFF2-40B4-BE49-F238E27FC236}">
                <a16:creationId xmlns:a16="http://schemas.microsoft.com/office/drawing/2014/main" id="{C53F2157-4054-4112-AFE5-72972C656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068638"/>
            <a:ext cx="3983038"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a:extLst>
              <a:ext uri="{FF2B5EF4-FFF2-40B4-BE49-F238E27FC236}">
                <a16:creationId xmlns:a16="http://schemas.microsoft.com/office/drawing/2014/main" id="{614C60BF-8CD7-4F16-A03B-1BA0BF01AB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399" t="15780" r="22038" b="22190"/>
          <a:stretch/>
        </p:blipFill>
        <p:spPr bwMode="auto">
          <a:xfrm>
            <a:off x="5053014" y="1882428"/>
            <a:ext cx="3983036" cy="42112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F61F160-F572-4E01-8104-245BB3332D60}"/>
              </a:ext>
            </a:extLst>
          </p:cNvPr>
          <p:cNvSpPr>
            <a:spLocks noGrp="1" noChangeArrowheads="1"/>
          </p:cNvSpPr>
          <p:nvPr>
            <p:ph type="title"/>
          </p:nvPr>
        </p:nvSpPr>
        <p:spPr/>
        <p:txBody>
          <a:bodyPr/>
          <a:lstStyle/>
          <a:p>
            <a:pPr eaLnBrk="1" hangingPunct="1"/>
            <a:r>
              <a:rPr lang="ru-RU" altLang="ru-RU" sz="4000"/>
              <a:t>Сцинтилляционный </a:t>
            </a:r>
            <a:br>
              <a:rPr lang="ru-RU" altLang="ru-RU" sz="4000"/>
            </a:br>
            <a:r>
              <a:rPr lang="ru-RU" altLang="ru-RU" sz="4000"/>
              <a:t>гамма-спектрометр</a:t>
            </a:r>
          </a:p>
        </p:txBody>
      </p:sp>
      <p:pic>
        <p:nvPicPr>
          <p:cNvPr id="30723" name="Picture 4">
            <a:extLst>
              <a:ext uri="{FF2B5EF4-FFF2-40B4-BE49-F238E27FC236}">
                <a16:creationId xmlns:a16="http://schemas.microsoft.com/office/drawing/2014/main" id="{C436C298-5F0B-49B2-A532-D7A54DAA1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5" y="1657350"/>
            <a:ext cx="56578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B6F6A47-C55D-4768-9893-98AF4C54B834}"/>
              </a:ext>
            </a:extLst>
          </p:cNvPr>
          <p:cNvSpPr>
            <a:spLocks noGrp="1" noChangeArrowheads="1"/>
          </p:cNvSpPr>
          <p:nvPr>
            <p:ph type="title"/>
          </p:nvPr>
        </p:nvSpPr>
        <p:spPr/>
        <p:txBody>
          <a:bodyPr/>
          <a:lstStyle/>
          <a:p>
            <a:pPr eaLnBrk="1" hangingPunct="1"/>
            <a:r>
              <a:rPr lang="ru-RU" altLang="ru-RU" sz="4000"/>
              <a:t>Полупроводниковый </a:t>
            </a:r>
            <a:br>
              <a:rPr lang="ru-RU" altLang="ru-RU" sz="4000"/>
            </a:br>
            <a:r>
              <a:rPr lang="ru-RU" altLang="ru-RU" sz="4000"/>
              <a:t>гамма-спектрометр</a:t>
            </a:r>
          </a:p>
        </p:txBody>
      </p:sp>
      <p:pic>
        <p:nvPicPr>
          <p:cNvPr id="31747" name="Picture 4">
            <a:extLst>
              <a:ext uri="{FF2B5EF4-FFF2-40B4-BE49-F238E27FC236}">
                <a16:creationId xmlns:a16="http://schemas.microsoft.com/office/drawing/2014/main" id="{D5102FC3-1E17-4ABC-8B50-9134DFAFF7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8" y="1557338"/>
            <a:ext cx="324485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a:extLst>
              <a:ext uri="{FF2B5EF4-FFF2-40B4-BE49-F238E27FC236}">
                <a16:creationId xmlns:a16="http://schemas.microsoft.com/office/drawing/2014/main" id="{05EFB4C3-A419-444E-8DEB-AACFB4865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412875"/>
            <a:ext cx="3735387"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06461A5-1904-4CBC-BE76-885DF7556233}"/>
              </a:ext>
            </a:extLst>
          </p:cNvPr>
          <p:cNvSpPr>
            <a:spLocks noGrp="1" noChangeArrowheads="1"/>
          </p:cNvSpPr>
          <p:nvPr>
            <p:ph type="title"/>
          </p:nvPr>
        </p:nvSpPr>
        <p:spPr/>
        <p:txBody>
          <a:bodyPr/>
          <a:lstStyle/>
          <a:p>
            <a:pPr eaLnBrk="1" hangingPunct="1"/>
            <a:r>
              <a:rPr lang="ru-RU" altLang="ru-RU" sz="4000"/>
              <a:t>Низкофоновый гамма-спектрометрический комплекс</a:t>
            </a:r>
          </a:p>
        </p:txBody>
      </p:sp>
      <p:pic>
        <p:nvPicPr>
          <p:cNvPr id="32771" name="Picture 4">
            <a:extLst>
              <a:ext uri="{FF2B5EF4-FFF2-40B4-BE49-F238E27FC236}">
                <a16:creationId xmlns:a16="http://schemas.microsoft.com/office/drawing/2014/main" id="{9FFBB80D-8573-4B19-A951-44AE6FC0E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844675"/>
            <a:ext cx="7416800" cy="4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FFAF8BD-45A3-4B25-93B2-3A8AEE5DE6F9}"/>
              </a:ext>
            </a:extLst>
          </p:cNvPr>
          <p:cNvSpPr>
            <a:spLocks noGrp="1" noChangeArrowheads="1"/>
          </p:cNvSpPr>
          <p:nvPr>
            <p:ph type="title"/>
          </p:nvPr>
        </p:nvSpPr>
        <p:spPr/>
        <p:txBody>
          <a:bodyPr/>
          <a:lstStyle/>
          <a:p>
            <a:pPr eaLnBrk="1" hangingPunct="1"/>
            <a:r>
              <a:rPr lang="ru-RU" altLang="ru-RU" sz="3600"/>
              <a:t>Подземная лаборатория для изучения космического излучения</a:t>
            </a:r>
          </a:p>
        </p:txBody>
      </p:sp>
      <p:pic>
        <p:nvPicPr>
          <p:cNvPr id="33795" name="Picture 4">
            <a:extLst>
              <a:ext uri="{FF2B5EF4-FFF2-40B4-BE49-F238E27FC236}">
                <a16:creationId xmlns:a16="http://schemas.microsoft.com/office/drawing/2014/main" id="{A89FA691-A724-4463-8D71-A3DFE4986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412875"/>
            <a:ext cx="5688012"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70429CF-CFD5-4391-B7CD-4EDE6EE8A5C4}"/>
              </a:ext>
            </a:extLst>
          </p:cNvPr>
          <p:cNvSpPr>
            <a:spLocks noGrp="1" noChangeArrowheads="1"/>
          </p:cNvSpPr>
          <p:nvPr>
            <p:ph type="title"/>
          </p:nvPr>
        </p:nvSpPr>
        <p:spPr/>
        <p:txBody>
          <a:bodyPr/>
          <a:lstStyle/>
          <a:p>
            <a:pPr eaLnBrk="1" hangingPunct="1"/>
            <a:r>
              <a:rPr lang="ru-RU" altLang="ru-RU"/>
              <a:t>Испускание гамма-квантов </a:t>
            </a:r>
          </a:p>
        </p:txBody>
      </p:sp>
      <p:graphicFrame>
        <p:nvGraphicFramePr>
          <p:cNvPr id="5123" name="Object 20">
            <a:extLst>
              <a:ext uri="{FF2B5EF4-FFF2-40B4-BE49-F238E27FC236}">
                <a16:creationId xmlns:a16="http://schemas.microsoft.com/office/drawing/2014/main" id="{85DA7980-B39F-46CC-8F7E-08AD1F66EA7D}"/>
              </a:ext>
            </a:extLst>
          </p:cNvPr>
          <p:cNvGraphicFramePr>
            <a:graphicFrameLocks noChangeAspect="1"/>
          </p:cNvGraphicFramePr>
          <p:nvPr/>
        </p:nvGraphicFramePr>
        <p:xfrm>
          <a:off x="2887663" y="5678488"/>
          <a:ext cx="1114425" cy="847725"/>
        </p:xfrm>
        <a:graphic>
          <a:graphicData uri="http://schemas.openxmlformats.org/presentationml/2006/ole">
            <mc:AlternateContent xmlns:mc="http://schemas.openxmlformats.org/markup-compatibility/2006">
              <mc:Choice xmlns:v="urn:schemas-microsoft-com:vml" Requires="v">
                <p:oleObj name="Формула" r:id="rId3" imgW="317225" imgH="241091" progId="Equation.3">
                  <p:embed/>
                </p:oleObj>
              </mc:Choice>
              <mc:Fallback>
                <p:oleObj name="Формула" r:id="rId3" imgW="317225" imgH="241091" progId="Equation.3">
                  <p:embed/>
                  <p:pic>
                    <p:nvPicPr>
                      <p:cNvPr id="5123" name="Object 20">
                        <a:extLst>
                          <a:ext uri="{FF2B5EF4-FFF2-40B4-BE49-F238E27FC236}">
                            <a16:creationId xmlns:a16="http://schemas.microsoft.com/office/drawing/2014/main" id="{85DA7980-B39F-46CC-8F7E-08AD1F66EA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7663" y="5678488"/>
                        <a:ext cx="1114425"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124" name="Group 29">
            <a:extLst>
              <a:ext uri="{FF2B5EF4-FFF2-40B4-BE49-F238E27FC236}">
                <a16:creationId xmlns:a16="http://schemas.microsoft.com/office/drawing/2014/main" id="{BB32C4AA-4CCB-4932-9070-6E610E361330}"/>
              </a:ext>
            </a:extLst>
          </p:cNvPr>
          <p:cNvGrpSpPr>
            <a:grpSpLocks/>
          </p:cNvGrpSpPr>
          <p:nvPr/>
        </p:nvGrpSpPr>
        <p:grpSpPr bwMode="auto">
          <a:xfrm>
            <a:off x="1763713" y="1412875"/>
            <a:ext cx="6264275" cy="5065713"/>
            <a:chOff x="1111" y="890"/>
            <a:chExt cx="3946" cy="3191"/>
          </a:xfrm>
        </p:grpSpPr>
        <p:sp>
          <p:nvSpPr>
            <p:cNvPr id="5125" name="Line 5">
              <a:extLst>
                <a:ext uri="{FF2B5EF4-FFF2-40B4-BE49-F238E27FC236}">
                  <a16:creationId xmlns:a16="http://schemas.microsoft.com/office/drawing/2014/main" id="{C42AA4E2-7682-48F0-8ADC-49E107CC64AF}"/>
                </a:ext>
              </a:extLst>
            </p:cNvPr>
            <p:cNvSpPr>
              <a:spLocks noChangeAspect="1" noChangeShapeType="1"/>
            </p:cNvSpPr>
            <p:nvPr/>
          </p:nvSpPr>
          <p:spPr bwMode="auto">
            <a:xfrm>
              <a:off x="2950" y="1394"/>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26" name="Line 6">
              <a:extLst>
                <a:ext uri="{FF2B5EF4-FFF2-40B4-BE49-F238E27FC236}">
                  <a16:creationId xmlns:a16="http://schemas.microsoft.com/office/drawing/2014/main" id="{965978CE-6093-41FB-9605-B3B565494A6D}"/>
                </a:ext>
              </a:extLst>
            </p:cNvPr>
            <p:cNvSpPr>
              <a:spLocks noChangeAspect="1" noChangeShapeType="1"/>
            </p:cNvSpPr>
            <p:nvPr/>
          </p:nvSpPr>
          <p:spPr bwMode="auto">
            <a:xfrm>
              <a:off x="1415" y="2258"/>
              <a:ext cx="15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27" name="Line 7">
              <a:extLst>
                <a:ext uri="{FF2B5EF4-FFF2-40B4-BE49-F238E27FC236}">
                  <a16:creationId xmlns:a16="http://schemas.microsoft.com/office/drawing/2014/main" id="{C9C720F5-5907-4E40-A3AB-F747AD318758}"/>
                </a:ext>
              </a:extLst>
            </p:cNvPr>
            <p:cNvSpPr>
              <a:spLocks noChangeAspect="1" noChangeShapeType="1"/>
            </p:cNvSpPr>
            <p:nvPr/>
          </p:nvSpPr>
          <p:spPr bwMode="auto">
            <a:xfrm>
              <a:off x="1415" y="2737"/>
              <a:ext cx="15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28" name="Line 8">
              <a:extLst>
                <a:ext uri="{FF2B5EF4-FFF2-40B4-BE49-F238E27FC236}">
                  <a16:creationId xmlns:a16="http://schemas.microsoft.com/office/drawing/2014/main" id="{757E15D8-1F4D-47D6-8CCC-D68EDF4E9BA5}"/>
                </a:ext>
              </a:extLst>
            </p:cNvPr>
            <p:cNvSpPr>
              <a:spLocks noChangeAspect="1" noChangeShapeType="1"/>
            </p:cNvSpPr>
            <p:nvPr/>
          </p:nvSpPr>
          <p:spPr bwMode="auto">
            <a:xfrm>
              <a:off x="1415" y="3601"/>
              <a:ext cx="15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29" name="Line 9">
              <a:extLst>
                <a:ext uri="{FF2B5EF4-FFF2-40B4-BE49-F238E27FC236}">
                  <a16:creationId xmlns:a16="http://schemas.microsoft.com/office/drawing/2014/main" id="{311DF93D-4BC8-4138-80A8-DFC09BCB89D8}"/>
                </a:ext>
              </a:extLst>
            </p:cNvPr>
            <p:cNvSpPr>
              <a:spLocks noChangeAspect="1" noChangeShapeType="1"/>
            </p:cNvSpPr>
            <p:nvPr/>
          </p:nvSpPr>
          <p:spPr bwMode="auto">
            <a:xfrm flipH="1">
              <a:off x="2279" y="1394"/>
              <a:ext cx="1343" cy="864"/>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30" name="Line 10">
              <a:extLst>
                <a:ext uri="{FF2B5EF4-FFF2-40B4-BE49-F238E27FC236}">
                  <a16:creationId xmlns:a16="http://schemas.microsoft.com/office/drawing/2014/main" id="{D798B440-AF94-41F6-B606-DBFF9790EE76}"/>
                </a:ext>
              </a:extLst>
            </p:cNvPr>
            <p:cNvSpPr>
              <a:spLocks noChangeAspect="1" noChangeShapeType="1"/>
            </p:cNvSpPr>
            <p:nvPr/>
          </p:nvSpPr>
          <p:spPr bwMode="auto">
            <a:xfrm flipH="1">
              <a:off x="2855" y="1394"/>
              <a:ext cx="863" cy="1343"/>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31" name="Line 11">
              <a:extLst>
                <a:ext uri="{FF2B5EF4-FFF2-40B4-BE49-F238E27FC236}">
                  <a16:creationId xmlns:a16="http://schemas.microsoft.com/office/drawing/2014/main" id="{5516CE9E-2173-4F18-B21E-4AB85EBAE2E4}"/>
                </a:ext>
              </a:extLst>
            </p:cNvPr>
            <p:cNvSpPr>
              <a:spLocks noChangeAspect="1" noChangeShapeType="1"/>
            </p:cNvSpPr>
            <p:nvPr/>
          </p:nvSpPr>
          <p:spPr bwMode="auto">
            <a:xfrm flipH="1">
              <a:off x="2855" y="1394"/>
              <a:ext cx="959" cy="2207"/>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32" name="Line 12">
              <a:extLst>
                <a:ext uri="{FF2B5EF4-FFF2-40B4-BE49-F238E27FC236}">
                  <a16:creationId xmlns:a16="http://schemas.microsoft.com/office/drawing/2014/main" id="{42077643-1BF6-493D-91EA-BE9582135F40}"/>
                </a:ext>
              </a:extLst>
            </p:cNvPr>
            <p:cNvSpPr>
              <a:spLocks noChangeAspect="1" noChangeShapeType="1"/>
            </p:cNvSpPr>
            <p:nvPr/>
          </p:nvSpPr>
          <p:spPr bwMode="auto">
            <a:xfrm>
              <a:off x="1607" y="2737"/>
              <a:ext cx="0" cy="864"/>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33" name="Line 13">
              <a:extLst>
                <a:ext uri="{FF2B5EF4-FFF2-40B4-BE49-F238E27FC236}">
                  <a16:creationId xmlns:a16="http://schemas.microsoft.com/office/drawing/2014/main" id="{F3B17200-A0DE-48A9-AA5F-40ACD44773E1}"/>
                </a:ext>
              </a:extLst>
            </p:cNvPr>
            <p:cNvSpPr>
              <a:spLocks noChangeAspect="1" noChangeShapeType="1"/>
            </p:cNvSpPr>
            <p:nvPr/>
          </p:nvSpPr>
          <p:spPr bwMode="auto">
            <a:xfrm>
              <a:off x="1991" y="2258"/>
              <a:ext cx="0" cy="47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34" name="Line 14">
              <a:extLst>
                <a:ext uri="{FF2B5EF4-FFF2-40B4-BE49-F238E27FC236}">
                  <a16:creationId xmlns:a16="http://schemas.microsoft.com/office/drawing/2014/main" id="{23B50A42-98EB-4403-BB94-08AFED56D1B4}"/>
                </a:ext>
              </a:extLst>
            </p:cNvPr>
            <p:cNvSpPr>
              <a:spLocks noChangeAspect="1" noChangeShapeType="1"/>
            </p:cNvSpPr>
            <p:nvPr/>
          </p:nvSpPr>
          <p:spPr bwMode="auto">
            <a:xfrm>
              <a:off x="2663" y="2258"/>
              <a:ext cx="0" cy="1343"/>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35" name="Text Box 15">
              <a:extLst>
                <a:ext uri="{FF2B5EF4-FFF2-40B4-BE49-F238E27FC236}">
                  <a16:creationId xmlns:a16="http://schemas.microsoft.com/office/drawing/2014/main" id="{99AD5B12-193E-47A5-ADD3-7DA0A254DCBF}"/>
                </a:ext>
              </a:extLst>
            </p:cNvPr>
            <p:cNvSpPr txBox="1">
              <a:spLocks noChangeAspect="1" noChangeArrowheads="1"/>
            </p:cNvSpPr>
            <p:nvPr/>
          </p:nvSpPr>
          <p:spPr bwMode="auto">
            <a:xfrm>
              <a:off x="4312" y="1298"/>
              <a:ext cx="74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800"/>
                <a:t>2,411</a:t>
              </a:r>
              <a:r>
                <a:rPr lang="en-US" altLang="ru-RU" sz="1800">
                  <a:cs typeface="Arial" panose="020B0604020202020204" pitchFamily="34" charset="0"/>
                </a:rPr>
                <a:t>·10</a:t>
              </a:r>
              <a:r>
                <a:rPr lang="en-US" altLang="ru-RU" sz="1800" baseline="30000">
                  <a:cs typeface="Arial" panose="020B0604020202020204" pitchFamily="34" charset="0"/>
                </a:rPr>
                <a:t>4</a:t>
              </a:r>
              <a:r>
                <a:rPr lang="en-US" altLang="ru-RU" sz="1800">
                  <a:cs typeface="Arial" panose="020B0604020202020204" pitchFamily="34" charset="0"/>
                </a:rPr>
                <a:t> </a:t>
              </a:r>
              <a:r>
                <a:rPr lang="ru-RU" altLang="ru-RU" sz="1800">
                  <a:cs typeface="Arial" panose="020B0604020202020204" pitchFamily="34" charset="0"/>
                </a:rPr>
                <a:t>л</a:t>
              </a:r>
              <a:endParaRPr lang="en-US" altLang="ru-RU" sz="1800">
                <a:cs typeface="Arial" panose="020B0604020202020204" pitchFamily="34" charset="0"/>
              </a:endParaRPr>
            </a:p>
          </p:txBody>
        </p:sp>
        <p:sp>
          <p:nvSpPr>
            <p:cNvPr id="5136" name="Text Box 16">
              <a:extLst>
                <a:ext uri="{FF2B5EF4-FFF2-40B4-BE49-F238E27FC236}">
                  <a16:creationId xmlns:a16="http://schemas.microsoft.com/office/drawing/2014/main" id="{CE22F0DD-ECEA-4A00-902D-EF1F9B30E9A3}"/>
                </a:ext>
              </a:extLst>
            </p:cNvPr>
            <p:cNvSpPr txBox="1">
              <a:spLocks noChangeAspect="1" noChangeArrowheads="1"/>
            </p:cNvSpPr>
            <p:nvPr/>
          </p:nvSpPr>
          <p:spPr bwMode="auto">
            <a:xfrm>
              <a:off x="2109" y="1616"/>
              <a:ext cx="90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cs typeface="Arial" panose="020B0604020202020204" pitchFamily="34" charset="0"/>
                </a:rPr>
                <a:t>5,187 (11%) </a:t>
              </a:r>
              <a:r>
                <a:rPr lang="el-GR" altLang="ru-RU" sz="1800">
                  <a:cs typeface="Arial" panose="020B0604020202020204" pitchFamily="34" charset="0"/>
                </a:rPr>
                <a:t>α</a:t>
              </a:r>
            </a:p>
          </p:txBody>
        </p:sp>
        <p:sp>
          <p:nvSpPr>
            <p:cNvPr id="5137" name="Text Box 17">
              <a:extLst>
                <a:ext uri="{FF2B5EF4-FFF2-40B4-BE49-F238E27FC236}">
                  <a16:creationId xmlns:a16="http://schemas.microsoft.com/office/drawing/2014/main" id="{D21410D8-D745-4340-AECC-68977F28900B}"/>
                </a:ext>
              </a:extLst>
            </p:cNvPr>
            <p:cNvSpPr txBox="1">
              <a:spLocks noChangeAspect="1" noChangeArrowheads="1"/>
            </p:cNvSpPr>
            <p:nvPr/>
          </p:nvSpPr>
          <p:spPr bwMode="auto">
            <a:xfrm>
              <a:off x="3405" y="1877"/>
              <a:ext cx="907" cy="1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cs typeface="Arial" panose="020B0604020202020204" pitchFamily="34" charset="0"/>
                </a:rPr>
                <a:t>5,225 (20%)</a:t>
              </a:r>
              <a:r>
                <a:rPr lang="ru-RU" altLang="ru-RU" sz="1800"/>
                <a:t> </a:t>
              </a:r>
              <a:r>
                <a:rPr lang="el-GR" altLang="ru-RU" sz="1800"/>
                <a:t>α</a:t>
              </a:r>
              <a:endParaRPr lang="en-US" altLang="ru-RU" sz="1800"/>
            </a:p>
          </p:txBody>
        </p:sp>
        <p:sp>
          <p:nvSpPr>
            <p:cNvPr id="5138" name="Text Box 18">
              <a:extLst>
                <a:ext uri="{FF2B5EF4-FFF2-40B4-BE49-F238E27FC236}">
                  <a16:creationId xmlns:a16="http://schemas.microsoft.com/office/drawing/2014/main" id="{A5325623-95D4-4DFC-9853-12D2C51AC86F}"/>
                </a:ext>
              </a:extLst>
            </p:cNvPr>
            <p:cNvSpPr txBox="1">
              <a:spLocks noChangeAspect="1" noChangeArrowheads="1"/>
            </p:cNvSpPr>
            <p:nvPr/>
          </p:nvSpPr>
          <p:spPr bwMode="auto">
            <a:xfrm>
              <a:off x="3315" y="2553"/>
              <a:ext cx="90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cs typeface="Arial" panose="020B0604020202020204" pitchFamily="34" charset="0"/>
                </a:rPr>
                <a:t>5,238 (69%) </a:t>
              </a:r>
              <a:r>
                <a:rPr lang="el-GR" altLang="ru-RU" sz="1800"/>
                <a:t>α</a:t>
              </a:r>
              <a:endParaRPr lang="en-US" altLang="ru-RU" sz="1800"/>
            </a:p>
          </p:txBody>
        </p:sp>
        <p:graphicFrame>
          <p:nvGraphicFramePr>
            <p:cNvPr id="5139" name="Object 19">
              <a:extLst>
                <a:ext uri="{FF2B5EF4-FFF2-40B4-BE49-F238E27FC236}">
                  <a16:creationId xmlns:a16="http://schemas.microsoft.com/office/drawing/2014/main" id="{4B05DA5D-FE64-4400-B129-43CEF06291D5}"/>
                </a:ext>
              </a:extLst>
            </p:cNvPr>
            <p:cNvGraphicFramePr>
              <a:graphicFrameLocks noChangeAspect="1"/>
            </p:cNvGraphicFramePr>
            <p:nvPr/>
          </p:nvGraphicFramePr>
          <p:xfrm>
            <a:off x="3286" y="890"/>
            <a:ext cx="816" cy="534"/>
          </p:xfrm>
          <a:graphic>
            <a:graphicData uri="http://schemas.openxmlformats.org/presentationml/2006/ole">
              <mc:AlternateContent xmlns:mc="http://schemas.openxmlformats.org/markup-compatibility/2006">
                <mc:Choice xmlns:v="urn:schemas-microsoft-com:vml" Requires="v">
                  <p:oleObj name="Формула" r:id="rId5" imgW="368300" imgH="241300" progId="Equation.3">
                    <p:embed/>
                  </p:oleObj>
                </mc:Choice>
                <mc:Fallback>
                  <p:oleObj name="Формула" r:id="rId5" imgW="368300" imgH="241300" progId="Equation.3">
                    <p:embed/>
                    <p:pic>
                      <p:nvPicPr>
                        <p:cNvPr id="5139" name="Object 19">
                          <a:extLst>
                            <a:ext uri="{FF2B5EF4-FFF2-40B4-BE49-F238E27FC236}">
                              <a16:creationId xmlns:a16="http://schemas.microsoft.com/office/drawing/2014/main" id="{4B05DA5D-FE64-4400-B129-43CEF06291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6" y="890"/>
                          <a:ext cx="816" cy="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40" name="Text Box 21">
              <a:extLst>
                <a:ext uri="{FF2B5EF4-FFF2-40B4-BE49-F238E27FC236}">
                  <a16:creationId xmlns:a16="http://schemas.microsoft.com/office/drawing/2014/main" id="{9BEC439B-DED3-467C-8732-D3C3137988D1}"/>
                </a:ext>
              </a:extLst>
            </p:cNvPr>
            <p:cNvSpPr txBox="1">
              <a:spLocks noChangeAspect="1" noChangeArrowheads="1"/>
            </p:cNvSpPr>
            <p:nvPr/>
          </p:nvSpPr>
          <p:spPr bwMode="auto">
            <a:xfrm>
              <a:off x="2971" y="3521"/>
              <a:ext cx="66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t>7</a:t>
              </a:r>
              <a:r>
                <a:rPr lang="en-US" altLang="ru-RU" sz="1800"/>
                <a:t>,1</a:t>
              </a:r>
              <a:r>
                <a:rPr lang="ru-RU" altLang="ru-RU" sz="1800"/>
                <a:t>3</a:t>
              </a:r>
              <a:r>
                <a:rPr lang="en-US" altLang="ru-RU" sz="1800">
                  <a:cs typeface="Arial" panose="020B0604020202020204" pitchFamily="34" charset="0"/>
                </a:rPr>
                <a:t>·10</a:t>
              </a:r>
              <a:r>
                <a:rPr lang="ru-RU" altLang="ru-RU" sz="1800" baseline="30000">
                  <a:cs typeface="Arial" panose="020B0604020202020204" pitchFamily="34" charset="0"/>
                </a:rPr>
                <a:t>8</a:t>
              </a:r>
              <a:r>
                <a:rPr lang="en-US" altLang="ru-RU" sz="1800">
                  <a:cs typeface="Arial" panose="020B0604020202020204" pitchFamily="34" charset="0"/>
                </a:rPr>
                <a:t> </a:t>
              </a:r>
              <a:r>
                <a:rPr lang="ru-RU" altLang="ru-RU" sz="1800">
                  <a:cs typeface="Arial" panose="020B0604020202020204" pitchFamily="34" charset="0"/>
                </a:rPr>
                <a:t>л</a:t>
              </a:r>
              <a:endParaRPr lang="en-US" altLang="ru-RU" sz="1800">
                <a:cs typeface="Arial" panose="020B0604020202020204" pitchFamily="34" charset="0"/>
              </a:endParaRPr>
            </a:p>
          </p:txBody>
        </p:sp>
        <p:sp>
          <p:nvSpPr>
            <p:cNvPr id="5141" name="Text Box 22">
              <a:extLst>
                <a:ext uri="{FF2B5EF4-FFF2-40B4-BE49-F238E27FC236}">
                  <a16:creationId xmlns:a16="http://schemas.microsoft.com/office/drawing/2014/main" id="{191C04BF-FC51-4EF3-B618-3D0D0CAD6F40}"/>
                </a:ext>
              </a:extLst>
            </p:cNvPr>
            <p:cNvSpPr txBox="1">
              <a:spLocks noChangeAspect="1" noChangeArrowheads="1"/>
            </p:cNvSpPr>
            <p:nvPr/>
          </p:nvSpPr>
          <p:spPr bwMode="auto">
            <a:xfrm>
              <a:off x="1519" y="2387"/>
              <a:ext cx="4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cs typeface="Arial" panose="020B0604020202020204" pitchFamily="34" charset="0"/>
                </a:rPr>
                <a:t>0,039 </a:t>
              </a:r>
              <a:r>
                <a:rPr lang="el-GR" altLang="ru-RU" sz="1800">
                  <a:cs typeface="Arial" panose="020B0604020202020204" pitchFamily="34" charset="0"/>
                </a:rPr>
                <a:t>γ</a:t>
              </a:r>
            </a:p>
          </p:txBody>
        </p:sp>
        <p:sp>
          <p:nvSpPr>
            <p:cNvPr id="5142" name="Text Box 23">
              <a:extLst>
                <a:ext uri="{FF2B5EF4-FFF2-40B4-BE49-F238E27FC236}">
                  <a16:creationId xmlns:a16="http://schemas.microsoft.com/office/drawing/2014/main" id="{DE84CC31-E02D-4B94-B562-A5CEB8369779}"/>
                </a:ext>
              </a:extLst>
            </p:cNvPr>
            <p:cNvSpPr txBox="1">
              <a:spLocks noChangeAspect="1" noChangeArrowheads="1"/>
            </p:cNvSpPr>
            <p:nvPr/>
          </p:nvSpPr>
          <p:spPr bwMode="auto">
            <a:xfrm>
              <a:off x="1111" y="3113"/>
              <a:ext cx="4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cs typeface="Arial" panose="020B0604020202020204" pitchFamily="34" charset="0"/>
                </a:rPr>
                <a:t>0,014</a:t>
              </a:r>
              <a:r>
                <a:rPr lang="ru-RU" altLang="ru-RU" sz="1800"/>
                <a:t> </a:t>
              </a:r>
              <a:r>
                <a:rPr lang="el-GR" altLang="ru-RU" sz="1800"/>
                <a:t>γ</a:t>
              </a:r>
              <a:endParaRPr lang="en-US" altLang="ru-RU" sz="1800"/>
            </a:p>
          </p:txBody>
        </p:sp>
        <p:sp>
          <p:nvSpPr>
            <p:cNvPr id="5143" name="Text Box 24">
              <a:extLst>
                <a:ext uri="{FF2B5EF4-FFF2-40B4-BE49-F238E27FC236}">
                  <a16:creationId xmlns:a16="http://schemas.microsoft.com/office/drawing/2014/main" id="{0B69807E-9E4D-4B34-A641-F9CCFADE8AD6}"/>
                </a:ext>
              </a:extLst>
            </p:cNvPr>
            <p:cNvSpPr txBox="1">
              <a:spLocks noChangeAspect="1" noChangeArrowheads="1"/>
            </p:cNvSpPr>
            <p:nvPr/>
          </p:nvSpPr>
          <p:spPr bwMode="auto">
            <a:xfrm>
              <a:off x="2200" y="2795"/>
              <a:ext cx="4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cs typeface="Arial" panose="020B0604020202020204" pitchFamily="34" charset="0"/>
                </a:rPr>
                <a:t>0,052</a:t>
              </a:r>
              <a:r>
                <a:rPr lang="ru-RU" altLang="ru-RU" sz="1800"/>
                <a:t> </a:t>
              </a:r>
              <a:r>
                <a:rPr lang="el-GR" altLang="ru-RU" sz="1800"/>
                <a:t>γ</a:t>
              </a:r>
              <a:endParaRPr lang="en-US" altLang="ru-RU" sz="1800"/>
            </a:p>
          </p:txBody>
        </p:sp>
        <p:sp>
          <p:nvSpPr>
            <p:cNvPr id="5144" name="Line 25">
              <a:extLst>
                <a:ext uri="{FF2B5EF4-FFF2-40B4-BE49-F238E27FC236}">
                  <a16:creationId xmlns:a16="http://schemas.microsoft.com/office/drawing/2014/main" id="{09016727-9FD8-436A-B640-A08D490A8AE2}"/>
                </a:ext>
              </a:extLst>
            </p:cNvPr>
            <p:cNvSpPr>
              <a:spLocks noChangeAspect="1" noChangeShapeType="1"/>
            </p:cNvSpPr>
            <p:nvPr/>
          </p:nvSpPr>
          <p:spPr bwMode="auto">
            <a:xfrm>
              <a:off x="1823" y="4081"/>
              <a:ext cx="6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45" name="Text Box 26">
              <a:extLst>
                <a:ext uri="{FF2B5EF4-FFF2-40B4-BE49-F238E27FC236}">
                  <a16:creationId xmlns:a16="http://schemas.microsoft.com/office/drawing/2014/main" id="{3C742BDF-5914-4E8C-B5B1-8B8890113969}"/>
                </a:ext>
              </a:extLst>
            </p:cNvPr>
            <p:cNvSpPr txBox="1">
              <a:spLocks noChangeArrowheads="1"/>
            </p:cNvSpPr>
            <p:nvPr/>
          </p:nvSpPr>
          <p:spPr bwMode="auto">
            <a:xfrm>
              <a:off x="1196" y="3459"/>
              <a:ext cx="3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2400"/>
                <a:t>E</a:t>
              </a:r>
              <a:r>
                <a:rPr lang="en-US" altLang="ru-RU" sz="2400" baseline="-25000"/>
                <a:t>0</a:t>
              </a:r>
              <a:endParaRPr lang="ru-RU" altLang="ru-RU" sz="2400"/>
            </a:p>
          </p:txBody>
        </p:sp>
        <p:sp>
          <p:nvSpPr>
            <p:cNvPr id="5146" name="Text Box 27">
              <a:extLst>
                <a:ext uri="{FF2B5EF4-FFF2-40B4-BE49-F238E27FC236}">
                  <a16:creationId xmlns:a16="http://schemas.microsoft.com/office/drawing/2014/main" id="{94896CD3-94AF-4D90-8DC4-FF0CF7A23597}"/>
                </a:ext>
              </a:extLst>
            </p:cNvPr>
            <p:cNvSpPr txBox="1">
              <a:spLocks noChangeArrowheads="1"/>
            </p:cNvSpPr>
            <p:nvPr/>
          </p:nvSpPr>
          <p:spPr bwMode="auto">
            <a:xfrm>
              <a:off x="1156" y="2582"/>
              <a:ext cx="3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2400"/>
                <a:t>E</a:t>
              </a:r>
              <a:r>
                <a:rPr lang="en-US" altLang="ru-RU" sz="2400" baseline="-25000"/>
                <a:t>1</a:t>
              </a:r>
              <a:endParaRPr lang="ru-RU" altLang="ru-RU" sz="2400"/>
            </a:p>
          </p:txBody>
        </p:sp>
        <p:sp>
          <p:nvSpPr>
            <p:cNvPr id="5147" name="Text Box 28">
              <a:extLst>
                <a:ext uri="{FF2B5EF4-FFF2-40B4-BE49-F238E27FC236}">
                  <a16:creationId xmlns:a16="http://schemas.microsoft.com/office/drawing/2014/main" id="{DBE7A9EF-36E6-4A38-965B-63BC5410475A}"/>
                </a:ext>
              </a:extLst>
            </p:cNvPr>
            <p:cNvSpPr txBox="1">
              <a:spLocks noChangeArrowheads="1"/>
            </p:cNvSpPr>
            <p:nvPr/>
          </p:nvSpPr>
          <p:spPr bwMode="auto">
            <a:xfrm>
              <a:off x="1159" y="2115"/>
              <a:ext cx="3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2400"/>
                <a:t>E</a:t>
              </a:r>
              <a:r>
                <a:rPr lang="en-US" altLang="ru-RU" sz="2400" baseline="-25000"/>
                <a:t>2</a:t>
              </a:r>
              <a:endParaRPr lang="ru-RU" altLang="ru-RU" sz="240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838C640-DAF2-4610-A485-91914C862679}"/>
              </a:ext>
            </a:extLst>
          </p:cNvPr>
          <p:cNvSpPr>
            <a:spLocks noGrp="1" noChangeArrowheads="1"/>
          </p:cNvSpPr>
          <p:nvPr>
            <p:ph type="title"/>
          </p:nvPr>
        </p:nvSpPr>
        <p:spPr/>
        <p:txBody>
          <a:bodyPr/>
          <a:lstStyle/>
          <a:p>
            <a:pPr eaLnBrk="1" hangingPunct="1"/>
            <a:r>
              <a:rPr lang="ru-RU" altLang="ru-RU"/>
              <a:t>Гамма-спектрометрия</a:t>
            </a:r>
          </a:p>
        </p:txBody>
      </p:sp>
      <p:pic>
        <p:nvPicPr>
          <p:cNvPr id="6147" name="Picture 3">
            <a:extLst>
              <a:ext uri="{FF2B5EF4-FFF2-40B4-BE49-F238E27FC236}">
                <a16:creationId xmlns:a16="http://schemas.microsoft.com/office/drawing/2014/main" id="{F6B878E0-A66F-43D6-9C7E-4C0DDE595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963" y="1628775"/>
            <a:ext cx="5792787"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48" name="Object 4">
            <a:extLst>
              <a:ext uri="{FF2B5EF4-FFF2-40B4-BE49-F238E27FC236}">
                <a16:creationId xmlns:a16="http://schemas.microsoft.com/office/drawing/2014/main" id="{907D4B04-E3B4-4F5C-B95F-68554CBBDB92}"/>
              </a:ext>
            </a:extLst>
          </p:cNvPr>
          <p:cNvGraphicFramePr>
            <a:graphicFrameLocks noGrp="1" noChangeAspect="1"/>
          </p:cNvGraphicFramePr>
          <p:nvPr>
            <p:ph idx="1"/>
          </p:nvPr>
        </p:nvGraphicFramePr>
        <p:xfrm>
          <a:off x="6659563" y="3860800"/>
          <a:ext cx="2105025" cy="533400"/>
        </p:xfrm>
        <a:graphic>
          <a:graphicData uri="http://schemas.openxmlformats.org/presentationml/2006/ole">
            <mc:AlternateContent xmlns:mc="http://schemas.openxmlformats.org/markup-compatibility/2006">
              <mc:Choice xmlns:v="urn:schemas-microsoft-com:vml" Requires="v">
                <p:oleObj name="Формула" r:id="rId4" imgW="1053643" imgH="266584" progId="Equation.3">
                  <p:embed/>
                </p:oleObj>
              </mc:Choice>
              <mc:Fallback>
                <p:oleObj name="Формула" r:id="rId4" imgW="1053643" imgH="266584" progId="Equation.3">
                  <p:embed/>
                  <p:pic>
                    <p:nvPicPr>
                      <p:cNvPr id="6148" name="Object 4">
                        <a:extLst>
                          <a:ext uri="{FF2B5EF4-FFF2-40B4-BE49-F238E27FC236}">
                            <a16:creationId xmlns:a16="http://schemas.microsoft.com/office/drawing/2014/main" id="{907D4B04-E3B4-4F5C-B95F-68554CBBDB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9563" y="3860800"/>
                        <a:ext cx="210502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663D243-3446-4392-ABA3-03187F4F0167}"/>
              </a:ext>
            </a:extLst>
          </p:cNvPr>
          <p:cNvSpPr>
            <a:spLocks noGrp="1" noChangeArrowheads="1"/>
          </p:cNvSpPr>
          <p:nvPr>
            <p:ph type="title"/>
          </p:nvPr>
        </p:nvSpPr>
        <p:spPr/>
        <p:txBody>
          <a:bodyPr/>
          <a:lstStyle/>
          <a:p>
            <a:pPr eaLnBrk="1" hangingPunct="1"/>
            <a:r>
              <a:rPr lang="ru-RU" altLang="ru-RU"/>
              <a:t>Гамма-спектрометрия</a:t>
            </a:r>
          </a:p>
        </p:txBody>
      </p:sp>
      <p:pic>
        <p:nvPicPr>
          <p:cNvPr id="7171" name="Picture 3">
            <a:extLst>
              <a:ext uri="{FF2B5EF4-FFF2-40B4-BE49-F238E27FC236}">
                <a16:creationId xmlns:a16="http://schemas.microsoft.com/office/drawing/2014/main" id="{A59AE6DA-4E85-42A3-96B8-F8B50ECC3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196975"/>
            <a:ext cx="4448175"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4">
            <a:extLst>
              <a:ext uri="{FF2B5EF4-FFF2-40B4-BE49-F238E27FC236}">
                <a16:creationId xmlns:a16="http://schemas.microsoft.com/office/drawing/2014/main" id="{920D09BC-28E3-469D-AB70-36728E6058BC}"/>
              </a:ext>
            </a:extLst>
          </p:cNvPr>
          <p:cNvSpPr txBox="1">
            <a:spLocks noChangeArrowheads="1"/>
          </p:cNvSpPr>
          <p:nvPr/>
        </p:nvSpPr>
        <p:spPr bwMode="auto">
          <a:xfrm>
            <a:off x="6659563" y="2805113"/>
            <a:ext cx="21351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600"/>
              <a:t>Полупроводниковый</a:t>
            </a:r>
          </a:p>
          <a:p>
            <a:pPr algn="ctr" eaLnBrk="1" hangingPunct="1">
              <a:spcBef>
                <a:spcPct val="0"/>
              </a:spcBef>
              <a:buFontTx/>
              <a:buNone/>
            </a:pPr>
            <a:r>
              <a:rPr lang="ru-RU" altLang="ru-RU" sz="1600"/>
              <a:t>детектор</a:t>
            </a:r>
          </a:p>
        </p:txBody>
      </p:sp>
      <p:sp>
        <p:nvSpPr>
          <p:cNvPr id="7173" name="Text Box 5">
            <a:extLst>
              <a:ext uri="{FF2B5EF4-FFF2-40B4-BE49-F238E27FC236}">
                <a16:creationId xmlns:a16="http://schemas.microsoft.com/office/drawing/2014/main" id="{5F08AC6F-137A-4346-B6F0-22694CE211DE}"/>
              </a:ext>
            </a:extLst>
          </p:cNvPr>
          <p:cNvSpPr txBox="1">
            <a:spLocks noChangeArrowheads="1"/>
          </p:cNvSpPr>
          <p:nvPr/>
        </p:nvSpPr>
        <p:spPr bwMode="auto">
          <a:xfrm>
            <a:off x="6702425" y="5157788"/>
            <a:ext cx="2057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600"/>
              <a:t>Сцинтилляционный</a:t>
            </a:r>
          </a:p>
          <a:p>
            <a:pPr algn="ctr" eaLnBrk="1" hangingPunct="1">
              <a:spcBef>
                <a:spcPct val="0"/>
              </a:spcBef>
              <a:buFontTx/>
              <a:buNone/>
            </a:pPr>
            <a:r>
              <a:rPr lang="ru-RU" altLang="ru-RU" sz="1600"/>
              <a:t>детектор</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10A5C59-0AB7-4566-89E6-3BAAE73CB2D6}"/>
              </a:ext>
            </a:extLst>
          </p:cNvPr>
          <p:cNvSpPr>
            <a:spLocks noGrp="1" noChangeArrowheads="1"/>
          </p:cNvSpPr>
          <p:nvPr>
            <p:ph type="title"/>
          </p:nvPr>
        </p:nvSpPr>
        <p:spPr/>
        <p:txBody>
          <a:bodyPr/>
          <a:lstStyle/>
          <a:p>
            <a:pPr eaLnBrk="1" hangingPunct="1"/>
            <a:r>
              <a:rPr lang="ru-RU" altLang="ru-RU"/>
              <a:t>Гамма-спектрометрия</a:t>
            </a:r>
          </a:p>
        </p:txBody>
      </p:sp>
      <p:pic>
        <p:nvPicPr>
          <p:cNvPr id="8195" name="Picture 6">
            <a:extLst>
              <a:ext uri="{FF2B5EF4-FFF2-40B4-BE49-F238E27FC236}">
                <a16:creationId xmlns:a16="http://schemas.microsoft.com/office/drawing/2014/main" id="{ED665289-C1B7-4CC7-B29B-04D56A352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738313"/>
            <a:ext cx="9074150" cy="505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E66992E-7A13-4CDF-BD1A-465A43FAA9CE}"/>
              </a:ext>
            </a:extLst>
          </p:cNvPr>
          <p:cNvSpPr>
            <a:spLocks noGrp="1" noChangeArrowheads="1"/>
          </p:cNvSpPr>
          <p:nvPr>
            <p:ph type="title"/>
          </p:nvPr>
        </p:nvSpPr>
        <p:spPr/>
        <p:txBody>
          <a:bodyPr/>
          <a:lstStyle/>
          <a:p>
            <a:pPr eaLnBrk="1" hangingPunct="1"/>
            <a:r>
              <a:rPr lang="ru-RU" altLang="ru-RU"/>
              <a:t>Гамма-спектрометрия</a:t>
            </a:r>
          </a:p>
        </p:txBody>
      </p:sp>
      <p:sp>
        <p:nvSpPr>
          <p:cNvPr id="9219" name="Rectangle 3">
            <a:extLst>
              <a:ext uri="{FF2B5EF4-FFF2-40B4-BE49-F238E27FC236}">
                <a16:creationId xmlns:a16="http://schemas.microsoft.com/office/drawing/2014/main" id="{424200E2-F284-433A-896F-2B35083291E8}"/>
              </a:ext>
            </a:extLst>
          </p:cNvPr>
          <p:cNvSpPr>
            <a:spLocks noGrp="1" noChangeArrowheads="1"/>
          </p:cNvSpPr>
          <p:nvPr>
            <p:ph type="body" sz="half" idx="1"/>
          </p:nvPr>
        </p:nvSpPr>
        <p:spPr>
          <a:xfrm>
            <a:off x="457200" y="1600200"/>
            <a:ext cx="4038600" cy="2044700"/>
          </a:xfrm>
        </p:spPr>
        <p:txBody>
          <a:bodyPr/>
          <a:lstStyle/>
          <a:p>
            <a:pPr eaLnBrk="1" hangingPunct="1"/>
            <a:r>
              <a:rPr lang="ru-RU" altLang="ru-RU" sz="2800"/>
              <a:t>Коаксильный</a:t>
            </a:r>
          </a:p>
          <a:p>
            <a:pPr eaLnBrk="1" hangingPunct="1"/>
            <a:r>
              <a:rPr lang="ru-RU" altLang="ru-RU" sz="2800"/>
              <a:t>Планарный</a:t>
            </a:r>
          </a:p>
          <a:p>
            <a:pPr eaLnBrk="1" hangingPunct="1"/>
            <a:r>
              <a:rPr lang="ru-RU" altLang="ru-RU" sz="2800"/>
              <a:t>Детектор с колодцем</a:t>
            </a:r>
          </a:p>
        </p:txBody>
      </p:sp>
      <p:sp>
        <p:nvSpPr>
          <p:cNvPr id="9220" name="Rectangle 4">
            <a:extLst>
              <a:ext uri="{FF2B5EF4-FFF2-40B4-BE49-F238E27FC236}">
                <a16:creationId xmlns:a16="http://schemas.microsoft.com/office/drawing/2014/main" id="{328B3AD1-00E4-4795-A4AF-466E5D00B758}"/>
              </a:ext>
            </a:extLst>
          </p:cNvPr>
          <p:cNvSpPr>
            <a:spLocks noChangeArrowheads="1"/>
          </p:cNvSpPr>
          <p:nvPr/>
        </p:nvSpPr>
        <p:spPr bwMode="auto">
          <a:xfrm>
            <a:off x="539750" y="4508500"/>
            <a:ext cx="504825" cy="215900"/>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pSp>
        <p:nvGrpSpPr>
          <p:cNvPr id="9221" name="Group 5">
            <a:extLst>
              <a:ext uri="{FF2B5EF4-FFF2-40B4-BE49-F238E27FC236}">
                <a16:creationId xmlns:a16="http://schemas.microsoft.com/office/drawing/2014/main" id="{D0E9DB81-F0B3-49D5-BBCD-A59C57E0DBF0}"/>
              </a:ext>
            </a:extLst>
          </p:cNvPr>
          <p:cNvGrpSpPr>
            <a:grpSpLocks/>
          </p:cNvGrpSpPr>
          <p:nvPr/>
        </p:nvGrpSpPr>
        <p:grpSpPr bwMode="auto">
          <a:xfrm>
            <a:off x="539750" y="4724400"/>
            <a:ext cx="504825" cy="1008063"/>
            <a:chOff x="657" y="3067"/>
            <a:chExt cx="454" cy="635"/>
          </a:xfrm>
        </p:grpSpPr>
        <p:sp>
          <p:nvSpPr>
            <p:cNvPr id="9250" name="Rectangle 6">
              <a:extLst>
                <a:ext uri="{FF2B5EF4-FFF2-40B4-BE49-F238E27FC236}">
                  <a16:creationId xmlns:a16="http://schemas.microsoft.com/office/drawing/2014/main" id="{7E4631FF-3614-4504-A41A-53DA971BB260}"/>
                </a:ext>
              </a:extLst>
            </p:cNvPr>
            <p:cNvSpPr>
              <a:spLocks noChangeArrowheads="1"/>
            </p:cNvSpPr>
            <p:nvPr/>
          </p:nvSpPr>
          <p:spPr bwMode="auto">
            <a:xfrm>
              <a:off x="657" y="3067"/>
              <a:ext cx="454" cy="63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9251" name="Rectangle 7">
              <a:extLst>
                <a:ext uri="{FF2B5EF4-FFF2-40B4-BE49-F238E27FC236}">
                  <a16:creationId xmlns:a16="http://schemas.microsoft.com/office/drawing/2014/main" id="{978B1D3C-A18F-48C6-985B-B7234D01AEB0}"/>
                </a:ext>
              </a:extLst>
            </p:cNvPr>
            <p:cNvSpPr>
              <a:spLocks noChangeArrowheads="1"/>
            </p:cNvSpPr>
            <p:nvPr/>
          </p:nvSpPr>
          <p:spPr bwMode="auto">
            <a:xfrm>
              <a:off x="748" y="3113"/>
              <a:ext cx="272" cy="91"/>
            </a:xfrm>
            <a:prstGeom prst="rect">
              <a:avLst/>
            </a:prstGeom>
            <a:solidFill>
              <a:srgbClr val="FF9900"/>
            </a:solidFill>
            <a:ln>
              <a:noFill/>
            </a:ln>
            <a:effectLst/>
            <a:extLs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9252" name="Rectangle 8">
              <a:extLst>
                <a:ext uri="{FF2B5EF4-FFF2-40B4-BE49-F238E27FC236}">
                  <a16:creationId xmlns:a16="http://schemas.microsoft.com/office/drawing/2014/main" id="{B1524F66-EB5E-4BA8-9326-E522EE9D7454}"/>
                </a:ext>
              </a:extLst>
            </p:cNvPr>
            <p:cNvSpPr>
              <a:spLocks noChangeArrowheads="1"/>
            </p:cNvSpPr>
            <p:nvPr/>
          </p:nvSpPr>
          <p:spPr bwMode="auto">
            <a:xfrm>
              <a:off x="703" y="3113"/>
              <a:ext cx="90" cy="499"/>
            </a:xfrm>
            <a:prstGeom prst="rect">
              <a:avLst/>
            </a:prstGeom>
            <a:solidFill>
              <a:srgbClr val="FF9900"/>
            </a:solidFill>
            <a:ln>
              <a:noFill/>
            </a:ln>
            <a:effectLst/>
            <a:extLs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9253" name="Rectangle 9">
              <a:extLst>
                <a:ext uri="{FF2B5EF4-FFF2-40B4-BE49-F238E27FC236}">
                  <a16:creationId xmlns:a16="http://schemas.microsoft.com/office/drawing/2014/main" id="{CA849048-002F-4EE6-B0DC-026E1CC8FD12}"/>
                </a:ext>
              </a:extLst>
            </p:cNvPr>
            <p:cNvSpPr>
              <a:spLocks noChangeArrowheads="1"/>
            </p:cNvSpPr>
            <p:nvPr/>
          </p:nvSpPr>
          <p:spPr bwMode="auto">
            <a:xfrm>
              <a:off x="975" y="3113"/>
              <a:ext cx="90" cy="499"/>
            </a:xfrm>
            <a:prstGeom prst="rect">
              <a:avLst/>
            </a:prstGeom>
            <a:solidFill>
              <a:srgbClr val="FF9900"/>
            </a:solidFill>
            <a:ln>
              <a:noFill/>
            </a:ln>
            <a:effectLst/>
            <a:extLs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pSp>
      <p:grpSp>
        <p:nvGrpSpPr>
          <p:cNvPr id="9222" name="Group 10">
            <a:extLst>
              <a:ext uri="{FF2B5EF4-FFF2-40B4-BE49-F238E27FC236}">
                <a16:creationId xmlns:a16="http://schemas.microsoft.com/office/drawing/2014/main" id="{3A09EC71-2D44-4B4D-95FC-BA83C3D34A27}"/>
              </a:ext>
            </a:extLst>
          </p:cNvPr>
          <p:cNvGrpSpPr>
            <a:grpSpLocks/>
          </p:cNvGrpSpPr>
          <p:nvPr/>
        </p:nvGrpSpPr>
        <p:grpSpPr bwMode="auto">
          <a:xfrm>
            <a:off x="3132138" y="4797425"/>
            <a:ext cx="504825" cy="1008063"/>
            <a:chOff x="657" y="3067"/>
            <a:chExt cx="454" cy="635"/>
          </a:xfrm>
        </p:grpSpPr>
        <p:sp>
          <p:nvSpPr>
            <p:cNvPr id="9246" name="Rectangle 11">
              <a:extLst>
                <a:ext uri="{FF2B5EF4-FFF2-40B4-BE49-F238E27FC236}">
                  <a16:creationId xmlns:a16="http://schemas.microsoft.com/office/drawing/2014/main" id="{91258426-BAE0-4F9F-B2E4-5CFB133FF406}"/>
                </a:ext>
              </a:extLst>
            </p:cNvPr>
            <p:cNvSpPr>
              <a:spLocks noChangeArrowheads="1"/>
            </p:cNvSpPr>
            <p:nvPr/>
          </p:nvSpPr>
          <p:spPr bwMode="auto">
            <a:xfrm>
              <a:off x="657" y="3067"/>
              <a:ext cx="454" cy="63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9247" name="Rectangle 12">
              <a:extLst>
                <a:ext uri="{FF2B5EF4-FFF2-40B4-BE49-F238E27FC236}">
                  <a16:creationId xmlns:a16="http://schemas.microsoft.com/office/drawing/2014/main" id="{90D78517-FEB0-4206-938E-8D6C315BAB5B}"/>
                </a:ext>
              </a:extLst>
            </p:cNvPr>
            <p:cNvSpPr>
              <a:spLocks noChangeArrowheads="1"/>
            </p:cNvSpPr>
            <p:nvPr/>
          </p:nvSpPr>
          <p:spPr bwMode="auto">
            <a:xfrm>
              <a:off x="748" y="3113"/>
              <a:ext cx="272" cy="91"/>
            </a:xfrm>
            <a:prstGeom prst="rect">
              <a:avLst/>
            </a:prstGeom>
            <a:solidFill>
              <a:srgbClr val="FF9900"/>
            </a:solidFill>
            <a:ln>
              <a:noFill/>
            </a:ln>
            <a:effectLst/>
            <a:extLs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9248" name="Rectangle 13">
              <a:extLst>
                <a:ext uri="{FF2B5EF4-FFF2-40B4-BE49-F238E27FC236}">
                  <a16:creationId xmlns:a16="http://schemas.microsoft.com/office/drawing/2014/main" id="{7D8E4D77-EC1C-482F-8E33-249F83D0AB9F}"/>
                </a:ext>
              </a:extLst>
            </p:cNvPr>
            <p:cNvSpPr>
              <a:spLocks noChangeArrowheads="1"/>
            </p:cNvSpPr>
            <p:nvPr/>
          </p:nvSpPr>
          <p:spPr bwMode="auto">
            <a:xfrm>
              <a:off x="703" y="3113"/>
              <a:ext cx="90" cy="499"/>
            </a:xfrm>
            <a:prstGeom prst="rect">
              <a:avLst/>
            </a:prstGeom>
            <a:solidFill>
              <a:srgbClr val="FF9900"/>
            </a:solidFill>
            <a:ln>
              <a:noFill/>
            </a:ln>
            <a:effectLst/>
            <a:extLs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9249" name="Rectangle 14">
              <a:extLst>
                <a:ext uri="{FF2B5EF4-FFF2-40B4-BE49-F238E27FC236}">
                  <a16:creationId xmlns:a16="http://schemas.microsoft.com/office/drawing/2014/main" id="{9C22D19E-727F-44C5-BD98-2BBCE934E86D}"/>
                </a:ext>
              </a:extLst>
            </p:cNvPr>
            <p:cNvSpPr>
              <a:spLocks noChangeArrowheads="1"/>
            </p:cNvSpPr>
            <p:nvPr/>
          </p:nvSpPr>
          <p:spPr bwMode="auto">
            <a:xfrm>
              <a:off x="975" y="3113"/>
              <a:ext cx="90" cy="499"/>
            </a:xfrm>
            <a:prstGeom prst="rect">
              <a:avLst/>
            </a:prstGeom>
            <a:solidFill>
              <a:srgbClr val="FF9900"/>
            </a:solidFill>
            <a:ln>
              <a:noFill/>
            </a:ln>
            <a:effectLst/>
            <a:extLs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pSp>
      <p:grpSp>
        <p:nvGrpSpPr>
          <p:cNvPr id="9223" name="Group 15">
            <a:extLst>
              <a:ext uri="{FF2B5EF4-FFF2-40B4-BE49-F238E27FC236}">
                <a16:creationId xmlns:a16="http://schemas.microsoft.com/office/drawing/2014/main" id="{9D4BAD81-27E9-44F1-AD9E-829D5026DDF3}"/>
              </a:ext>
            </a:extLst>
          </p:cNvPr>
          <p:cNvGrpSpPr>
            <a:grpSpLocks/>
          </p:cNvGrpSpPr>
          <p:nvPr/>
        </p:nvGrpSpPr>
        <p:grpSpPr bwMode="auto">
          <a:xfrm>
            <a:off x="7813675" y="4797425"/>
            <a:ext cx="720725" cy="1009650"/>
            <a:chOff x="4286" y="2976"/>
            <a:chExt cx="454" cy="636"/>
          </a:xfrm>
        </p:grpSpPr>
        <p:sp>
          <p:nvSpPr>
            <p:cNvPr id="9240" name="Rectangle 16">
              <a:extLst>
                <a:ext uri="{FF2B5EF4-FFF2-40B4-BE49-F238E27FC236}">
                  <a16:creationId xmlns:a16="http://schemas.microsoft.com/office/drawing/2014/main" id="{78C955AB-FDD9-4163-BC26-08557991C43D}"/>
                </a:ext>
              </a:extLst>
            </p:cNvPr>
            <p:cNvSpPr>
              <a:spLocks noChangeArrowheads="1"/>
            </p:cNvSpPr>
            <p:nvPr/>
          </p:nvSpPr>
          <p:spPr bwMode="auto">
            <a:xfrm rot="10800000">
              <a:off x="4286" y="3430"/>
              <a:ext cx="454" cy="18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9241" name="Rectangle 17">
              <a:extLst>
                <a:ext uri="{FF2B5EF4-FFF2-40B4-BE49-F238E27FC236}">
                  <a16:creationId xmlns:a16="http://schemas.microsoft.com/office/drawing/2014/main" id="{B6772D83-2644-4163-9847-0AD891564A5B}"/>
                </a:ext>
              </a:extLst>
            </p:cNvPr>
            <p:cNvSpPr>
              <a:spLocks noChangeArrowheads="1"/>
            </p:cNvSpPr>
            <p:nvPr/>
          </p:nvSpPr>
          <p:spPr bwMode="auto">
            <a:xfrm rot="10800000">
              <a:off x="4286" y="2976"/>
              <a:ext cx="182" cy="63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9242" name="Rectangle 18">
              <a:extLst>
                <a:ext uri="{FF2B5EF4-FFF2-40B4-BE49-F238E27FC236}">
                  <a16:creationId xmlns:a16="http://schemas.microsoft.com/office/drawing/2014/main" id="{07D9B537-ED12-4EC9-8EEB-FD9E9FD42B4F}"/>
                </a:ext>
              </a:extLst>
            </p:cNvPr>
            <p:cNvSpPr>
              <a:spLocks noChangeArrowheads="1"/>
            </p:cNvSpPr>
            <p:nvPr/>
          </p:nvSpPr>
          <p:spPr bwMode="auto">
            <a:xfrm rot="10800000">
              <a:off x="4558" y="2976"/>
              <a:ext cx="182" cy="63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9243" name="Rectangle 19">
              <a:extLst>
                <a:ext uri="{FF2B5EF4-FFF2-40B4-BE49-F238E27FC236}">
                  <a16:creationId xmlns:a16="http://schemas.microsoft.com/office/drawing/2014/main" id="{FEF1944A-30B2-4B4C-A7E3-68FCDD084505}"/>
                </a:ext>
              </a:extLst>
            </p:cNvPr>
            <p:cNvSpPr>
              <a:spLocks noChangeArrowheads="1"/>
            </p:cNvSpPr>
            <p:nvPr/>
          </p:nvSpPr>
          <p:spPr bwMode="auto">
            <a:xfrm rot="10800000">
              <a:off x="4377" y="3474"/>
              <a:ext cx="272" cy="91"/>
            </a:xfrm>
            <a:prstGeom prst="rect">
              <a:avLst/>
            </a:prstGeom>
            <a:solidFill>
              <a:srgbClr val="FF9900"/>
            </a:solidFill>
            <a:ln>
              <a:noFill/>
            </a:ln>
            <a:effectLst/>
            <a:extLs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9244" name="Rectangle 20">
              <a:extLst>
                <a:ext uri="{FF2B5EF4-FFF2-40B4-BE49-F238E27FC236}">
                  <a16:creationId xmlns:a16="http://schemas.microsoft.com/office/drawing/2014/main" id="{C71A0EFD-FBD6-4AF2-BF30-9904C1DE31CA}"/>
                </a:ext>
              </a:extLst>
            </p:cNvPr>
            <p:cNvSpPr>
              <a:spLocks noChangeArrowheads="1"/>
            </p:cNvSpPr>
            <p:nvPr/>
          </p:nvSpPr>
          <p:spPr bwMode="auto">
            <a:xfrm rot="10800000">
              <a:off x="4604" y="3066"/>
              <a:ext cx="90" cy="499"/>
            </a:xfrm>
            <a:prstGeom prst="rect">
              <a:avLst/>
            </a:prstGeom>
            <a:solidFill>
              <a:srgbClr val="FF9900"/>
            </a:solidFill>
            <a:ln>
              <a:noFill/>
            </a:ln>
            <a:effectLst/>
            <a:extLs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9245" name="Rectangle 21">
              <a:extLst>
                <a:ext uri="{FF2B5EF4-FFF2-40B4-BE49-F238E27FC236}">
                  <a16:creationId xmlns:a16="http://schemas.microsoft.com/office/drawing/2014/main" id="{00E35209-C3DA-4743-BAD1-8F0A427DF24A}"/>
                </a:ext>
              </a:extLst>
            </p:cNvPr>
            <p:cNvSpPr>
              <a:spLocks noChangeArrowheads="1"/>
            </p:cNvSpPr>
            <p:nvPr/>
          </p:nvSpPr>
          <p:spPr bwMode="auto">
            <a:xfrm rot="10800000">
              <a:off x="4332" y="3066"/>
              <a:ext cx="90" cy="499"/>
            </a:xfrm>
            <a:prstGeom prst="rect">
              <a:avLst/>
            </a:prstGeom>
            <a:solidFill>
              <a:srgbClr val="FF9900"/>
            </a:solidFill>
            <a:ln>
              <a:noFill/>
            </a:ln>
            <a:effectLst/>
            <a:extLs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pSp>
      <p:grpSp>
        <p:nvGrpSpPr>
          <p:cNvPr id="9224" name="Group 22">
            <a:extLst>
              <a:ext uri="{FF2B5EF4-FFF2-40B4-BE49-F238E27FC236}">
                <a16:creationId xmlns:a16="http://schemas.microsoft.com/office/drawing/2014/main" id="{1FBC2236-E20B-48CF-8E52-150720E4DEC6}"/>
              </a:ext>
            </a:extLst>
          </p:cNvPr>
          <p:cNvGrpSpPr>
            <a:grpSpLocks/>
          </p:cNvGrpSpPr>
          <p:nvPr/>
        </p:nvGrpSpPr>
        <p:grpSpPr bwMode="auto">
          <a:xfrm>
            <a:off x="2628900" y="4292600"/>
            <a:ext cx="1512888" cy="1008063"/>
            <a:chOff x="2245" y="2704"/>
            <a:chExt cx="953" cy="635"/>
          </a:xfrm>
        </p:grpSpPr>
        <p:sp>
          <p:nvSpPr>
            <p:cNvPr id="9237" name="Rectangle 23">
              <a:extLst>
                <a:ext uri="{FF2B5EF4-FFF2-40B4-BE49-F238E27FC236}">
                  <a16:creationId xmlns:a16="http://schemas.microsoft.com/office/drawing/2014/main" id="{6798E45E-7611-432C-AFCE-DD3977BAF384}"/>
                </a:ext>
              </a:extLst>
            </p:cNvPr>
            <p:cNvSpPr>
              <a:spLocks noChangeArrowheads="1"/>
            </p:cNvSpPr>
            <p:nvPr/>
          </p:nvSpPr>
          <p:spPr bwMode="auto">
            <a:xfrm>
              <a:off x="2426" y="2704"/>
              <a:ext cx="545" cy="318"/>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9238" name="Rectangle 24">
              <a:extLst>
                <a:ext uri="{FF2B5EF4-FFF2-40B4-BE49-F238E27FC236}">
                  <a16:creationId xmlns:a16="http://schemas.microsoft.com/office/drawing/2014/main" id="{AE133526-FAFF-4D13-8339-3112A82181AE}"/>
                </a:ext>
              </a:extLst>
            </p:cNvPr>
            <p:cNvSpPr>
              <a:spLocks noChangeArrowheads="1"/>
            </p:cNvSpPr>
            <p:nvPr/>
          </p:nvSpPr>
          <p:spPr bwMode="auto">
            <a:xfrm>
              <a:off x="2880" y="2704"/>
              <a:ext cx="318" cy="63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9239" name="Rectangle 25">
              <a:extLst>
                <a:ext uri="{FF2B5EF4-FFF2-40B4-BE49-F238E27FC236}">
                  <a16:creationId xmlns:a16="http://schemas.microsoft.com/office/drawing/2014/main" id="{76648C53-1FD3-4BD9-BF5A-7E9EEDFE6431}"/>
                </a:ext>
              </a:extLst>
            </p:cNvPr>
            <p:cNvSpPr>
              <a:spLocks noChangeArrowheads="1"/>
            </p:cNvSpPr>
            <p:nvPr/>
          </p:nvSpPr>
          <p:spPr bwMode="auto">
            <a:xfrm>
              <a:off x="2245" y="2704"/>
              <a:ext cx="318" cy="63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pSp>
      <p:sp>
        <p:nvSpPr>
          <p:cNvPr id="9225" name="Rectangle 26">
            <a:extLst>
              <a:ext uri="{FF2B5EF4-FFF2-40B4-BE49-F238E27FC236}">
                <a16:creationId xmlns:a16="http://schemas.microsoft.com/office/drawing/2014/main" id="{00CC62AF-63B2-4D00-A166-3CF720C01B56}"/>
              </a:ext>
            </a:extLst>
          </p:cNvPr>
          <p:cNvSpPr>
            <a:spLocks noChangeArrowheads="1"/>
          </p:cNvSpPr>
          <p:nvPr/>
        </p:nvSpPr>
        <p:spPr bwMode="auto">
          <a:xfrm>
            <a:off x="8102600" y="5014913"/>
            <a:ext cx="142875" cy="503237"/>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9226" name="Text Box 27">
            <a:extLst>
              <a:ext uri="{FF2B5EF4-FFF2-40B4-BE49-F238E27FC236}">
                <a16:creationId xmlns:a16="http://schemas.microsoft.com/office/drawing/2014/main" id="{8F69A2FF-C746-4445-BA4E-30FCD705E49E}"/>
              </a:ext>
            </a:extLst>
          </p:cNvPr>
          <p:cNvSpPr txBox="1">
            <a:spLocks noChangeArrowheads="1"/>
          </p:cNvSpPr>
          <p:nvPr/>
        </p:nvSpPr>
        <p:spPr bwMode="auto">
          <a:xfrm>
            <a:off x="1331913" y="6092825"/>
            <a:ext cx="158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t>Коаксильный</a:t>
            </a:r>
          </a:p>
        </p:txBody>
      </p:sp>
      <p:sp>
        <p:nvSpPr>
          <p:cNvPr id="9227" name="Text Box 28">
            <a:extLst>
              <a:ext uri="{FF2B5EF4-FFF2-40B4-BE49-F238E27FC236}">
                <a16:creationId xmlns:a16="http://schemas.microsoft.com/office/drawing/2014/main" id="{56CDFF51-FCDA-487A-AD31-22BA4554FAD8}"/>
              </a:ext>
            </a:extLst>
          </p:cNvPr>
          <p:cNvSpPr txBox="1">
            <a:spLocks noChangeArrowheads="1"/>
          </p:cNvSpPr>
          <p:nvPr/>
        </p:nvSpPr>
        <p:spPr bwMode="auto">
          <a:xfrm>
            <a:off x="5365750" y="6092825"/>
            <a:ext cx="1409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t>Планарный</a:t>
            </a:r>
          </a:p>
        </p:txBody>
      </p:sp>
      <p:sp>
        <p:nvSpPr>
          <p:cNvPr id="9228" name="Text Box 29">
            <a:extLst>
              <a:ext uri="{FF2B5EF4-FFF2-40B4-BE49-F238E27FC236}">
                <a16:creationId xmlns:a16="http://schemas.microsoft.com/office/drawing/2014/main" id="{97BC84B2-7682-4B20-8AC4-2070DE517A32}"/>
              </a:ext>
            </a:extLst>
          </p:cNvPr>
          <p:cNvSpPr txBox="1">
            <a:spLocks noChangeArrowheads="1"/>
          </p:cNvSpPr>
          <p:nvPr/>
        </p:nvSpPr>
        <p:spPr bwMode="auto">
          <a:xfrm>
            <a:off x="7445375" y="6022975"/>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t>С колодцем</a:t>
            </a:r>
          </a:p>
        </p:txBody>
      </p:sp>
      <p:sp>
        <p:nvSpPr>
          <p:cNvPr id="9229" name="AutoShape 30">
            <a:extLst>
              <a:ext uri="{FF2B5EF4-FFF2-40B4-BE49-F238E27FC236}">
                <a16:creationId xmlns:a16="http://schemas.microsoft.com/office/drawing/2014/main" id="{73A44EC8-B623-4FB9-B864-F39BF8F4D3FE}"/>
              </a:ext>
            </a:extLst>
          </p:cNvPr>
          <p:cNvSpPr>
            <a:spLocks/>
          </p:cNvSpPr>
          <p:nvPr/>
        </p:nvSpPr>
        <p:spPr bwMode="auto">
          <a:xfrm>
            <a:off x="1117600" y="3859213"/>
            <a:ext cx="1292225" cy="330200"/>
          </a:xfrm>
          <a:prstGeom prst="accentCallout1">
            <a:avLst>
              <a:gd name="adj1" fmla="val 34616"/>
              <a:gd name="adj2" fmla="val -5898"/>
              <a:gd name="adj3" fmla="val 218269"/>
              <a:gd name="adj4" fmla="val -3341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t>образец</a:t>
            </a:r>
          </a:p>
        </p:txBody>
      </p:sp>
      <p:sp>
        <p:nvSpPr>
          <p:cNvPr id="9230" name="AutoShape 31">
            <a:extLst>
              <a:ext uri="{FF2B5EF4-FFF2-40B4-BE49-F238E27FC236}">
                <a16:creationId xmlns:a16="http://schemas.microsoft.com/office/drawing/2014/main" id="{5F6B0B7D-A17A-468A-B5EE-2034C1DEBB34}"/>
              </a:ext>
            </a:extLst>
          </p:cNvPr>
          <p:cNvSpPr>
            <a:spLocks/>
          </p:cNvSpPr>
          <p:nvPr/>
        </p:nvSpPr>
        <p:spPr bwMode="auto">
          <a:xfrm>
            <a:off x="1333500" y="4579938"/>
            <a:ext cx="1292225" cy="330200"/>
          </a:xfrm>
          <a:prstGeom prst="accentCallout1">
            <a:avLst>
              <a:gd name="adj1" fmla="val 34616"/>
              <a:gd name="adj2" fmla="val -5898"/>
              <a:gd name="adj3" fmla="val 218269"/>
              <a:gd name="adj4" fmla="val -3341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t>детектор</a:t>
            </a:r>
          </a:p>
        </p:txBody>
      </p:sp>
      <p:grpSp>
        <p:nvGrpSpPr>
          <p:cNvPr id="9231" name="Group 32">
            <a:extLst>
              <a:ext uri="{FF2B5EF4-FFF2-40B4-BE49-F238E27FC236}">
                <a16:creationId xmlns:a16="http://schemas.microsoft.com/office/drawing/2014/main" id="{285CC0C1-B70D-4E91-B60A-DF0F7A450AFE}"/>
              </a:ext>
            </a:extLst>
          </p:cNvPr>
          <p:cNvGrpSpPr>
            <a:grpSpLocks/>
          </p:cNvGrpSpPr>
          <p:nvPr/>
        </p:nvGrpSpPr>
        <p:grpSpPr bwMode="auto">
          <a:xfrm>
            <a:off x="5437188" y="5302250"/>
            <a:ext cx="1370012" cy="144463"/>
            <a:chOff x="657" y="3067"/>
            <a:chExt cx="454" cy="635"/>
          </a:xfrm>
        </p:grpSpPr>
        <p:sp>
          <p:nvSpPr>
            <p:cNvPr id="9233" name="Rectangle 33">
              <a:extLst>
                <a:ext uri="{FF2B5EF4-FFF2-40B4-BE49-F238E27FC236}">
                  <a16:creationId xmlns:a16="http://schemas.microsoft.com/office/drawing/2014/main" id="{E123B5A7-5858-4553-BC98-BC0BB7534B2D}"/>
                </a:ext>
              </a:extLst>
            </p:cNvPr>
            <p:cNvSpPr>
              <a:spLocks noChangeArrowheads="1"/>
            </p:cNvSpPr>
            <p:nvPr/>
          </p:nvSpPr>
          <p:spPr bwMode="auto">
            <a:xfrm>
              <a:off x="657" y="3067"/>
              <a:ext cx="454" cy="63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9234" name="Rectangle 34">
              <a:extLst>
                <a:ext uri="{FF2B5EF4-FFF2-40B4-BE49-F238E27FC236}">
                  <a16:creationId xmlns:a16="http://schemas.microsoft.com/office/drawing/2014/main" id="{92EAE1DE-E9C2-4997-8ED4-0DA9D0355E7D}"/>
                </a:ext>
              </a:extLst>
            </p:cNvPr>
            <p:cNvSpPr>
              <a:spLocks noChangeArrowheads="1"/>
            </p:cNvSpPr>
            <p:nvPr/>
          </p:nvSpPr>
          <p:spPr bwMode="auto">
            <a:xfrm>
              <a:off x="748" y="3113"/>
              <a:ext cx="272" cy="91"/>
            </a:xfrm>
            <a:prstGeom prst="rect">
              <a:avLst/>
            </a:prstGeom>
            <a:solidFill>
              <a:srgbClr val="FF9900"/>
            </a:solidFill>
            <a:ln>
              <a:noFill/>
            </a:ln>
            <a:effectLst/>
            <a:extLs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9235" name="Rectangle 35">
              <a:extLst>
                <a:ext uri="{FF2B5EF4-FFF2-40B4-BE49-F238E27FC236}">
                  <a16:creationId xmlns:a16="http://schemas.microsoft.com/office/drawing/2014/main" id="{20DBA5CE-4800-434B-8D55-227A05E91C4C}"/>
                </a:ext>
              </a:extLst>
            </p:cNvPr>
            <p:cNvSpPr>
              <a:spLocks noChangeArrowheads="1"/>
            </p:cNvSpPr>
            <p:nvPr/>
          </p:nvSpPr>
          <p:spPr bwMode="auto">
            <a:xfrm>
              <a:off x="703" y="3113"/>
              <a:ext cx="90" cy="499"/>
            </a:xfrm>
            <a:prstGeom prst="rect">
              <a:avLst/>
            </a:prstGeom>
            <a:solidFill>
              <a:srgbClr val="FF9900"/>
            </a:solidFill>
            <a:ln>
              <a:noFill/>
            </a:ln>
            <a:effectLst/>
            <a:extLs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9236" name="Rectangle 36">
              <a:extLst>
                <a:ext uri="{FF2B5EF4-FFF2-40B4-BE49-F238E27FC236}">
                  <a16:creationId xmlns:a16="http://schemas.microsoft.com/office/drawing/2014/main" id="{3B08E34D-9F94-4842-9D0C-B79E2D984552}"/>
                </a:ext>
              </a:extLst>
            </p:cNvPr>
            <p:cNvSpPr>
              <a:spLocks noChangeArrowheads="1"/>
            </p:cNvSpPr>
            <p:nvPr/>
          </p:nvSpPr>
          <p:spPr bwMode="auto">
            <a:xfrm>
              <a:off x="975" y="3113"/>
              <a:ext cx="90" cy="499"/>
            </a:xfrm>
            <a:prstGeom prst="rect">
              <a:avLst/>
            </a:prstGeom>
            <a:solidFill>
              <a:srgbClr val="FF9900"/>
            </a:solidFill>
            <a:ln>
              <a:noFill/>
            </a:ln>
            <a:effectLst/>
            <a:extLs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pSp>
      <p:sp>
        <p:nvSpPr>
          <p:cNvPr id="9232" name="Rectangle 37">
            <a:extLst>
              <a:ext uri="{FF2B5EF4-FFF2-40B4-BE49-F238E27FC236}">
                <a16:creationId xmlns:a16="http://schemas.microsoft.com/office/drawing/2014/main" id="{3CB2A17F-5440-4E1A-A2F9-A714D4690C02}"/>
              </a:ext>
            </a:extLst>
          </p:cNvPr>
          <p:cNvSpPr>
            <a:spLocks noChangeArrowheads="1"/>
          </p:cNvSpPr>
          <p:nvPr/>
        </p:nvSpPr>
        <p:spPr bwMode="auto">
          <a:xfrm>
            <a:off x="5508625" y="5157788"/>
            <a:ext cx="1223963" cy="144462"/>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D264A65-1907-42AB-95E3-B1BBBAFD3829}"/>
              </a:ext>
            </a:extLst>
          </p:cNvPr>
          <p:cNvSpPr>
            <a:spLocks noGrp="1" noChangeArrowheads="1"/>
          </p:cNvSpPr>
          <p:nvPr>
            <p:ph type="title"/>
          </p:nvPr>
        </p:nvSpPr>
        <p:spPr/>
        <p:txBody>
          <a:bodyPr/>
          <a:lstStyle/>
          <a:p>
            <a:pPr eaLnBrk="1" hangingPunct="1"/>
            <a:r>
              <a:rPr lang="ru-RU" altLang="ru-RU"/>
              <a:t>Гамма-спектрометрия</a:t>
            </a:r>
          </a:p>
        </p:txBody>
      </p:sp>
      <p:sp>
        <p:nvSpPr>
          <p:cNvPr id="10243" name="Rectangle 3">
            <a:extLst>
              <a:ext uri="{FF2B5EF4-FFF2-40B4-BE49-F238E27FC236}">
                <a16:creationId xmlns:a16="http://schemas.microsoft.com/office/drawing/2014/main" id="{4A0C92D8-59E1-49F6-985F-B932169909C0}"/>
              </a:ext>
            </a:extLst>
          </p:cNvPr>
          <p:cNvSpPr>
            <a:spLocks noGrp="1" noChangeArrowheads="1"/>
          </p:cNvSpPr>
          <p:nvPr>
            <p:ph type="body" idx="1"/>
          </p:nvPr>
        </p:nvSpPr>
        <p:spPr/>
        <p:txBody>
          <a:bodyPr/>
          <a:lstStyle/>
          <a:p>
            <a:pPr eaLnBrk="1" hangingPunct="1"/>
            <a:r>
              <a:rPr lang="ru-RU" altLang="ru-RU" sz="2800"/>
              <a:t>Калибровка спектрометра по энергии</a:t>
            </a:r>
          </a:p>
          <a:p>
            <a:pPr eaLnBrk="1" hangingPunct="1"/>
            <a:r>
              <a:rPr lang="ru-RU" altLang="ru-RU" sz="2800"/>
              <a:t>Калибровка спектрометра по эффективности</a:t>
            </a:r>
          </a:p>
          <a:p>
            <a:pPr eaLnBrk="1" hangingPunct="1"/>
            <a:r>
              <a:rPr lang="ru-RU" altLang="ru-RU" sz="2800"/>
              <a:t>Набор спектра фона</a:t>
            </a:r>
          </a:p>
          <a:p>
            <a:pPr eaLnBrk="1" hangingPunct="1"/>
            <a:r>
              <a:rPr lang="ru-RU" altLang="ru-RU" sz="2800"/>
              <a:t>Набор спектра измеряемого препарата</a:t>
            </a:r>
          </a:p>
          <a:p>
            <a:pPr eaLnBrk="1" hangingPunct="1"/>
            <a:r>
              <a:rPr lang="ru-RU" altLang="ru-RU" sz="2800"/>
              <a:t>Анализ спектра</a:t>
            </a:r>
          </a:p>
          <a:p>
            <a:pPr lvl="1" eaLnBrk="1" hangingPunct="1"/>
            <a:r>
              <a:rPr lang="ru-RU" altLang="ru-RU" sz="2400"/>
              <a:t>Определение площади пиков полного поглощения</a:t>
            </a:r>
          </a:p>
          <a:p>
            <a:pPr lvl="1" eaLnBrk="1" hangingPunct="1"/>
            <a:r>
              <a:rPr lang="ru-RU" altLang="ru-RU" sz="2400"/>
              <a:t>Идентификация энергий</a:t>
            </a:r>
          </a:p>
          <a:p>
            <a:pPr lvl="2" eaLnBrk="1" hangingPunct="1"/>
            <a:r>
              <a:rPr lang="ru-RU" altLang="ru-RU" sz="2000"/>
              <a:t>Другие методы анализа спектра</a:t>
            </a:r>
          </a:p>
          <a:p>
            <a:pPr eaLnBrk="1" hangingPunct="1"/>
            <a:r>
              <a:rPr lang="ru-RU" altLang="ru-RU" sz="2800"/>
              <a:t>Расчет активности</a:t>
            </a:r>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804</TotalTime>
  <Words>2938</Words>
  <Application>Microsoft Office PowerPoint</Application>
  <PresentationFormat>Экран (4:3)</PresentationFormat>
  <Paragraphs>218</Paragraphs>
  <Slides>33</Slides>
  <Notes>26</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2</vt:i4>
      </vt:variant>
      <vt:variant>
        <vt:lpstr>Заголовки слайдов</vt:lpstr>
      </vt:variant>
      <vt:variant>
        <vt:i4>33</vt:i4>
      </vt:variant>
    </vt:vector>
  </HeadingPairs>
  <TitlesOfParts>
    <vt:vector size="40" baseType="lpstr">
      <vt:lpstr>Arial</vt:lpstr>
      <vt:lpstr>Calibri</vt:lpstr>
      <vt:lpstr>Cambria Math</vt:lpstr>
      <vt:lpstr>Times New Roman</vt:lpstr>
      <vt:lpstr>Оформление по умолчанию</vt:lpstr>
      <vt:lpstr>Формула</vt:lpstr>
      <vt:lpstr>Диаграмма</vt:lpstr>
      <vt:lpstr>Регистрация рентгеновского и гамма-излучения</vt:lpstr>
      <vt:lpstr>Презентация PowerPoint</vt:lpstr>
      <vt:lpstr>Презентация PowerPoint</vt:lpstr>
      <vt:lpstr>Испускание гамма-квантов </vt:lpstr>
      <vt:lpstr>Гамма-спектрометрия</vt:lpstr>
      <vt:lpstr>Гамма-спектрометрия</vt:lpstr>
      <vt:lpstr>Гамма-спектрометрия</vt:lpstr>
      <vt:lpstr>Гамма-спектрометрия</vt:lpstr>
      <vt:lpstr>Гамма-спектрометрия</vt:lpstr>
      <vt:lpstr>Калибровка по энергии</vt:lpstr>
      <vt:lpstr>Определение эффективности</vt:lpstr>
      <vt:lpstr>Калибровка по эффективности</vt:lpstr>
      <vt:lpstr>Учет фона</vt:lpstr>
      <vt:lpstr>Количественное определение радионуклидов</vt:lpstr>
      <vt:lpstr>Определение эффективности и самопоглощения</vt:lpstr>
      <vt:lpstr>Определение эффективности и самопоглощения</vt:lpstr>
      <vt:lpstr>Определение эффективности и самопоглощения</vt:lpstr>
      <vt:lpstr>Определение эффективности и самопоглощения</vt:lpstr>
      <vt:lpstr>Определение эффективности и самопоглощения</vt:lpstr>
      <vt:lpstr>Определение эффективности и самопоглощения</vt:lpstr>
      <vt:lpstr>Определение эффективности и самопоглощения</vt:lpstr>
      <vt:lpstr>Учет каскадных гамма-квантов</vt:lpstr>
      <vt:lpstr>Учет каскадных гамма-квантов</vt:lpstr>
      <vt:lpstr>Применение метода</vt:lpstr>
      <vt:lpstr>Ограничения метода</vt:lpstr>
      <vt:lpstr>Ограничения метода</vt:lpstr>
      <vt:lpstr>Ограничения метода</vt:lpstr>
      <vt:lpstr>Матричный метод</vt:lpstr>
      <vt:lpstr>NaI(Tl) 63×63</vt:lpstr>
      <vt:lpstr>Сцинтилляционный  гамма-спектрометр</vt:lpstr>
      <vt:lpstr>Полупроводниковый  гамма-спектрометр</vt:lpstr>
      <vt:lpstr>Низкофоновый гамма-спектрометрический комплекс</vt:lpstr>
      <vt:lpstr>Подземная лаборатория для изучения космического излучения</vt:lpstr>
    </vt:vector>
  </TitlesOfParts>
  <Company>RADIOECOLOGY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Manakhov</dc:creator>
  <cp:lastModifiedBy>D.V. Manakhov</cp:lastModifiedBy>
  <cp:revision>19</cp:revision>
  <dcterms:created xsi:type="dcterms:W3CDTF">2012-02-25T06:17:57Z</dcterms:created>
  <dcterms:modified xsi:type="dcterms:W3CDTF">2022-10-31T19:57:57Z</dcterms:modified>
</cp:coreProperties>
</file>