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309" r:id="rId11"/>
    <p:sldId id="310" r:id="rId12"/>
    <p:sldId id="311" r:id="rId13"/>
    <p:sldId id="312" r:id="rId14"/>
    <p:sldId id="313" r:id="rId15"/>
    <p:sldId id="314" r:id="rId16"/>
    <p:sldId id="265" r:id="rId17"/>
    <p:sldId id="266" r:id="rId18"/>
    <p:sldId id="267" r:id="rId19"/>
    <p:sldId id="318" r:id="rId20"/>
    <p:sldId id="315" r:id="rId21"/>
    <p:sldId id="316" r:id="rId22"/>
    <p:sldId id="317" r:id="rId23"/>
    <p:sldId id="319" r:id="rId24"/>
    <p:sldId id="271" r:id="rId25"/>
    <p:sldId id="272" r:id="rId26"/>
    <p:sldId id="273" r:id="rId27"/>
    <p:sldId id="275" r:id="rId28"/>
    <p:sldId id="274" r:id="rId2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3" autoAdjust="0"/>
    <p:restoredTop sz="74254" autoAdjust="0"/>
  </p:normalViewPr>
  <p:slideViewPr>
    <p:cSldViewPr>
      <p:cViewPr varScale="1">
        <p:scale>
          <a:sx n="76" d="100"/>
          <a:sy n="76" d="100"/>
        </p:scale>
        <p:origin x="19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943740679485257E-2"/>
          <c:y val="3.0759530307623559E-2"/>
          <c:w val="0.923670185544605"/>
          <c:h val="0.85919946102198341"/>
        </c:manualLayout>
      </c:layout>
      <c:scatterChart>
        <c:scatterStyle val="lineMarker"/>
        <c:varyColors val="0"/>
        <c:ser>
          <c:idx val="0"/>
          <c:order val="0"/>
          <c:tx>
            <c:v>Po-214(М)</c:v>
          </c:tx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Лист1!$A$2:$A$309</c:f>
              <c:numCache>
                <c:formatCode>General</c:formatCode>
                <c:ptCount val="308"/>
                <c:pt idx="0">
                  <c:v>2405</c:v>
                </c:pt>
                <c:pt idx="1">
                  <c:v>2406</c:v>
                </c:pt>
                <c:pt idx="2">
                  <c:v>2407</c:v>
                </c:pt>
                <c:pt idx="3">
                  <c:v>2408</c:v>
                </c:pt>
                <c:pt idx="4">
                  <c:v>2409</c:v>
                </c:pt>
                <c:pt idx="5">
                  <c:v>2410</c:v>
                </c:pt>
                <c:pt idx="6">
                  <c:v>2411</c:v>
                </c:pt>
                <c:pt idx="7">
                  <c:v>2412</c:v>
                </c:pt>
                <c:pt idx="8">
                  <c:v>2413</c:v>
                </c:pt>
                <c:pt idx="9">
                  <c:v>2414</c:v>
                </c:pt>
                <c:pt idx="10">
                  <c:v>2415</c:v>
                </c:pt>
                <c:pt idx="11">
                  <c:v>2416</c:v>
                </c:pt>
                <c:pt idx="12">
                  <c:v>2417</c:v>
                </c:pt>
                <c:pt idx="13">
                  <c:v>2418</c:v>
                </c:pt>
                <c:pt idx="14">
                  <c:v>2419</c:v>
                </c:pt>
                <c:pt idx="15">
                  <c:v>2420</c:v>
                </c:pt>
                <c:pt idx="16">
                  <c:v>2421</c:v>
                </c:pt>
                <c:pt idx="17">
                  <c:v>2422</c:v>
                </c:pt>
                <c:pt idx="18">
                  <c:v>2423</c:v>
                </c:pt>
                <c:pt idx="19">
                  <c:v>2424</c:v>
                </c:pt>
                <c:pt idx="20">
                  <c:v>2425</c:v>
                </c:pt>
                <c:pt idx="21">
                  <c:v>2426</c:v>
                </c:pt>
                <c:pt idx="22">
                  <c:v>2427</c:v>
                </c:pt>
                <c:pt idx="23">
                  <c:v>2428</c:v>
                </c:pt>
                <c:pt idx="24">
                  <c:v>2429</c:v>
                </c:pt>
                <c:pt idx="25">
                  <c:v>2430</c:v>
                </c:pt>
                <c:pt idx="26">
                  <c:v>2431</c:v>
                </c:pt>
                <c:pt idx="27">
                  <c:v>2432</c:v>
                </c:pt>
                <c:pt idx="28">
                  <c:v>2433</c:v>
                </c:pt>
                <c:pt idx="29">
                  <c:v>2434</c:v>
                </c:pt>
                <c:pt idx="30">
                  <c:v>2435</c:v>
                </c:pt>
                <c:pt idx="31">
                  <c:v>2436</c:v>
                </c:pt>
                <c:pt idx="32">
                  <c:v>2437</c:v>
                </c:pt>
                <c:pt idx="33">
                  <c:v>2438</c:v>
                </c:pt>
                <c:pt idx="34">
                  <c:v>2439</c:v>
                </c:pt>
                <c:pt idx="35">
                  <c:v>2440</c:v>
                </c:pt>
                <c:pt idx="36">
                  <c:v>2441</c:v>
                </c:pt>
                <c:pt idx="37">
                  <c:v>2442</c:v>
                </c:pt>
                <c:pt idx="38">
                  <c:v>2443</c:v>
                </c:pt>
                <c:pt idx="39">
                  <c:v>2444</c:v>
                </c:pt>
                <c:pt idx="40">
                  <c:v>2445</c:v>
                </c:pt>
                <c:pt idx="41">
                  <c:v>2446</c:v>
                </c:pt>
                <c:pt idx="42">
                  <c:v>2447</c:v>
                </c:pt>
                <c:pt idx="43">
                  <c:v>2448</c:v>
                </c:pt>
                <c:pt idx="44">
                  <c:v>2449</c:v>
                </c:pt>
                <c:pt idx="45">
                  <c:v>2450</c:v>
                </c:pt>
                <c:pt idx="46">
                  <c:v>2451</c:v>
                </c:pt>
                <c:pt idx="47">
                  <c:v>2452</c:v>
                </c:pt>
                <c:pt idx="48">
                  <c:v>2453</c:v>
                </c:pt>
                <c:pt idx="49">
                  <c:v>2454</c:v>
                </c:pt>
                <c:pt idx="50">
                  <c:v>2455</c:v>
                </c:pt>
                <c:pt idx="51">
                  <c:v>2456</c:v>
                </c:pt>
                <c:pt idx="52">
                  <c:v>2457</c:v>
                </c:pt>
                <c:pt idx="53">
                  <c:v>2458</c:v>
                </c:pt>
                <c:pt idx="54">
                  <c:v>2459</c:v>
                </c:pt>
                <c:pt idx="55">
                  <c:v>2460</c:v>
                </c:pt>
                <c:pt idx="56">
                  <c:v>2461</c:v>
                </c:pt>
                <c:pt idx="57">
                  <c:v>2462</c:v>
                </c:pt>
                <c:pt idx="58">
                  <c:v>2463</c:v>
                </c:pt>
                <c:pt idx="59">
                  <c:v>2464</c:v>
                </c:pt>
                <c:pt idx="60">
                  <c:v>2465</c:v>
                </c:pt>
                <c:pt idx="61">
                  <c:v>2466</c:v>
                </c:pt>
                <c:pt idx="62">
                  <c:v>2467</c:v>
                </c:pt>
                <c:pt idx="63">
                  <c:v>2468</c:v>
                </c:pt>
                <c:pt idx="64">
                  <c:v>2469</c:v>
                </c:pt>
                <c:pt idx="65">
                  <c:v>2470</c:v>
                </c:pt>
                <c:pt idx="66">
                  <c:v>2471</c:v>
                </c:pt>
                <c:pt idx="67">
                  <c:v>2472</c:v>
                </c:pt>
                <c:pt idx="68">
                  <c:v>2473</c:v>
                </c:pt>
                <c:pt idx="69">
                  <c:v>2474</c:v>
                </c:pt>
                <c:pt idx="70">
                  <c:v>2475</c:v>
                </c:pt>
                <c:pt idx="71">
                  <c:v>2476</c:v>
                </c:pt>
                <c:pt idx="72">
                  <c:v>2477</c:v>
                </c:pt>
                <c:pt idx="73">
                  <c:v>2478</c:v>
                </c:pt>
                <c:pt idx="74">
                  <c:v>2479</c:v>
                </c:pt>
                <c:pt idx="75">
                  <c:v>2480</c:v>
                </c:pt>
                <c:pt idx="76">
                  <c:v>2481</c:v>
                </c:pt>
                <c:pt idx="77">
                  <c:v>2482</c:v>
                </c:pt>
                <c:pt idx="78">
                  <c:v>2483</c:v>
                </c:pt>
                <c:pt idx="79">
                  <c:v>2484</c:v>
                </c:pt>
                <c:pt idx="80">
                  <c:v>2485</c:v>
                </c:pt>
                <c:pt idx="81">
                  <c:v>2486</c:v>
                </c:pt>
                <c:pt idx="82">
                  <c:v>2487</c:v>
                </c:pt>
                <c:pt idx="83">
                  <c:v>2488</c:v>
                </c:pt>
                <c:pt idx="84">
                  <c:v>2489</c:v>
                </c:pt>
                <c:pt idx="85">
                  <c:v>2490</c:v>
                </c:pt>
                <c:pt idx="86">
                  <c:v>2491</c:v>
                </c:pt>
                <c:pt idx="87">
                  <c:v>2492</c:v>
                </c:pt>
                <c:pt idx="88">
                  <c:v>2493</c:v>
                </c:pt>
                <c:pt idx="89">
                  <c:v>2494</c:v>
                </c:pt>
                <c:pt idx="90">
                  <c:v>2495</c:v>
                </c:pt>
                <c:pt idx="91">
                  <c:v>2496</c:v>
                </c:pt>
                <c:pt idx="92">
                  <c:v>2497</c:v>
                </c:pt>
                <c:pt idx="93">
                  <c:v>2498</c:v>
                </c:pt>
                <c:pt idx="94">
                  <c:v>2499</c:v>
                </c:pt>
                <c:pt idx="95">
                  <c:v>2500</c:v>
                </c:pt>
                <c:pt idx="96">
                  <c:v>2501</c:v>
                </c:pt>
                <c:pt idx="97">
                  <c:v>2502</c:v>
                </c:pt>
                <c:pt idx="98">
                  <c:v>2503</c:v>
                </c:pt>
                <c:pt idx="99">
                  <c:v>2504</c:v>
                </c:pt>
                <c:pt idx="100">
                  <c:v>2505</c:v>
                </c:pt>
                <c:pt idx="101">
                  <c:v>2506</c:v>
                </c:pt>
                <c:pt idx="102">
                  <c:v>2507</c:v>
                </c:pt>
                <c:pt idx="103">
                  <c:v>2508</c:v>
                </c:pt>
                <c:pt idx="104">
                  <c:v>2509</c:v>
                </c:pt>
                <c:pt idx="105">
                  <c:v>2510</c:v>
                </c:pt>
                <c:pt idx="106">
                  <c:v>2511</c:v>
                </c:pt>
                <c:pt idx="107">
                  <c:v>2512</c:v>
                </c:pt>
                <c:pt idx="108">
                  <c:v>2513</c:v>
                </c:pt>
                <c:pt idx="109">
                  <c:v>2514</c:v>
                </c:pt>
                <c:pt idx="110">
                  <c:v>2515</c:v>
                </c:pt>
                <c:pt idx="111">
                  <c:v>2516</c:v>
                </c:pt>
                <c:pt idx="112">
                  <c:v>2517</c:v>
                </c:pt>
                <c:pt idx="113">
                  <c:v>2518</c:v>
                </c:pt>
                <c:pt idx="114">
                  <c:v>2519</c:v>
                </c:pt>
                <c:pt idx="115">
                  <c:v>2520</c:v>
                </c:pt>
                <c:pt idx="116">
                  <c:v>2521</c:v>
                </c:pt>
                <c:pt idx="117">
                  <c:v>2522</c:v>
                </c:pt>
                <c:pt idx="118">
                  <c:v>2523</c:v>
                </c:pt>
                <c:pt idx="119">
                  <c:v>2524</c:v>
                </c:pt>
                <c:pt idx="120">
                  <c:v>2525</c:v>
                </c:pt>
                <c:pt idx="121">
                  <c:v>2526</c:v>
                </c:pt>
                <c:pt idx="122">
                  <c:v>2527</c:v>
                </c:pt>
                <c:pt idx="123">
                  <c:v>2528</c:v>
                </c:pt>
                <c:pt idx="124">
                  <c:v>2529</c:v>
                </c:pt>
                <c:pt idx="125">
                  <c:v>2530</c:v>
                </c:pt>
                <c:pt idx="126">
                  <c:v>2531</c:v>
                </c:pt>
                <c:pt idx="127">
                  <c:v>2532</c:v>
                </c:pt>
                <c:pt idx="128">
                  <c:v>2533</c:v>
                </c:pt>
                <c:pt idx="129">
                  <c:v>2534</c:v>
                </c:pt>
                <c:pt idx="130">
                  <c:v>2535</c:v>
                </c:pt>
                <c:pt idx="131">
                  <c:v>2536</c:v>
                </c:pt>
                <c:pt idx="132">
                  <c:v>2537</c:v>
                </c:pt>
                <c:pt idx="133">
                  <c:v>2538</c:v>
                </c:pt>
                <c:pt idx="134">
                  <c:v>2539</c:v>
                </c:pt>
                <c:pt idx="135">
                  <c:v>2540</c:v>
                </c:pt>
                <c:pt idx="136">
                  <c:v>2541</c:v>
                </c:pt>
                <c:pt idx="137">
                  <c:v>2542</c:v>
                </c:pt>
                <c:pt idx="138">
                  <c:v>2543</c:v>
                </c:pt>
                <c:pt idx="139">
                  <c:v>2544</c:v>
                </c:pt>
                <c:pt idx="140">
                  <c:v>2545</c:v>
                </c:pt>
                <c:pt idx="141">
                  <c:v>2546</c:v>
                </c:pt>
                <c:pt idx="142">
                  <c:v>2547</c:v>
                </c:pt>
                <c:pt idx="143">
                  <c:v>2548</c:v>
                </c:pt>
                <c:pt idx="144">
                  <c:v>2549</c:v>
                </c:pt>
                <c:pt idx="145">
                  <c:v>2550</c:v>
                </c:pt>
                <c:pt idx="146">
                  <c:v>2551</c:v>
                </c:pt>
                <c:pt idx="147">
                  <c:v>2552</c:v>
                </c:pt>
                <c:pt idx="148">
                  <c:v>2553</c:v>
                </c:pt>
                <c:pt idx="149">
                  <c:v>2554</c:v>
                </c:pt>
                <c:pt idx="150">
                  <c:v>2555</c:v>
                </c:pt>
                <c:pt idx="151">
                  <c:v>2556</c:v>
                </c:pt>
                <c:pt idx="152">
                  <c:v>2557</c:v>
                </c:pt>
                <c:pt idx="153">
                  <c:v>2558</c:v>
                </c:pt>
                <c:pt idx="154">
                  <c:v>2559</c:v>
                </c:pt>
                <c:pt idx="155">
                  <c:v>2560</c:v>
                </c:pt>
                <c:pt idx="156">
                  <c:v>2561</c:v>
                </c:pt>
                <c:pt idx="157">
                  <c:v>2562</c:v>
                </c:pt>
                <c:pt idx="158">
                  <c:v>2563</c:v>
                </c:pt>
                <c:pt idx="159">
                  <c:v>2564</c:v>
                </c:pt>
                <c:pt idx="160">
                  <c:v>2565</c:v>
                </c:pt>
                <c:pt idx="161">
                  <c:v>2566</c:v>
                </c:pt>
                <c:pt idx="162">
                  <c:v>2567</c:v>
                </c:pt>
                <c:pt idx="163">
                  <c:v>2568</c:v>
                </c:pt>
                <c:pt idx="164">
                  <c:v>2569</c:v>
                </c:pt>
                <c:pt idx="165">
                  <c:v>2570</c:v>
                </c:pt>
                <c:pt idx="166">
                  <c:v>2571</c:v>
                </c:pt>
                <c:pt idx="167">
                  <c:v>2572</c:v>
                </c:pt>
                <c:pt idx="168">
                  <c:v>2573</c:v>
                </c:pt>
                <c:pt idx="169">
                  <c:v>2574</c:v>
                </c:pt>
                <c:pt idx="170">
                  <c:v>2575</c:v>
                </c:pt>
                <c:pt idx="171">
                  <c:v>2576</c:v>
                </c:pt>
                <c:pt idx="172">
                  <c:v>2577</c:v>
                </c:pt>
                <c:pt idx="173">
                  <c:v>2578</c:v>
                </c:pt>
                <c:pt idx="174">
                  <c:v>2579</c:v>
                </c:pt>
                <c:pt idx="175">
                  <c:v>2580</c:v>
                </c:pt>
                <c:pt idx="176">
                  <c:v>2581</c:v>
                </c:pt>
                <c:pt idx="177">
                  <c:v>2582</c:v>
                </c:pt>
                <c:pt idx="178">
                  <c:v>2583</c:v>
                </c:pt>
                <c:pt idx="179">
                  <c:v>2584</c:v>
                </c:pt>
                <c:pt idx="180">
                  <c:v>2585</c:v>
                </c:pt>
                <c:pt idx="181">
                  <c:v>2586</c:v>
                </c:pt>
                <c:pt idx="182">
                  <c:v>2587</c:v>
                </c:pt>
                <c:pt idx="183">
                  <c:v>2588</c:v>
                </c:pt>
                <c:pt idx="184">
                  <c:v>2589</c:v>
                </c:pt>
                <c:pt idx="185">
                  <c:v>2590</c:v>
                </c:pt>
                <c:pt idx="186">
                  <c:v>2591</c:v>
                </c:pt>
                <c:pt idx="187">
                  <c:v>2592</c:v>
                </c:pt>
                <c:pt idx="188">
                  <c:v>2593</c:v>
                </c:pt>
                <c:pt idx="189">
                  <c:v>2594</c:v>
                </c:pt>
                <c:pt idx="190">
                  <c:v>2595</c:v>
                </c:pt>
                <c:pt idx="191">
                  <c:v>2596</c:v>
                </c:pt>
                <c:pt idx="192">
                  <c:v>2597</c:v>
                </c:pt>
                <c:pt idx="193">
                  <c:v>2598</c:v>
                </c:pt>
                <c:pt idx="194">
                  <c:v>2599</c:v>
                </c:pt>
                <c:pt idx="195">
                  <c:v>2600</c:v>
                </c:pt>
                <c:pt idx="196">
                  <c:v>2601</c:v>
                </c:pt>
                <c:pt idx="197">
                  <c:v>2602</c:v>
                </c:pt>
                <c:pt idx="198">
                  <c:v>2603</c:v>
                </c:pt>
                <c:pt idx="199">
                  <c:v>2604</c:v>
                </c:pt>
                <c:pt idx="200">
                  <c:v>2605</c:v>
                </c:pt>
                <c:pt idx="201">
                  <c:v>2606</c:v>
                </c:pt>
                <c:pt idx="202">
                  <c:v>2607</c:v>
                </c:pt>
                <c:pt idx="203">
                  <c:v>2608</c:v>
                </c:pt>
                <c:pt idx="204">
                  <c:v>2609</c:v>
                </c:pt>
                <c:pt idx="205">
                  <c:v>2610</c:v>
                </c:pt>
                <c:pt idx="206">
                  <c:v>2611</c:v>
                </c:pt>
                <c:pt idx="207">
                  <c:v>2612</c:v>
                </c:pt>
                <c:pt idx="208">
                  <c:v>2613</c:v>
                </c:pt>
                <c:pt idx="209">
                  <c:v>2614</c:v>
                </c:pt>
                <c:pt idx="210">
                  <c:v>2615</c:v>
                </c:pt>
                <c:pt idx="211">
                  <c:v>2616</c:v>
                </c:pt>
                <c:pt idx="212">
                  <c:v>2617</c:v>
                </c:pt>
                <c:pt idx="213">
                  <c:v>2618</c:v>
                </c:pt>
                <c:pt idx="214">
                  <c:v>2619</c:v>
                </c:pt>
                <c:pt idx="215">
                  <c:v>2620</c:v>
                </c:pt>
                <c:pt idx="216">
                  <c:v>2621</c:v>
                </c:pt>
                <c:pt idx="217">
                  <c:v>2622</c:v>
                </c:pt>
                <c:pt idx="218">
                  <c:v>2623</c:v>
                </c:pt>
                <c:pt idx="219">
                  <c:v>2624</c:v>
                </c:pt>
                <c:pt idx="220">
                  <c:v>2625</c:v>
                </c:pt>
                <c:pt idx="221">
                  <c:v>2626</c:v>
                </c:pt>
                <c:pt idx="222">
                  <c:v>2627</c:v>
                </c:pt>
                <c:pt idx="223">
                  <c:v>2628</c:v>
                </c:pt>
                <c:pt idx="224">
                  <c:v>2629</c:v>
                </c:pt>
                <c:pt idx="225">
                  <c:v>2630</c:v>
                </c:pt>
                <c:pt idx="226">
                  <c:v>2631</c:v>
                </c:pt>
                <c:pt idx="227">
                  <c:v>2632</c:v>
                </c:pt>
                <c:pt idx="228">
                  <c:v>2633</c:v>
                </c:pt>
                <c:pt idx="229">
                  <c:v>2634</c:v>
                </c:pt>
                <c:pt idx="230">
                  <c:v>2635</c:v>
                </c:pt>
                <c:pt idx="231">
                  <c:v>2636</c:v>
                </c:pt>
                <c:pt idx="232">
                  <c:v>2637</c:v>
                </c:pt>
                <c:pt idx="233">
                  <c:v>2638</c:v>
                </c:pt>
                <c:pt idx="234">
                  <c:v>2639</c:v>
                </c:pt>
                <c:pt idx="235">
                  <c:v>2640</c:v>
                </c:pt>
                <c:pt idx="236">
                  <c:v>2641</c:v>
                </c:pt>
                <c:pt idx="237">
                  <c:v>2642</c:v>
                </c:pt>
                <c:pt idx="238">
                  <c:v>2643</c:v>
                </c:pt>
                <c:pt idx="239">
                  <c:v>2644</c:v>
                </c:pt>
                <c:pt idx="240">
                  <c:v>2645</c:v>
                </c:pt>
                <c:pt idx="241">
                  <c:v>2646</c:v>
                </c:pt>
                <c:pt idx="242">
                  <c:v>2647</c:v>
                </c:pt>
                <c:pt idx="243">
                  <c:v>2648</c:v>
                </c:pt>
                <c:pt idx="244">
                  <c:v>2649</c:v>
                </c:pt>
                <c:pt idx="245">
                  <c:v>2650</c:v>
                </c:pt>
                <c:pt idx="246">
                  <c:v>2651</c:v>
                </c:pt>
                <c:pt idx="247">
                  <c:v>2652</c:v>
                </c:pt>
                <c:pt idx="248">
                  <c:v>2653</c:v>
                </c:pt>
                <c:pt idx="249">
                  <c:v>2654</c:v>
                </c:pt>
                <c:pt idx="250">
                  <c:v>2655</c:v>
                </c:pt>
                <c:pt idx="251">
                  <c:v>2656</c:v>
                </c:pt>
                <c:pt idx="252">
                  <c:v>2657</c:v>
                </c:pt>
                <c:pt idx="253">
                  <c:v>2658</c:v>
                </c:pt>
                <c:pt idx="254">
                  <c:v>2659</c:v>
                </c:pt>
                <c:pt idx="255">
                  <c:v>2660</c:v>
                </c:pt>
                <c:pt idx="256">
                  <c:v>2661</c:v>
                </c:pt>
                <c:pt idx="257">
                  <c:v>2662</c:v>
                </c:pt>
                <c:pt idx="258">
                  <c:v>2663</c:v>
                </c:pt>
                <c:pt idx="259">
                  <c:v>2664</c:v>
                </c:pt>
                <c:pt idx="260">
                  <c:v>1798</c:v>
                </c:pt>
                <c:pt idx="261">
                  <c:v>1799</c:v>
                </c:pt>
                <c:pt idx="262">
                  <c:v>1800</c:v>
                </c:pt>
                <c:pt idx="263">
                  <c:v>1801</c:v>
                </c:pt>
                <c:pt idx="264">
                  <c:v>1802</c:v>
                </c:pt>
                <c:pt idx="265">
                  <c:v>1803</c:v>
                </c:pt>
                <c:pt idx="266">
                  <c:v>1804</c:v>
                </c:pt>
                <c:pt idx="267">
                  <c:v>1805</c:v>
                </c:pt>
                <c:pt idx="268">
                  <c:v>1806</c:v>
                </c:pt>
                <c:pt idx="269">
                  <c:v>1807</c:v>
                </c:pt>
                <c:pt idx="270">
                  <c:v>1808</c:v>
                </c:pt>
                <c:pt idx="271">
                  <c:v>1809</c:v>
                </c:pt>
                <c:pt idx="272">
                  <c:v>1810</c:v>
                </c:pt>
                <c:pt idx="273">
                  <c:v>1811</c:v>
                </c:pt>
                <c:pt idx="274">
                  <c:v>1812</c:v>
                </c:pt>
                <c:pt idx="275">
                  <c:v>1813</c:v>
                </c:pt>
                <c:pt idx="276">
                  <c:v>1814</c:v>
                </c:pt>
                <c:pt idx="277">
                  <c:v>1815</c:v>
                </c:pt>
                <c:pt idx="278">
                  <c:v>1816</c:v>
                </c:pt>
                <c:pt idx="279">
                  <c:v>1817</c:v>
                </c:pt>
                <c:pt idx="280">
                  <c:v>1818</c:v>
                </c:pt>
                <c:pt idx="281">
                  <c:v>1819</c:v>
                </c:pt>
                <c:pt idx="282">
                  <c:v>1820</c:v>
                </c:pt>
                <c:pt idx="283">
                  <c:v>1821</c:v>
                </c:pt>
                <c:pt idx="284">
                  <c:v>1822</c:v>
                </c:pt>
                <c:pt idx="285">
                  <c:v>1823</c:v>
                </c:pt>
                <c:pt idx="286">
                  <c:v>1824</c:v>
                </c:pt>
                <c:pt idx="287">
                  <c:v>1825</c:v>
                </c:pt>
                <c:pt idx="288">
                  <c:v>1826</c:v>
                </c:pt>
                <c:pt idx="289">
                  <c:v>1827</c:v>
                </c:pt>
                <c:pt idx="290">
                  <c:v>1828</c:v>
                </c:pt>
                <c:pt idx="291">
                  <c:v>1829</c:v>
                </c:pt>
                <c:pt idx="292">
                  <c:v>1830</c:v>
                </c:pt>
                <c:pt idx="293">
                  <c:v>1831</c:v>
                </c:pt>
                <c:pt idx="294">
                  <c:v>1832</c:v>
                </c:pt>
                <c:pt idx="295">
                  <c:v>1833</c:v>
                </c:pt>
                <c:pt idx="296">
                  <c:v>1834</c:v>
                </c:pt>
                <c:pt idx="297">
                  <c:v>1835</c:v>
                </c:pt>
                <c:pt idx="298">
                  <c:v>1836</c:v>
                </c:pt>
                <c:pt idx="299">
                  <c:v>1837</c:v>
                </c:pt>
                <c:pt idx="300">
                  <c:v>1838</c:v>
                </c:pt>
                <c:pt idx="301">
                  <c:v>1839</c:v>
                </c:pt>
                <c:pt idx="302">
                  <c:v>1840</c:v>
                </c:pt>
                <c:pt idx="303">
                  <c:v>1841</c:v>
                </c:pt>
                <c:pt idx="304">
                  <c:v>1842</c:v>
                </c:pt>
                <c:pt idx="305">
                  <c:v>1843</c:v>
                </c:pt>
                <c:pt idx="306">
                  <c:v>1844</c:v>
                </c:pt>
                <c:pt idx="307">
                  <c:v>1845</c:v>
                </c:pt>
              </c:numCache>
            </c:numRef>
          </c:xVal>
          <c:yVal>
            <c:numRef>
              <c:f>Лист1!$B$2:$B$309</c:f>
              <c:numCache>
                <c:formatCode>General</c:formatCode>
                <c:ptCount val="308"/>
                <c:pt idx="0">
                  <c:v>0</c:v>
                </c:pt>
                <c:pt idx="1">
                  <c:v>2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  <c:pt idx="6">
                  <c:v>1</c:v>
                </c:pt>
                <c:pt idx="7">
                  <c:v>0</c:v>
                </c:pt>
                <c:pt idx="8">
                  <c:v>2</c:v>
                </c:pt>
                <c:pt idx="9">
                  <c:v>1</c:v>
                </c:pt>
                <c:pt idx="10">
                  <c:v>3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2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2</c:v>
                </c:pt>
                <c:pt idx="21">
                  <c:v>1</c:v>
                </c:pt>
                <c:pt idx="22">
                  <c:v>0</c:v>
                </c:pt>
                <c:pt idx="23">
                  <c:v>1</c:v>
                </c:pt>
                <c:pt idx="24">
                  <c:v>3</c:v>
                </c:pt>
                <c:pt idx="25">
                  <c:v>1</c:v>
                </c:pt>
                <c:pt idx="26">
                  <c:v>1</c:v>
                </c:pt>
                <c:pt idx="27">
                  <c:v>2</c:v>
                </c:pt>
                <c:pt idx="28">
                  <c:v>3</c:v>
                </c:pt>
                <c:pt idx="29">
                  <c:v>1</c:v>
                </c:pt>
                <c:pt idx="30">
                  <c:v>3</c:v>
                </c:pt>
                <c:pt idx="31">
                  <c:v>1</c:v>
                </c:pt>
                <c:pt idx="32">
                  <c:v>2</c:v>
                </c:pt>
                <c:pt idx="33">
                  <c:v>1</c:v>
                </c:pt>
                <c:pt idx="34">
                  <c:v>0</c:v>
                </c:pt>
                <c:pt idx="35">
                  <c:v>2</c:v>
                </c:pt>
                <c:pt idx="36">
                  <c:v>1</c:v>
                </c:pt>
                <c:pt idx="37">
                  <c:v>5</c:v>
                </c:pt>
                <c:pt idx="38">
                  <c:v>0</c:v>
                </c:pt>
                <c:pt idx="39">
                  <c:v>1</c:v>
                </c:pt>
                <c:pt idx="40">
                  <c:v>0</c:v>
                </c:pt>
                <c:pt idx="41">
                  <c:v>0</c:v>
                </c:pt>
                <c:pt idx="42">
                  <c:v>2</c:v>
                </c:pt>
                <c:pt idx="43">
                  <c:v>2</c:v>
                </c:pt>
                <c:pt idx="44">
                  <c:v>1</c:v>
                </c:pt>
                <c:pt idx="45">
                  <c:v>0</c:v>
                </c:pt>
                <c:pt idx="46">
                  <c:v>1</c:v>
                </c:pt>
                <c:pt idx="47">
                  <c:v>3</c:v>
                </c:pt>
                <c:pt idx="48">
                  <c:v>3</c:v>
                </c:pt>
                <c:pt idx="49">
                  <c:v>0</c:v>
                </c:pt>
                <c:pt idx="50">
                  <c:v>5</c:v>
                </c:pt>
                <c:pt idx="51">
                  <c:v>0</c:v>
                </c:pt>
                <c:pt idx="52">
                  <c:v>0</c:v>
                </c:pt>
                <c:pt idx="53">
                  <c:v>1</c:v>
                </c:pt>
                <c:pt idx="54">
                  <c:v>3</c:v>
                </c:pt>
                <c:pt idx="55">
                  <c:v>1</c:v>
                </c:pt>
                <c:pt idx="56">
                  <c:v>3</c:v>
                </c:pt>
                <c:pt idx="57">
                  <c:v>0</c:v>
                </c:pt>
                <c:pt idx="58">
                  <c:v>1</c:v>
                </c:pt>
                <c:pt idx="59">
                  <c:v>2</c:v>
                </c:pt>
                <c:pt idx="60">
                  <c:v>1</c:v>
                </c:pt>
                <c:pt idx="61">
                  <c:v>1</c:v>
                </c:pt>
                <c:pt idx="62">
                  <c:v>0</c:v>
                </c:pt>
                <c:pt idx="63">
                  <c:v>0</c:v>
                </c:pt>
                <c:pt idx="64">
                  <c:v>2</c:v>
                </c:pt>
                <c:pt idx="65">
                  <c:v>2</c:v>
                </c:pt>
                <c:pt idx="66">
                  <c:v>4</c:v>
                </c:pt>
                <c:pt idx="67">
                  <c:v>3</c:v>
                </c:pt>
                <c:pt idx="68">
                  <c:v>3</c:v>
                </c:pt>
                <c:pt idx="69">
                  <c:v>1</c:v>
                </c:pt>
                <c:pt idx="70">
                  <c:v>1</c:v>
                </c:pt>
                <c:pt idx="71">
                  <c:v>3</c:v>
                </c:pt>
                <c:pt idx="72">
                  <c:v>0</c:v>
                </c:pt>
                <c:pt idx="73">
                  <c:v>2</c:v>
                </c:pt>
                <c:pt idx="74">
                  <c:v>3</c:v>
                </c:pt>
                <c:pt idx="75">
                  <c:v>2</c:v>
                </c:pt>
                <c:pt idx="76">
                  <c:v>5</c:v>
                </c:pt>
                <c:pt idx="77">
                  <c:v>4</c:v>
                </c:pt>
                <c:pt idx="78">
                  <c:v>1</c:v>
                </c:pt>
                <c:pt idx="79">
                  <c:v>0</c:v>
                </c:pt>
                <c:pt idx="80">
                  <c:v>2</c:v>
                </c:pt>
                <c:pt idx="81">
                  <c:v>1</c:v>
                </c:pt>
                <c:pt idx="82">
                  <c:v>2</c:v>
                </c:pt>
                <c:pt idx="83">
                  <c:v>5</c:v>
                </c:pt>
                <c:pt idx="84">
                  <c:v>7</c:v>
                </c:pt>
                <c:pt idx="85">
                  <c:v>1</c:v>
                </c:pt>
                <c:pt idx="86">
                  <c:v>2</c:v>
                </c:pt>
                <c:pt idx="87">
                  <c:v>1</c:v>
                </c:pt>
                <c:pt idx="88">
                  <c:v>3</c:v>
                </c:pt>
                <c:pt idx="89">
                  <c:v>1</c:v>
                </c:pt>
                <c:pt idx="90">
                  <c:v>5</c:v>
                </c:pt>
                <c:pt idx="91">
                  <c:v>3</c:v>
                </c:pt>
                <c:pt idx="92">
                  <c:v>2</c:v>
                </c:pt>
                <c:pt idx="93">
                  <c:v>4</c:v>
                </c:pt>
                <c:pt idx="94">
                  <c:v>4</c:v>
                </c:pt>
                <c:pt idx="95">
                  <c:v>2</c:v>
                </c:pt>
                <c:pt idx="96">
                  <c:v>3</c:v>
                </c:pt>
                <c:pt idx="97">
                  <c:v>3</c:v>
                </c:pt>
                <c:pt idx="98">
                  <c:v>2</c:v>
                </c:pt>
                <c:pt idx="99">
                  <c:v>1</c:v>
                </c:pt>
                <c:pt idx="100">
                  <c:v>4</c:v>
                </c:pt>
                <c:pt idx="101">
                  <c:v>2</c:v>
                </c:pt>
                <c:pt idx="102">
                  <c:v>3</c:v>
                </c:pt>
                <c:pt idx="103">
                  <c:v>1</c:v>
                </c:pt>
                <c:pt idx="104">
                  <c:v>1</c:v>
                </c:pt>
                <c:pt idx="105">
                  <c:v>4</c:v>
                </c:pt>
                <c:pt idx="106">
                  <c:v>7</c:v>
                </c:pt>
                <c:pt idx="107">
                  <c:v>4</c:v>
                </c:pt>
                <c:pt idx="108">
                  <c:v>2</c:v>
                </c:pt>
                <c:pt idx="109">
                  <c:v>3</c:v>
                </c:pt>
                <c:pt idx="110">
                  <c:v>6</c:v>
                </c:pt>
                <c:pt idx="111">
                  <c:v>6</c:v>
                </c:pt>
                <c:pt idx="112">
                  <c:v>5</c:v>
                </c:pt>
                <c:pt idx="113">
                  <c:v>5</c:v>
                </c:pt>
                <c:pt idx="114">
                  <c:v>10</c:v>
                </c:pt>
                <c:pt idx="115">
                  <c:v>3</c:v>
                </c:pt>
                <c:pt idx="116">
                  <c:v>5</c:v>
                </c:pt>
                <c:pt idx="117">
                  <c:v>3</c:v>
                </c:pt>
                <c:pt idx="118">
                  <c:v>5</c:v>
                </c:pt>
                <c:pt idx="119">
                  <c:v>4</c:v>
                </c:pt>
                <c:pt idx="120">
                  <c:v>2</c:v>
                </c:pt>
                <c:pt idx="121">
                  <c:v>6</c:v>
                </c:pt>
                <c:pt idx="122">
                  <c:v>5</c:v>
                </c:pt>
                <c:pt idx="123">
                  <c:v>3</c:v>
                </c:pt>
                <c:pt idx="124">
                  <c:v>5</c:v>
                </c:pt>
                <c:pt idx="125">
                  <c:v>3</c:v>
                </c:pt>
                <c:pt idx="126">
                  <c:v>9</c:v>
                </c:pt>
                <c:pt idx="127">
                  <c:v>3</c:v>
                </c:pt>
                <c:pt idx="128">
                  <c:v>4</c:v>
                </c:pt>
                <c:pt idx="129">
                  <c:v>5</c:v>
                </c:pt>
                <c:pt idx="130">
                  <c:v>6</c:v>
                </c:pt>
                <c:pt idx="131">
                  <c:v>4</c:v>
                </c:pt>
                <c:pt idx="132">
                  <c:v>4</c:v>
                </c:pt>
                <c:pt idx="133">
                  <c:v>5</c:v>
                </c:pt>
                <c:pt idx="134">
                  <c:v>5</c:v>
                </c:pt>
                <c:pt idx="135">
                  <c:v>5</c:v>
                </c:pt>
                <c:pt idx="136">
                  <c:v>9</c:v>
                </c:pt>
                <c:pt idx="137">
                  <c:v>6</c:v>
                </c:pt>
                <c:pt idx="138">
                  <c:v>4</c:v>
                </c:pt>
                <c:pt idx="139">
                  <c:v>6</c:v>
                </c:pt>
                <c:pt idx="140">
                  <c:v>2</c:v>
                </c:pt>
                <c:pt idx="141">
                  <c:v>5</c:v>
                </c:pt>
                <c:pt idx="142">
                  <c:v>3</c:v>
                </c:pt>
                <c:pt idx="143">
                  <c:v>7</c:v>
                </c:pt>
                <c:pt idx="144">
                  <c:v>5</c:v>
                </c:pt>
                <c:pt idx="145">
                  <c:v>2</c:v>
                </c:pt>
                <c:pt idx="146">
                  <c:v>5</c:v>
                </c:pt>
                <c:pt idx="147">
                  <c:v>6</c:v>
                </c:pt>
                <c:pt idx="148">
                  <c:v>9</c:v>
                </c:pt>
                <c:pt idx="149">
                  <c:v>8</c:v>
                </c:pt>
                <c:pt idx="150">
                  <c:v>5</c:v>
                </c:pt>
                <c:pt idx="151">
                  <c:v>12</c:v>
                </c:pt>
                <c:pt idx="152">
                  <c:v>7</c:v>
                </c:pt>
                <c:pt idx="153">
                  <c:v>5</c:v>
                </c:pt>
                <c:pt idx="154">
                  <c:v>7</c:v>
                </c:pt>
                <c:pt idx="155">
                  <c:v>11</c:v>
                </c:pt>
                <c:pt idx="156">
                  <c:v>9</c:v>
                </c:pt>
                <c:pt idx="157">
                  <c:v>6</c:v>
                </c:pt>
                <c:pt idx="158">
                  <c:v>7</c:v>
                </c:pt>
                <c:pt idx="159">
                  <c:v>10</c:v>
                </c:pt>
                <c:pt idx="160">
                  <c:v>13</c:v>
                </c:pt>
                <c:pt idx="161">
                  <c:v>9</c:v>
                </c:pt>
                <c:pt idx="162">
                  <c:v>13</c:v>
                </c:pt>
                <c:pt idx="163">
                  <c:v>8</c:v>
                </c:pt>
                <c:pt idx="164">
                  <c:v>14</c:v>
                </c:pt>
                <c:pt idx="165">
                  <c:v>9</c:v>
                </c:pt>
                <c:pt idx="166">
                  <c:v>13</c:v>
                </c:pt>
                <c:pt idx="167">
                  <c:v>9</c:v>
                </c:pt>
                <c:pt idx="168">
                  <c:v>7</c:v>
                </c:pt>
                <c:pt idx="169">
                  <c:v>14</c:v>
                </c:pt>
                <c:pt idx="170">
                  <c:v>8</c:v>
                </c:pt>
                <c:pt idx="171">
                  <c:v>9</c:v>
                </c:pt>
                <c:pt idx="172">
                  <c:v>8</c:v>
                </c:pt>
                <c:pt idx="173">
                  <c:v>11</c:v>
                </c:pt>
                <c:pt idx="174">
                  <c:v>12</c:v>
                </c:pt>
                <c:pt idx="175">
                  <c:v>7</c:v>
                </c:pt>
                <c:pt idx="176">
                  <c:v>9</c:v>
                </c:pt>
                <c:pt idx="177">
                  <c:v>11</c:v>
                </c:pt>
                <c:pt idx="178">
                  <c:v>11</c:v>
                </c:pt>
                <c:pt idx="179">
                  <c:v>13</c:v>
                </c:pt>
                <c:pt idx="180">
                  <c:v>12</c:v>
                </c:pt>
                <c:pt idx="181">
                  <c:v>19</c:v>
                </c:pt>
                <c:pt idx="182">
                  <c:v>9</c:v>
                </c:pt>
                <c:pt idx="183">
                  <c:v>10</c:v>
                </c:pt>
                <c:pt idx="184">
                  <c:v>10</c:v>
                </c:pt>
                <c:pt idx="185">
                  <c:v>12</c:v>
                </c:pt>
                <c:pt idx="186">
                  <c:v>17</c:v>
                </c:pt>
                <c:pt idx="187">
                  <c:v>17</c:v>
                </c:pt>
                <c:pt idx="188">
                  <c:v>18</c:v>
                </c:pt>
                <c:pt idx="189">
                  <c:v>17</c:v>
                </c:pt>
                <c:pt idx="190">
                  <c:v>28</c:v>
                </c:pt>
                <c:pt idx="191">
                  <c:v>19</c:v>
                </c:pt>
                <c:pt idx="192">
                  <c:v>13</c:v>
                </c:pt>
                <c:pt idx="193">
                  <c:v>22</c:v>
                </c:pt>
                <c:pt idx="194">
                  <c:v>27</c:v>
                </c:pt>
                <c:pt idx="195">
                  <c:v>23</c:v>
                </c:pt>
                <c:pt idx="196">
                  <c:v>27</c:v>
                </c:pt>
                <c:pt idx="197">
                  <c:v>24</c:v>
                </c:pt>
                <c:pt idx="198">
                  <c:v>21</c:v>
                </c:pt>
                <c:pt idx="199">
                  <c:v>36</c:v>
                </c:pt>
                <c:pt idx="200">
                  <c:v>28</c:v>
                </c:pt>
                <c:pt idx="201">
                  <c:v>32</c:v>
                </c:pt>
                <c:pt idx="202">
                  <c:v>47</c:v>
                </c:pt>
                <c:pt idx="203">
                  <c:v>38</c:v>
                </c:pt>
                <c:pt idx="204">
                  <c:v>67</c:v>
                </c:pt>
                <c:pt idx="205">
                  <c:v>60</c:v>
                </c:pt>
                <c:pt idx="206">
                  <c:v>65</c:v>
                </c:pt>
                <c:pt idx="207">
                  <c:v>69</c:v>
                </c:pt>
                <c:pt idx="208">
                  <c:v>73</c:v>
                </c:pt>
                <c:pt idx="209">
                  <c:v>79</c:v>
                </c:pt>
                <c:pt idx="210">
                  <c:v>91</c:v>
                </c:pt>
                <c:pt idx="211">
                  <c:v>90</c:v>
                </c:pt>
                <c:pt idx="212">
                  <c:v>95</c:v>
                </c:pt>
                <c:pt idx="213">
                  <c:v>108</c:v>
                </c:pt>
                <c:pt idx="214">
                  <c:v>125</c:v>
                </c:pt>
                <c:pt idx="215">
                  <c:v>131</c:v>
                </c:pt>
                <c:pt idx="216">
                  <c:v>115</c:v>
                </c:pt>
                <c:pt idx="217">
                  <c:v>126</c:v>
                </c:pt>
                <c:pt idx="218">
                  <c:v>137</c:v>
                </c:pt>
                <c:pt idx="219">
                  <c:v>180</c:v>
                </c:pt>
                <c:pt idx="220">
                  <c:v>156</c:v>
                </c:pt>
                <c:pt idx="221">
                  <c:v>190</c:v>
                </c:pt>
                <c:pt idx="222">
                  <c:v>212</c:v>
                </c:pt>
                <c:pt idx="223">
                  <c:v>203</c:v>
                </c:pt>
                <c:pt idx="224">
                  <c:v>215</c:v>
                </c:pt>
                <c:pt idx="225">
                  <c:v>192</c:v>
                </c:pt>
                <c:pt idx="226">
                  <c:v>249</c:v>
                </c:pt>
                <c:pt idx="227">
                  <c:v>264</c:v>
                </c:pt>
                <c:pt idx="228">
                  <c:v>289</c:v>
                </c:pt>
                <c:pt idx="229">
                  <c:v>272</c:v>
                </c:pt>
                <c:pt idx="230">
                  <c:v>283</c:v>
                </c:pt>
                <c:pt idx="231">
                  <c:v>331</c:v>
                </c:pt>
                <c:pt idx="232">
                  <c:v>311</c:v>
                </c:pt>
                <c:pt idx="233">
                  <c:v>301</c:v>
                </c:pt>
                <c:pt idx="234">
                  <c:v>307</c:v>
                </c:pt>
                <c:pt idx="235">
                  <c:v>286</c:v>
                </c:pt>
                <c:pt idx="236">
                  <c:v>254</c:v>
                </c:pt>
                <c:pt idx="237">
                  <c:v>229</c:v>
                </c:pt>
                <c:pt idx="238">
                  <c:v>211</c:v>
                </c:pt>
                <c:pt idx="239">
                  <c:v>199</c:v>
                </c:pt>
                <c:pt idx="240">
                  <c:v>171</c:v>
                </c:pt>
                <c:pt idx="241">
                  <c:v>139</c:v>
                </c:pt>
                <c:pt idx="242">
                  <c:v>127</c:v>
                </c:pt>
                <c:pt idx="243">
                  <c:v>96</c:v>
                </c:pt>
                <c:pt idx="244">
                  <c:v>79</c:v>
                </c:pt>
                <c:pt idx="245">
                  <c:v>60</c:v>
                </c:pt>
                <c:pt idx="246">
                  <c:v>64</c:v>
                </c:pt>
                <c:pt idx="247">
                  <c:v>43</c:v>
                </c:pt>
                <c:pt idx="248">
                  <c:v>47</c:v>
                </c:pt>
                <c:pt idx="249">
                  <c:v>32</c:v>
                </c:pt>
                <c:pt idx="250">
                  <c:v>18</c:v>
                </c:pt>
                <c:pt idx="251">
                  <c:v>16</c:v>
                </c:pt>
                <c:pt idx="252">
                  <c:v>14</c:v>
                </c:pt>
                <c:pt idx="253">
                  <c:v>9</c:v>
                </c:pt>
                <c:pt idx="254">
                  <c:v>6</c:v>
                </c:pt>
                <c:pt idx="255">
                  <c:v>14</c:v>
                </c:pt>
                <c:pt idx="256">
                  <c:v>8</c:v>
                </c:pt>
                <c:pt idx="257">
                  <c:v>10</c:v>
                </c:pt>
                <c:pt idx="258">
                  <c:v>5</c:v>
                </c:pt>
                <c:pt idx="259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FCE-46C8-8F38-0B7338A68DCF}"/>
            </c:ext>
          </c:extLst>
        </c:ser>
        <c:ser>
          <c:idx val="1"/>
          <c:order val="1"/>
          <c:tx>
            <c:v>Po-210(Э)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Лист1!$A$147:$A$309</c:f>
              <c:numCache>
                <c:formatCode>General</c:formatCode>
                <c:ptCount val="163"/>
                <c:pt idx="0">
                  <c:v>2550</c:v>
                </c:pt>
                <c:pt idx="1">
                  <c:v>2551</c:v>
                </c:pt>
                <c:pt idx="2">
                  <c:v>2552</c:v>
                </c:pt>
                <c:pt idx="3">
                  <c:v>2553</c:v>
                </c:pt>
                <c:pt idx="4">
                  <c:v>2554</c:v>
                </c:pt>
                <c:pt idx="5">
                  <c:v>2555</c:v>
                </c:pt>
                <c:pt idx="6">
                  <c:v>2556</c:v>
                </c:pt>
                <c:pt idx="7">
                  <c:v>2557</c:v>
                </c:pt>
                <c:pt idx="8">
                  <c:v>2558</c:v>
                </c:pt>
                <c:pt idx="9">
                  <c:v>2559</c:v>
                </c:pt>
                <c:pt idx="10">
                  <c:v>2560</c:v>
                </c:pt>
                <c:pt idx="11">
                  <c:v>2561</c:v>
                </c:pt>
                <c:pt idx="12">
                  <c:v>2562</c:v>
                </c:pt>
                <c:pt idx="13">
                  <c:v>2563</c:v>
                </c:pt>
                <c:pt idx="14">
                  <c:v>2564</c:v>
                </c:pt>
                <c:pt idx="15">
                  <c:v>2565</c:v>
                </c:pt>
                <c:pt idx="16">
                  <c:v>2566</c:v>
                </c:pt>
                <c:pt idx="17">
                  <c:v>2567</c:v>
                </c:pt>
                <c:pt idx="18">
                  <c:v>2568</c:v>
                </c:pt>
                <c:pt idx="19">
                  <c:v>2569</c:v>
                </c:pt>
                <c:pt idx="20">
                  <c:v>2570</c:v>
                </c:pt>
                <c:pt idx="21">
                  <c:v>2571</c:v>
                </c:pt>
                <c:pt idx="22">
                  <c:v>2572</c:v>
                </c:pt>
                <c:pt idx="23">
                  <c:v>2573</c:v>
                </c:pt>
                <c:pt idx="24">
                  <c:v>2574</c:v>
                </c:pt>
                <c:pt idx="25">
                  <c:v>2575</c:v>
                </c:pt>
                <c:pt idx="26">
                  <c:v>2576</c:v>
                </c:pt>
                <c:pt idx="27">
                  <c:v>2577</c:v>
                </c:pt>
                <c:pt idx="28">
                  <c:v>2578</c:v>
                </c:pt>
                <c:pt idx="29">
                  <c:v>2579</c:v>
                </c:pt>
                <c:pt idx="30">
                  <c:v>2580</c:v>
                </c:pt>
                <c:pt idx="31">
                  <c:v>2581</c:v>
                </c:pt>
                <c:pt idx="32">
                  <c:v>2582</c:v>
                </c:pt>
                <c:pt idx="33">
                  <c:v>2583</c:v>
                </c:pt>
                <c:pt idx="34">
                  <c:v>2584</c:v>
                </c:pt>
                <c:pt idx="35">
                  <c:v>2585</c:v>
                </c:pt>
                <c:pt idx="36">
                  <c:v>2586</c:v>
                </c:pt>
                <c:pt idx="37">
                  <c:v>2587</c:v>
                </c:pt>
                <c:pt idx="38">
                  <c:v>2588</c:v>
                </c:pt>
                <c:pt idx="39">
                  <c:v>2589</c:v>
                </c:pt>
                <c:pt idx="40">
                  <c:v>2590</c:v>
                </c:pt>
                <c:pt idx="41">
                  <c:v>2591</c:v>
                </c:pt>
                <c:pt idx="42">
                  <c:v>2592</c:v>
                </c:pt>
                <c:pt idx="43">
                  <c:v>2593</c:v>
                </c:pt>
                <c:pt idx="44">
                  <c:v>2594</c:v>
                </c:pt>
                <c:pt idx="45">
                  <c:v>2595</c:v>
                </c:pt>
                <c:pt idx="46">
                  <c:v>2596</c:v>
                </c:pt>
                <c:pt idx="47">
                  <c:v>2597</c:v>
                </c:pt>
                <c:pt idx="48">
                  <c:v>2598</c:v>
                </c:pt>
                <c:pt idx="49">
                  <c:v>2599</c:v>
                </c:pt>
                <c:pt idx="50">
                  <c:v>2600</c:v>
                </c:pt>
                <c:pt idx="51">
                  <c:v>2601</c:v>
                </c:pt>
                <c:pt idx="52">
                  <c:v>2602</c:v>
                </c:pt>
                <c:pt idx="53">
                  <c:v>2603</c:v>
                </c:pt>
                <c:pt idx="54">
                  <c:v>2604</c:v>
                </c:pt>
                <c:pt idx="55">
                  <c:v>2605</c:v>
                </c:pt>
                <c:pt idx="56">
                  <c:v>2606</c:v>
                </c:pt>
                <c:pt idx="57">
                  <c:v>2607</c:v>
                </c:pt>
                <c:pt idx="58">
                  <c:v>2608</c:v>
                </c:pt>
                <c:pt idx="59">
                  <c:v>2609</c:v>
                </c:pt>
                <c:pt idx="60">
                  <c:v>2610</c:v>
                </c:pt>
                <c:pt idx="61">
                  <c:v>2611</c:v>
                </c:pt>
                <c:pt idx="62">
                  <c:v>2612</c:v>
                </c:pt>
                <c:pt idx="63">
                  <c:v>2613</c:v>
                </c:pt>
                <c:pt idx="64">
                  <c:v>2614</c:v>
                </c:pt>
                <c:pt idx="65">
                  <c:v>2615</c:v>
                </c:pt>
                <c:pt idx="66">
                  <c:v>2616</c:v>
                </c:pt>
                <c:pt idx="67">
                  <c:v>2617</c:v>
                </c:pt>
                <c:pt idx="68">
                  <c:v>2618</c:v>
                </c:pt>
                <c:pt idx="69">
                  <c:v>2619</c:v>
                </c:pt>
                <c:pt idx="70">
                  <c:v>2620</c:v>
                </c:pt>
                <c:pt idx="71">
                  <c:v>2621</c:v>
                </c:pt>
                <c:pt idx="72">
                  <c:v>2622</c:v>
                </c:pt>
                <c:pt idx="73">
                  <c:v>2623</c:v>
                </c:pt>
                <c:pt idx="74">
                  <c:v>2624</c:v>
                </c:pt>
                <c:pt idx="75">
                  <c:v>2625</c:v>
                </c:pt>
                <c:pt idx="76">
                  <c:v>2626</c:v>
                </c:pt>
                <c:pt idx="77">
                  <c:v>2627</c:v>
                </c:pt>
                <c:pt idx="78">
                  <c:v>2628</c:v>
                </c:pt>
                <c:pt idx="79">
                  <c:v>2629</c:v>
                </c:pt>
                <c:pt idx="80">
                  <c:v>2630</c:v>
                </c:pt>
                <c:pt idx="81">
                  <c:v>2631</c:v>
                </c:pt>
                <c:pt idx="82">
                  <c:v>2632</c:v>
                </c:pt>
                <c:pt idx="83">
                  <c:v>2633</c:v>
                </c:pt>
                <c:pt idx="84">
                  <c:v>2634</c:v>
                </c:pt>
                <c:pt idx="85">
                  <c:v>2635</c:v>
                </c:pt>
                <c:pt idx="86">
                  <c:v>2636</c:v>
                </c:pt>
                <c:pt idx="87">
                  <c:v>2637</c:v>
                </c:pt>
                <c:pt idx="88">
                  <c:v>2638</c:v>
                </c:pt>
                <c:pt idx="89">
                  <c:v>2639</c:v>
                </c:pt>
                <c:pt idx="90">
                  <c:v>2640</c:v>
                </c:pt>
                <c:pt idx="91">
                  <c:v>2641</c:v>
                </c:pt>
                <c:pt idx="92">
                  <c:v>2642</c:v>
                </c:pt>
                <c:pt idx="93">
                  <c:v>2643</c:v>
                </c:pt>
                <c:pt idx="94">
                  <c:v>2644</c:v>
                </c:pt>
                <c:pt idx="95">
                  <c:v>2645</c:v>
                </c:pt>
                <c:pt idx="96">
                  <c:v>2646</c:v>
                </c:pt>
                <c:pt idx="97">
                  <c:v>2647</c:v>
                </c:pt>
                <c:pt idx="98">
                  <c:v>2648</c:v>
                </c:pt>
                <c:pt idx="99">
                  <c:v>2649</c:v>
                </c:pt>
                <c:pt idx="100">
                  <c:v>2650</c:v>
                </c:pt>
                <c:pt idx="101">
                  <c:v>2651</c:v>
                </c:pt>
                <c:pt idx="102">
                  <c:v>2652</c:v>
                </c:pt>
                <c:pt idx="103">
                  <c:v>2653</c:v>
                </c:pt>
                <c:pt idx="104">
                  <c:v>2654</c:v>
                </c:pt>
                <c:pt idx="105">
                  <c:v>2655</c:v>
                </c:pt>
                <c:pt idx="106">
                  <c:v>2656</c:v>
                </c:pt>
                <c:pt idx="107">
                  <c:v>2657</c:v>
                </c:pt>
                <c:pt idx="108">
                  <c:v>2658</c:v>
                </c:pt>
                <c:pt idx="109">
                  <c:v>2659</c:v>
                </c:pt>
                <c:pt idx="110">
                  <c:v>2660</c:v>
                </c:pt>
                <c:pt idx="111">
                  <c:v>2661</c:v>
                </c:pt>
                <c:pt idx="112">
                  <c:v>2662</c:v>
                </c:pt>
                <c:pt idx="113">
                  <c:v>2663</c:v>
                </c:pt>
                <c:pt idx="114">
                  <c:v>2664</c:v>
                </c:pt>
                <c:pt idx="115">
                  <c:v>1798</c:v>
                </c:pt>
                <c:pt idx="116">
                  <c:v>1799</c:v>
                </c:pt>
                <c:pt idx="117">
                  <c:v>1800</c:v>
                </c:pt>
                <c:pt idx="118">
                  <c:v>1801</c:v>
                </c:pt>
                <c:pt idx="119">
                  <c:v>1802</c:v>
                </c:pt>
                <c:pt idx="120">
                  <c:v>1803</c:v>
                </c:pt>
                <c:pt idx="121">
                  <c:v>1804</c:v>
                </c:pt>
                <c:pt idx="122">
                  <c:v>1805</c:v>
                </c:pt>
                <c:pt idx="123">
                  <c:v>1806</c:v>
                </c:pt>
                <c:pt idx="124">
                  <c:v>1807</c:v>
                </c:pt>
                <c:pt idx="125">
                  <c:v>1808</c:v>
                </c:pt>
                <c:pt idx="126">
                  <c:v>1809</c:v>
                </c:pt>
                <c:pt idx="127">
                  <c:v>1810</c:v>
                </c:pt>
                <c:pt idx="128">
                  <c:v>1811</c:v>
                </c:pt>
                <c:pt idx="129">
                  <c:v>1812</c:v>
                </c:pt>
                <c:pt idx="130">
                  <c:v>1813</c:v>
                </c:pt>
                <c:pt idx="131">
                  <c:v>1814</c:v>
                </c:pt>
                <c:pt idx="132">
                  <c:v>1815</c:v>
                </c:pt>
                <c:pt idx="133">
                  <c:v>1816</c:v>
                </c:pt>
                <c:pt idx="134">
                  <c:v>1817</c:v>
                </c:pt>
                <c:pt idx="135">
                  <c:v>1818</c:v>
                </c:pt>
                <c:pt idx="136">
                  <c:v>1819</c:v>
                </c:pt>
                <c:pt idx="137">
                  <c:v>1820</c:v>
                </c:pt>
                <c:pt idx="138">
                  <c:v>1821</c:v>
                </c:pt>
                <c:pt idx="139">
                  <c:v>1822</c:v>
                </c:pt>
                <c:pt idx="140">
                  <c:v>1823</c:v>
                </c:pt>
                <c:pt idx="141">
                  <c:v>1824</c:v>
                </c:pt>
                <c:pt idx="142">
                  <c:v>1825</c:v>
                </c:pt>
                <c:pt idx="143">
                  <c:v>1826</c:v>
                </c:pt>
                <c:pt idx="144">
                  <c:v>1827</c:v>
                </c:pt>
                <c:pt idx="145">
                  <c:v>1828</c:v>
                </c:pt>
                <c:pt idx="146">
                  <c:v>1829</c:v>
                </c:pt>
                <c:pt idx="147">
                  <c:v>1830</c:v>
                </c:pt>
                <c:pt idx="148">
                  <c:v>1831</c:v>
                </c:pt>
                <c:pt idx="149">
                  <c:v>1832</c:v>
                </c:pt>
                <c:pt idx="150">
                  <c:v>1833</c:v>
                </c:pt>
                <c:pt idx="151">
                  <c:v>1834</c:v>
                </c:pt>
                <c:pt idx="152">
                  <c:v>1835</c:v>
                </c:pt>
                <c:pt idx="153">
                  <c:v>1836</c:v>
                </c:pt>
                <c:pt idx="154">
                  <c:v>1837</c:v>
                </c:pt>
                <c:pt idx="155">
                  <c:v>1838</c:v>
                </c:pt>
                <c:pt idx="156">
                  <c:v>1839</c:v>
                </c:pt>
                <c:pt idx="157">
                  <c:v>1840</c:v>
                </c:pt>
                <c:pt idx="158">
                  <c:v>1841</c:v>
                </c:pt>
                <c:pt idx="159">
                  <c:v>1842</c:v>
                </c:pt>
                <c:pt idx="160">
                  <c:v>1843</c:v>
                </c:pt>
                <c:pt idx="161">
                  <c:v>1844</c:v>
                </c:pt>
                <c:pt idx="162">
                  <c:v>1845</c:v>
                </c:pt>
              </c:numCache>
            </c:numRef>
          </c:xVal>
          <c:yVal>
            <c:numRef>
              <c:f>Лист1!$D$147:$D$309</c:f>
              <c:numCache>
                <c:formatCode>General</c:formatCode>
                <c:ptCount val="163"/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2.69</c:v>
                </c:pt>
                <c:pt idx="119">
                  <c:v>5.38</c:v>
                </c:pt>
                <c:pt idx="120">
                  <c:v>5.38</c:v>
                </c:pt>
                <c:pt idx="121">
                  <c:v>8.07</c:v>
                </c:pt>
                <c:pt idx="122">
                  <c:v>5.38</c:v>
                </c:pt>
                <c:pt idx="123">
                  <c:v>2.69</c:v>
                </c:pt>
                <c:pt idx="124">
                  <c:v>8.07</c:v>
                </c:pt>
                <c:pt idx="125">
                  <c:v>0</c:v>
                </c:pt>
                <c:pt idx="126">
                  <c:v>2.69</c:v>
                </c:pt>
                <c:pt idx="127">
                  <c:v>5.38</c:v>
                </c:pt>
                <c:pt idx="128">
                  <c:v>2.69</c:v>
                </c:pt>
                <c:pt idx="129">
                  <c:v>5.38</c:v>
                </c:pt>
                <c:pt idx="130">
                  <c:v>2.69</c:v>
                </c:pt>
                <c:pt idx="131">
                  <c:v>10.76</c:v>
                </c:pt>
                <c:pt idx="132">
                  <c:v>5.38</c:v>
                </c:pt>
                <c:pt idx="133">
                  <c:v>13.45</c:v>
                </c:pt>
                <c:pt idx="134">
                  <c:v>13.45</c:v>
                </c:pt>
                <c:pt idx="135">
                  <c:v>10.76</c:v>
                </c:pt>
                <c:pt idx="136">
                  <c:v>10.76</c:v>
                </c:pt>
                <c:pt idx="137">
                  <c:v>32.28</c:v>
                </c:pt>
                <c:pt idx="138">
                  <c:v>32.28</c:v>
                </c:pt>
                <c:pt idx="139">
                  <c:v>51.11</c:v>
                </c:pt>
                <c:pt idx="140">
                  <c:v>64.56</c:v>
                </c:pt>
                <c:pt idx="141">
                  <c:v>107.6</c:v>
                </c:pt>
                <c:pt idx="142">
                  <c:v>150.63999999999999</c:v>
                </c:pt>
                <c:pt idx="143">
                  <c:v>174.85</c:v>
                </c:pt>
                <c:pt idx="144">
                  <c:v>199.06</c:v>
                </c:pt>
                <c:pt idx="145">
                  <c:v>236.72</c:v>
                </c:pt>
                <c:pt idx="146">
                  <c:v>242.1</c:v>
                </c:pt>
                <c:pt idx="147">
                  <c:v>260.93</c:v>
                </c:pt>
                <c:pt idx="148">
                  <c:v>298.58999999999997</c:v>
                </c:pt>
                <c:pt idx="149">
                  <c:v>330.87</c:v>
                </c:pt>
                <c:pt idx="150">
                  <c:v>333.56</c:v>
                </c:pt>
                <c:pt idx="151">
                  <c:v>250.17</c:v>
                </c:pt>
                <c:pt idx="152">
                  <c:v>228.65</c:v>
                </c:pt>
                <c:pt idx="153">
                  <c:v>177.54</c:v>
                </c:pt>
                <c:pt idx="154">
                  <c:v>145.26</c:v>
                </c:pt>
                <c:pt idx="155">
                  <c:v>86.08</c:v>
                </c:pt>
                <c:pt idx="156">
                  <c:v>64.56</c:v>
                </c:pt>
                <c:pt idx="157">
                  <c:v>37.659999999999997</c:v>
                </c:pt>
                <c:pt idx="158">
                  <c:v>16.14</c:v>
                </c:pt>
                <c:pt idx="159">
                  <c:v>5.38</c:v>
                </c:pt>
                <c:pt idx="160">
                  <c:v>5.38</c:v>
                </c:pt>
                <c:pt idx="161">
                  <c:v>2.69</c:v>
                </c:pt>
                <c:pt idx="162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FCE-46C8-8F38-0B7338A68D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98620928"/>
        <c:axId val="1298620512"/>
      </c:scatterChart>
      <c:valAx>
        <c:axId val="1298620928"/>
        <c:scaling>
          <c:orientation val="minMax"/>
          <c:max val="2700"/>
          <c:min val="17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98620512"/>
        <c:crosses val="autoZero"/>
        <c:crossBetween val="midCat"/>
      </c:valAx>
      <c:valAx>
        <c:axId val="1298620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9862092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402C3-BCED-4A4B-BDC4-25BAD678BAD5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4E027C-4246-4FC2-AC94-A17B896401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024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E027C-4246-4FC2-AC94-A17B8964010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25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Далее следует отделение радионуклида от других, мешающих альфа-излучающих радионуклидов. Для этого используют разнообразные радиохимические методики.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E027C-4246-4FC2-AC94-A17B8964010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8579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E027C-4246-4FC2-AC94-A17B8964010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946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Важной процедурой является приготовление препаратов для измерения. Основное требование – отсутствие примесей, способных поглощать альфа-частицы. В настоящее время используется три основных метода приготовления препаратов: выпаривание на подложке, электролитическое осаждение,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микроосаждение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E027C-4246-4FC2-AC94-A17B8964010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3222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646464"/>
                </a:solidFill>
                <a:effectLst/>
                <a:latin typeface="Roboto"/>
              </a:rPr>
              <a:t>Электрохимическое осаждение — нанесение на поверхность мишени слоя металла из электролита, содержащего раствор этого металла, спонтанное или под воздействием электрического </a:t>
            </a:r>
            <a:r>
              <a:rPr lang="ru-RU" b="0" i="0">
                <a:solidFill>
                  <a:srgbClr val="646464"/>
                </a:solidFill>
                <a:effectLst/>
                <a:latin typeface="Roboto"/>
              </a:rPr>
              <a:t>тока (электролитическое).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E027C-4246-4FC2-AC94-A17B8964010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4347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Микроосаждение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радионуклидов проводят чаще всего с фторидами или гидроксидами редкоземельных металлов. Отделение осадка из раствора проводят с помощью вакуумного фильтрования через мембранные фильтры.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E027C-4246-4FC2-AC94-A17B8964010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0303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определения активностей отдельных радионуклидов используют два основных подхода: интегрирование по областям и метод анализа формы альфа-пика.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E027C-4246-4FC2-AC94-A17B8964010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0627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Интегрирование по областям – простой способ. Может использоваться в том случае, если в спектре не происходит наложения пиков. Для нахождения интенсивностей индивидуальных пиков выделяют соответствующие области спектра и проводят суммирование числа импульсов (обычно берут 2,5 величины ШПВ в низкоэнергетическую область от максимума и 1,5 величины ШПВ в высокоэнергетическую).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E027C-4246-4FC2-AC94-A17B8964010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4770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Если разрешения разрешение альфа-пиков недостаточно для применение метода интегрирования по областям (наблюдается наложение пиков), используется более сложная процедура анализа формы альфа-пиков, заключающаяся в математическом разложении пиков. Эта процедура требует применения специальных программных средств.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Асимметричность пиков может быть уточнена введением поправок в формулу распределения Пуассона.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Успешное применение анализа формы альфа-пиков возможно, если в спектре присутствует хотя бы один интенсивный пик, из анализа которого можно определить параметры несимметричности для остальных пиков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E027C-4246-4FC2-AC94-A17B8964010F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2883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E027C-4246-4FC2-AC94-A17B8964010F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7715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Альфа-радиометрический анализ, на смену которому пришла альфа-спектрометрия, не позволяет идентифицировать радионуклиды. Приборы, применяемые для такого анализа (например, сцинтилляционные детекторы на основе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ZnS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Ag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)) позволяют измерить только суммарную альфа-активность препаратов. Поэтому применение альфа-радиометрических установок возможно только с препаратами, радионуклидный состав которых известен и скорости распада радионуклидов, входящих в состав препарата, позволяют по результатам проведения нескольких измерений суммарной альфа-активности, разнесенных во времени, определить их удельные активности.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E027C-4246-4FC2-AC94-A17B8964010F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796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является основным методом определения альфа-излучателей с различными периодами полураспада. 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Альфа-частицы обладают высокой ионизирующей способностью (4,2 МэВ – 10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пар ионов в воздухе). Длина пробега альфа-частицы и ионизация, производимая ею, зависят от ее энергии. Для полупроводниковых материалов энергия, расходуемая на образование электронно-дырочной пары, относительно невелика. 3,8 и 2,9 эВ для кремния и германия.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E027C-4246-4FC2-AC94-A17B8964010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6338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Так, например, после предварительного радиохимического разделения можно получить препарат, содержащий только изотопы радия.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Сразу после разделения суммарная альфа-активность препарата будет определяться активностями </a:t>
            </a:r>
            <a:r>
              <a:rPr lang="ru-RU" sz="1800" dirty="0">
                <a:effectLst/>
                <a:highlight>
                  <a:srgbClr val="C0C0C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@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радия-226 (1600 лет), </a:t>
            </a:r>
            <a:r>
              <a:rPr lang="ru-RU" sz="1800" dirty="0">
                <a:effectLst/>
                <a:highlight>
                  <a:srgbClr val="C0C0C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@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радия-224 (3,64 суток) и </a:t>
            </a:r>
            <a:r>
              <a:rPr lang="ru-RU" sz="1800" dirty="0">
                <a:effectLst/>
                <a:highlight>
                  <a:srgbClr val="C0C0C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@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радия-223 (11,43 суток).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 временем будут накапливаться дочерние продукты распада этих изотопов радия. При этом, медленнее всего будут накапливаться ДПР 226-радия, скорость их накопления зависит от периода полураспада </a:t>
            </a:r>
            <a:r>
              <a:rPr lang="ru-RU" sz="1800" dirty="0">
                <a:effectLst/>
                <a:highlight>
                  <a:srgbClr val="C0C0C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@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радона-222 (3,82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сут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.). Альфа-активность, обусловленная излучением радия-224 и его ДПР достигнет максимума через 30-40 часов, что обусловлено периодом полураспада </a:t>
            </a:r>
            <a:r>
              <a:rPr lang="ru-RU" sz="1800" dirty="0">
                <a:effectLst/>
                <a:highlight>
                  <a:srgbClr val="C0C0C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@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свинца-212 (10,64 часа) и тем, что период полураспада самого радия-224 почти в три раза меньше. Со временем активность, обусловленная излучением радия-224 и его ДПР будет снижаться. 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ДПР радия-223 характеризуются периодами полураспада существенно меньшими, чем период полураспада самого радия-223 (</a:t>
            </a:r>
            <a:r>
              <a:rPr lang="ru-RU" sz="1800" dirty="0">
                <a:effectLst/>
                <a:highlight>
                  <a:srgbClr val="C0C0C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@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самый большой у свинца-211, 36,1 мин). Поэтому суммарная альфа-активность обусловленная их излучениями достигнет максимума уже через 3-4 часа и в дальнейшем будет только снижаться.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E027C-4246-4FC2-AC94-A17B8964010F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0978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Активности любого из ДПР можно оценить в соответствии с законами радиоактивного распада и накопления. </a:t>
            </a:r>
            <a:r>
              <a:rPr lang="ru-RU" sz="1800" dirty="0">
                <a:effectLst/>
                <a:highlight>
                  <a:srgbClr val="C0C0C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@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Поэтому можно выразить суммарную альфа-активность, измеренную в любой момент времени, как сумму активностей изотопов радия с коэффициентами, учитывающими их распад и накопление и распад их ДПР. Так как в смеси радионуклидов мы имеем три неизвестные нам активности изотопов, достаточным будет измерение суммарной активности препарата в три момента времени. Мы получим систему из трех уравнений с тремя неизвестными.</a:t>
            </a:r>
          </a:p>
          <a:p>
            <a:r>
              <a:rPr lang="ru-RU" sz="1800" dirty="0">
                <a:effectLst/>
                <a:highlight>
                  <a:srgbClr val="C0C0C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@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Решением этой системы будут выражения… Коэффициенты К будут определяться соотношением скоростей накопления и распада всех изотопов, участвующих в системе. </a:t>
            </a:r>
            <a:r>
              <a:rPr lang="ru-RU" sz="1800" dirty="0">
                <a:effectLst/>
                <a:highlight>
                  <a:srgbClr val="C0C0C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@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E027C-4246-4FC2-AC94-A17B8964010F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0125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графике представлено изменение альфа-активностей изотопов радия и их ДПР при начальном равенстве активностей изотопов радия 1 и отсутствии в системе их ДПР.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Легко понять, что наиболее выгодным будет измерение суммарной альфа-активности в </a:t>
            </a:r>
            <a:r>
              <a:rPr lang="ru-RU" sz="1800" dirty="0">
                <a:effectLst/>
                <a:highlight>
                  <a:srgbClr val="C0C0C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@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первые-вторые сутки, когда активности радия-223 с ДПР и радия-224 с ДПР близки к максимальным. Второе измерение имеет смысл проводить на </a:t>
            </a:r>
            <a:r>
              <a:rPr lang="ru-RU" sz="1800" dirty="0">
                <a:effectLst/>
                <a:highlight>
                  <a:srgbClr val="C0C0C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@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10 сутки, когда активность радия-224 с ДПР существенно снизилась, а активность радия-226 с ДПР приближается к максимуму. И, наконец, третье измерение следует делать на </a:t>
            </a:r>
            <a:r>
              <a:rPr lang="ru-RU" sz="1800" dirty="0">
                <a:effectLst/>
                <a:highlight>
                  <a:srgbClr val="C0C0C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@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30 сутки, когда активность радия-224 с ДПР уменьшается практически до 0, активность радия-223 с ДПР существенно снизилась, а активность радия-226 с ДПР максимальна.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Таким образом, мы можем оценить начальные активности изотопов радия.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E027C-4246-4FC2-AC94-A17B8964010F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234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настоящее время для определения альфа-излучателей применяют кремниевые детекторы различной площади с толщиной чувствительного слоя около 100 мкм, что обеспечивает полное поглощение альфа-частиц с энергиями от 4 до 9 МэВ.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проведении измерений детектор и препарат находятся в вакуумной камере для предотвращения ослабления потока альфа-частиц воздухом.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E027C-4246-4FC2-AC94-A17B8964010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031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Современные альфа-спектрометрические системы могут работать с несколькими детекторами.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E027C-4246-4FC2-AC94-A17B8964010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871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калибровки альфа-спектрометров используются стандартные источники альфа-излучателей с относительно высокой активностью. Форма и разрешение альфа-пиков зависят от расстояния между препаратом и детектором и от остаточного давления в вакуумной камере.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Разрешение пиков зависит от свойств детектора и измеряемого препарата. Для сравнения разрешающей способности различных детекторов используют значение ширины на полувысоте пика 241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=5,486 МэВ) на удалении от детектора вдвое большем, чем диаметр чувствительной зоны детектора. Разрешающая способность современных ППД альфа-излучения составляет около 10 кэВ.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E027C-4246-4FC2-AC94-A17B8964010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216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Из-за малой проникающей способности альфа-частиц препараты, приготовленные для альфа-спектрометрии по возможности не должны содержать посторонних примесей, а только измеряемый радионуклид, нанесенный тонким слоем. В толстых препаратах, содержащих примеси, наблюдается самопоглощение альфа-частиц, вследствие чего калибровка по эффективности осложняется.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E027C-4246-4FC2-AC94-A17B8964010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357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Эффективность регистрации может быть оценена с помощью стандартных препаратов.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Из-за того, что свойства (размеры, наличие примесей) стандартных препаратов и препаратов реальных проб различаются, значение эффективностей, полученные с помощью стандартных препаратов, применяются относительно редко. 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Чаще используются изотопные метки химического выхода, калибровка по эффективности при этом не требуется. В этом случае активности определяемого изотопа рассчитывают как …, где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метки.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E027C-4246-4FC2-AC94-A17B8964010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87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Полная энергия альфа-распада является суммой энергии альфа-частицы и кинетической энергии дочернего ядра (энергии отдачи). Ядро отдачи разрывает химические связи и покидает свое место в источнике. Такие ядра могут быть радиоактивными и покинув источник могут долететь до детектора. В результате, по мере эксплуатации детектора его фон может постепенно увеличиваться. Загрязнение, связанное с эффектом отдачи, в наибольшей степени сказывается при измерении высокоактивных препаратов. Поэтому рекомендуется после измерения извлекать препараты из измерительной камеры. Для предотвращения увеличения фона в результате такого загрязнения можно незначительно увеличить давление в измерительной камере. Установлено, что слой воздуха толщиной 12 мкг/см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является оптимальным для предотвращения загрязнения детектора ядрами отдачи. Оптимальное значение давления в измерительной камере выражается через расстояние от препарата до детектора и толщину слоя воздуха. Так, для расстояния в 0,5 см и значения толщины слоя воздуха 12 мкг/см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требуется давление 20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мбар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(1 бар=10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Па=133,32 мм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рт.ст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E027C-4246-4FC2-AC94-A17B8964010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032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большинства задач, связанных с определением альфа-излучающих радионуклидов, необходима процедура выделения определяемого радионуклида из образца.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E027C-4246-4FC2-AC94-A17B8964010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596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A1BAFA-476C-4C1E-940B-1A45908568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11FCA8-0B3A-419A-9230-2FC24A724A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5E986C5-2D00-4C0B-A62B-3A0DADC5F1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2845E-BC59-4EE2-A83F-71B148E7EE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8847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51D8DE-CB1E-48EA-82F0-481197D174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53CEB2-7D66-46FB-B05B-51AAD9571E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853218-71D0-4A5F-9D3E-FA5944B2AE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1C465-2E08-49D8-89DD-D53D6B59F8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9197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8889255-D7AF-4CC1-88C6-F28EC73D86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AFDE978-3DA8-4294-8793-C69941768B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3DE501-7BB4-4D45-94CA-6C796C3C8C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3A38A-6F66-4AB3-84C0-8EBDBC3D5D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5528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B4D8386-014B-4F9D-8906-A38D31442B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A79E22B-C96C-4695-80CB-8A2B030120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45608A3-3DF1-428B-A450-29F77E466C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42B26-2DCE-426D-B2D3-CC31513B9A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6517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8DEEB4-CF73-44E2-8D02-5F367F7C29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D9C394-A821-49F6-8283-C83034AED8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AF6FA0-15F0-4E2F-8122-E10F501553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392DD-6037-4220-AC63-1FF1C6B159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1174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627741D-7EE5-446A-9D01-6FD80BE859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ACBEDEB-8F0A-45C3-87A0-57F22974A2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F3C54E8-8D99-4B0B-8C63-79A71EE51A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FED02-899C-485F-B26B-9496932AAE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4097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21AF3EA-80F3-497E-9687-D598931092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977F566-1B89-4E15-9CFF-DA65F0B9B8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B87238B-C9EE-4A6A-9164-424DF37FB2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E52BF-2B51-471C-9ABD-D820AF7920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2901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179B455-747A-43C3-AEBA-FE14640D63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518E33-E21C-49AB-BD5E-4C8C289E14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54190F-F64D-488F-B5BD-A87AC71D77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B16DB-82E9-421E-8C8E-20933C0CA6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7051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62E520-DFBB-4EF5-8AD4-AB6D48B35B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67FD865-41B7-4557-8BE8-230BD147AD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CC3483-C2EB-472A-A77A-38CBDAF7A3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2A8BA-8009-4E77-9AAD-2AB22AB3CE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579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CE19EE-98CB-4DFF-A870-CE3651B3EE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E5A651-6929-41A2-8C5C-84FA3877C0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812716-16C2-4BD4-BC78-4353AE2929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6C076-D401-4333-9DEF-F36C037775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363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D57253D-1532-4B06-A83B-9FB2E2DB29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6BFE4C5-11EB-4B67-854F-F9C0697933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06AFFD3-86BA-432A-A2D2-F2A928A67E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0A832-91E0-4FFE-BAED-5226660002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014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D18C20A-D53D-4317-90C3-D90077DC8D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5467370-7BD7-4ACB-BDE5-1CB11F758C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2C763A3-9F87-49CB-8EEE-76481E4B04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283E7-1B6F-49E0-B05C-4FDCF15451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265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E1477B4-CFAB-4F57-A1A3-1A62CD50D7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B01C29A-3E6E-4EEB-84E1-2886EA612B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B7777CD-1D6F-4118-ABF2-879AD62B4D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86B28-8F5C-4CEA-9BAA-27D8D53957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3840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6FAD17-5631-463E-A5AC-F43DAF2C38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ECF0AD-5B51-4458-A729-CF176F0C89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7ACA05-3745-4946-99C0-83533BF2C0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E8A83-90B1-4F7A-BBA9-B46B8798C9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8121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58AB56-A95C-47AD-A900-5DA87C5BF6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74E93B-8D1B-4144-A7DF-44C8723564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B36F47-224E-4BFA-BD67-C9F73E9DCB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14AB4-8233-4A2B-B9D9-0C45FB9366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4323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DB841B3-85FC-46E4-B048-512661F393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F381E21-C243-4D20-88C0-7EE83A1F1F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F5931B5-44DF-4D72-A236-7A438D440E1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ED594D8-9312-4B7F-8F78-C6DE1939681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D609289-569D-4412-A4F9-483EF2B3D0C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6F4E4521-B92C-4116-A275-7750C58E24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30.wmf"/><Relationship Id="rId5" Type="http://schemas.openxmlformats.org/officeDocument/2006/relationships/image" Target="../media/image27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29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B1BE985-CAF9-41CF-9701-0E86BA2198E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r>
              <a:rPr lang="ru-RU" altLang="ru-RU" sz="4400"/>
              <a:t>Альфа-спектрометрия с применением ППД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DAACB7C-8178-40E5-B3B5-04BF4AC9C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Экстракция</a:t>
            </a:r>
            <a:endParaRPr lang="ru-RU" dirty="0"/>
          </a:p>
        </p:txBody>
      </p:sp>
      <p:pic>
        <p:nvPicPr>
          <p:cNvPr id="55298" name="Picture 2">
            <a:extLst>
              <a:ext uri="{FF2B5EF4-FFF2-40B4-BE49-F238E27FC236}">
                <a16:creationId xmlns:a16="http://schemas.microsoft.com/office/drawing/2014/main" id="{F7EEBA00-8590-4935-B56F-1EDE4B86B9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73"/>
          <a:stretch/>
        </p:blipFill>
        <p:spPr bwMode="auto">
          <a:xfrm>
            <a:off x="0" y="1772816"/>
            <a:ext cx="9144000" cy="437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960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8D1C637-A074-464E-8B9E-811C50FD7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400" dirty="0"/>
              <a:t>Ионообменная хроматография</a:t>
            </a:r>
            <a:endParaRPr lang="ru-RU" dirty="0"/>
          </a:p>
        </p:txBody>
      </p:sp>
      <p:pic>
        <p:nvPicPr>
          <p:cNvPr id="71682" name="Picture 2">
            <a:extLst>
              <a:ext uri="{FF2B5EF4-FFF2-40B4-BE49-F238E27FC236}">
                <a16:creationId xmlns:a16="http://schemas.microsoft.com/office/drawing/2014/main" id="{E3FFD2E6-9348-4F94-AD39-C79AF14FDB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" t="61040" r="30300" b="3473"/>
          <a:stretch/>
        </p:blipFill>
        <p:spPr bwMode="auto">
          <a:xfrm>
            <a:off x="179512" y="2276872"/>
            <a:ext cx="878497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080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B393B-449C-4E44-A8AF-68DF1C01E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400" dirty="0"/>
              <a:t>Осаждение (</a:t>
            </a:r>
            <a:r>
              <a:rPr lang="ru-RU" altLang="ru-RU" sz="4400" dirty="0" err="1"/>
              <a:t>соосаждение</a:t>
            </a:r>
            <a:r>
              <a:rPr lang="ru-RU" altLang="ru-RU" sz="4400" dirty="0"/>
              <a:t>)</a:t>
            </a:r>
            <a:endParaRPr lang="ru-RU" dirty="0"/>
          </a:p>
        </p:txBody>
      </p:sp>
      <p:pic>
        <p:nvPicPr>
          <p:cNvPr id="72706" name="Picture 2">
            <a:extLst>
              <a:ext uri="{FF2B5EF4-FFF2-40B4-BE49-F238E27FC236}">
                <a16:creationId xmlns:a16="http://schemas.microsoft.com/office/drawing/2014/main" id="{F7250440-58B1-4F10-B404-DC3F077EEC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1" t="1621" r="2668"/>
          <a:stretch/>
        </p:blipFill>
        <p:spPr bwMode="auto">
          <a:xfrm>
            <a:off x="1799692" y="1916832"/>
            <a:ext cx="5544616" cy="437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951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27BFAF-E00B-49DC-A61E-0E4508A7D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400" dirty="0"/>
              <a:t>Выпаривание на подложке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838EF6F-7383-447F-A734-811133CE1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889" y="2299996"/>
            <a:ext cx="8214911" cy="432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091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A3CECC-1097-4F49-977A-CA6FEA50C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400" dirty="0"/>
              <a:t>Электролитическое осаждение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3CB26D6-2EE4-4D71-AE7E-D17ABECC4E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6375"/>
          <a:stretch/>
        </p:blipFill>
        <p:spPr>
          <a:xfrm>
            <a:off x="0" y="1889771"/>
            <a:ext cx="9035164" cy="413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031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9659DB-A64B-4977-AE90-F7AAF19F5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400" dirty="0" err="1"/>
              <a:t>Микроосаждение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1D1F37-8379-41F4-B50D-3EEE07800E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89"/>
          <a:stretch/>
        </p:blipFill>
        <p:spPr>
          <a:xfrm>
            <a:off x="0" y="1598166"/>
            <a:ext cx="5577408" cy="523875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301AF8-F418-4606-8CD3-2F84635316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084" t="58495" r="24089" b="4459"/>
          <a:stretch/>
        </p:blipFill>
        <p:spPr>
          <a:xfrm>
            <a:off x="5292080" y="3243610"/>
            <a:ext cx="370790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727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0DBE1D4F-E4F3-4102-9A3D-01150D960B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Определение активностей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CDD8F0E2-9EDA-4B8F-91F6-54B89E26C4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Интегрирование по областям;</a:t>
            </a:r>
          </a:p>
          <a:p>
            <a:pPr eaLnBrk="1" hangingPunct="1"/>
            <a:r>
              <a:rPr lang="ru-RU" altLang="ru-RU"/>
              <a:t>Метод анализа формы </a:t>
            </a:r>
            <a:r>
              <a:rPr lang="el-GR" altLang="ru-RU">
                <a:cs typeface="Arial" panose="020B0604020202020204" pitchFamily="34" charset="0"/>
              </a:rPr>
              <a:t>α</a:t>
            </a:r>
            <a:r>
              <a:rPr lang="ru-RU" altLang="ru-RU">
                <a:cs typeface="Arial" panose="020B0604020202020204" pitchFamily="34" charset="0"/>
              </a:rPr>
              <a:t>-пика.</a:t>
            </a:r>
            <a:endParaRPr lang="el-GR" altLang="ru-RU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>
            <a:extLst>
              <a:ext uri="{FF2B5EF4-FFF2-40B4-BE49-F238E27FC236}">
                <a16:creationId xmlns:a16="http://schemas.microsoft.com/office/drawing/2014/main" id="{7DB06CFC-EC0C-468F-85B5-AACAC1020D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Интегрирование по областям</a:t>
            </a:r>
          </a:p>
        </p:txBody>
      </p:sp>
      <p:grpSp>
        <p:nvGrpSpPr>
          <p:cNvPr id="12291" name="Group 20">
            <a:extLst>
              <a:ext uri="{FF2B5EF4-FFF2-40B4-BE49-F238E27FC236}">
                <a16:creationId xmlns:a16="http://schemas.microsoft.com/office/drawing/2014/main" id="{0ADA20D8-D9B4-431E-BD44-29A5977C7434}"/>
              </a:ext>
            </a:extLst>
          </p:cNvPr>
          <p:cNvGrpSpPr>
            <a:grpSpLocks/>
          </p:cNvGrpSpPr>
          <p:nvPr/>
        </p:nvGrpSpPr>
        <p:grpSpPr bwMode="auto">
          <a:xfrm>
            <a:off x="4356100" y="2276475"/>
            <a:ext cx="1008063" cy="3744913"/>
            <a:chOff x="2789" y="1434"/>
            <a:chExt cx="590" cy="2359"/>
          </a:xfrm>
        </p:grpSpPr>
        <p:sp>
          <p:nvSpPr>
            <p:cNvPr id="12301" name="Freeform 9">
              <a:extLst>
                <a:ext uri="{FF2B5EF4-FFF2-40B4-BE49-F238E27FC236}">
                  <a16:creationId xmlns:a16="http://schemas.microsoft.com/office/drawing/2014/main" id="{C92417E9-E6BF-46A4-B99B-3C6C2E20B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" y="3385"/>
              <a:ext cx="273" cy="408"/>
            </a:xfrm>
            <a:custGeom>
              <a:avLst/>
              <a:gdLst>
                <a:gd name="T0" fmla="*/ 0 w 227"/>
                <a:gd name="T1" fmla="*/ 408 h 454"/>
                <a:gd name="T2" fmla="*/ 218 w 227"/>
                <a:gd name="T3" fmla="*/ 286 h 454"/>
                <a:gd name="T4" fmla="*/ 273 w 227"/>
                <a:gd name="T5" fmla="*/ 0 h 45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7" h="454">
                  <a:moveTo>
                    <a:pt x="0" y="454"/>
                  </a:moveTo>
                  <a:cubicBezTo>
                    <a:pt x="71" y="423"/>
                    <a:pt x="143" y="393"/>
                    <a:pt x="181" y="318"/>
                  </a:cubicBezTo>
                  <a:cubicBezTo>
                    <a:pt x="219" y="243"/>
                    <a:pt x="223" y="121"/>
                    <a:pt x="227" y="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02" name="Freeform 11">
              <a:extLst>
                <a:ext uri="{FF2B5EF4-FFF2-40B4-BE49-F238E27FC236}">
                  <a16:creationId xmlns:a16="http://schemas.microsoft.com/office/drawing/2014/main" id="{6B331B6E-C1A9-4C1B-A669-FC721C650D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2" y="1434"/>
              <a:ext cx="98" cy="2087"/>
            </a:xfrm>
            <a:custGeom>
              <a:avLst/>
              <a:gdLst>
                <a:gd name="T0" fmla="*/ 0 w 98"/>
                <a:gd name="T1" fmla="*/ 0 h 2087"/>
                <a:gd name="T2" fmla="*/ 46 w 98"/>
                <a:gd name="T3" fmla="*/ 227 h 2087"/>
                <a:gd name="T4" fmla="*/ 91 w 98"/>
                <a:gd name="T5" fmla="*/ 1180 h 2087"/>
                <a:gd name="T6" fmla="*/ 91 w 98"/>
                <a:gd name="T7" fmla="*/ 2087 h 208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8" h="2087">
                  <a:moveTo>
                    <a:pt x="0" y="0"/>
                  </a:moveTo>
                  <a:cubicBezTo>
                    <a:pt x="15" y="15"/>
                    <a:pt x="31" y="30"/>
                    <a:pt x="46" y="227"/>
                  </a:cubicBezTo>
                  <a:cubicBezTo>
                    <a:pt x="61" y="424"/>
                    <a:pt x="84" y="870"/>
                    <a:pt x="91" y="1180"/>
                  </a:cubicBezTo>
                  <a:cubicBezTo>
                    <a:pt x="98" y="1490"/>
                    <a:pt x="94" y="1788"/>
                    <a:pt x="91" y="2087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03" name="Freeform 12">
              <a:extLst>
                <a:ext uri="{FF2B5EF4-FFF2-40B4-BE49-F238E27FC236}">
                  <a16:creationId xmlns:a16="http://schemas.microsoft.com/office/drawing/2014/main" id="{B4F06C2B-2844-4D73-8EA4-5E9B112BA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3521"/>
              <a:ext cx="136" cy="272"/>
            </a:xfrm>
            <a:custGeom>
              <a:avLst/>
              <a:gdLst>
                <a:gd name="T0" fmla="*/ 0 w 136"/>
                <a:gd name="T1" fmla="*/ 0 h 272"/>
                <a:gd name="T2" fmla="*/ 45 w 136"/>
                <a:gd name="T3" fmla="*/ 227 h 272"/>
                <a:gd name="T4" fmla="*/ 136 w 136"/>
                <a:gd name="T5" fmla="*/ 272 h 2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" h="272">
                  <a:moveTo>
                    <a:pt x="0" y="0"/>
                  </a:moveTo>
                  <a:cubicBezTo>
                    <a:pt x="11" y="91"/>
                    <a:pt x="22" y="182"/>
                    <a:pt x="45" y="227"/>
                  </a:cubicBezTo>
                  <a:cubicBezTo>
                    <a:pt x="68" y="272"/>
                    <a:pt x="102" y="272"/>
                    <a:pt x="136" y="272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04" name="Freeform 14">
              <a:extLst>
                <a:ext uri="{FF2B5EF4-FFF2-40B4-BE49-F238E27FC236}">
                  <a16:creationId xmlns:a16="http://schemas.microsoft.com/office/drawing/2014/main" id="{F4733724-7BBC-4C7E-8C3B-6167C0E90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7" y="1434"/>
              <a:ext cx="105" cy="2230"/>
            </a:xfrm>
            <a:custGeom>
              <a:avLst/>
              <a:gdLst>
                <a:gd name="T0" fmla="*/ 15 w 105"/>
                <a:gd name="T1" fmla="*/ 1951 h 2230"/>
                <a:gd name="T2" fmla="*/ 15 w 105"/>
                <a:gd name="T3" fmla="*/ 1905 h 2230"/>
                <a:gd name="T4" fmla="*/ 105 w 105"/>
                <a:gd name="T5" fmla="*/ 0 h 22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5" h="2230">
                  <a:moveTo>
                    <a:pt x="15" y="1951"/>
                  </a:moveTo>
                  <a:cubicBezTo>
                    <a:pt x="7" y="2090"/>
                    <a:pt x="0" y="2230"/>
                    <a:pt x="15" y="1905"/>
                  </a:cubicBezTo>
                  <a:cubicBezTo>
                    <a:pt x="30" y="1580"/>
                    <a:pt x="90" y="317"/>
                    <a:pt x="105" y="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292" name="Line 17">
            <a:extLst>
              <a:ext uri="{FF2B5EF4-FFF2-40B4-BE49-F238E27FC236}">
                <a16:creationId xmlns:a16="http://schemas.microsoft.com/office/drawing/2014/main" id="{8C3434FE-D5A5-4448-A03D-AEA130D94932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3800" y="2276475"/>
            <a:ext cx="0" cy="403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3" name="Line 18">
            <a:extLst>
              <a:ext uri="{FF2B5EF4-FFF2-40B4-BE49-F238E27FC236}">
                <a16:creationId xmlns:a16="http://schemas.microsoft.com/office/drawing/2014/main" id="{74B62CDC-7ED5-411E-B5BB-CE0F94A798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00338" y="6021388"/>
            <a:ext cx="3959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4" name="Line 19">
            <a:extLst>
              <a:ext uri="{FF2B5EF4-FFF2-40B4-BE49-F238E27FC236}">
                <a16:creationId xmlns:a16="http://schemas.microsoft.com/office/drawing/2014/main" id="{E2048F61-91B8-452F-9265-A84695CA1D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00338" y="2133600"/>
            <a:ext cx="0" cy="3887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5" name="Line 21">
            <a:extLst>
              <a:ext uri="{FF2B5EF4-FFF2-40B4-BE49-F238E27FC236}">
                <a16:creationId xmlns:a16="http://schemas.microsoft.com/office/drawing/2014/main" id="{78200095-C814-4C54-8C10-8504C61ADB64}"/>
              </a:ext>
            </a:extLst>
          </p:cNvPr>
          <p:cNvSpPr>
            <a:spLocks noChangeShapeType="1"/>
          </p:cNvSpPr>
          <p:nvPr/>
        </p:nvSpPr>
        <p:spPr bwMode="auto">
          <a:xfrm>
            <a:off x="4868863" y="4333875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6" name="Line 25">
            <a:extLst>
              <a:ext uri="{FF2B5EF4-FFF2-40B4-BE49-F238E27FC236}">
                <a16:creationId xmlns:a16="http://schemas.microsoft.com/office/drawing/2014/main" id="{83EF1A1D-F62C-4E89-BB54-7A19D9A98EAC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6100" y="593407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7" name="Line 26">
            <a:extLst>
              <a:ext uri="{FF2B5EF4-FFF2-40B4-BE49-F238E27FC236}">
                <a16:creationId xmlns:a16="http://schemas.microsoft.com/office/drawing/2014/main" id="{10E49548-257D-4006-8672-7457F752D287}"/>
              </a:ext>
            </a:extLst>
          </p:cNvPr>
          <p:cNvSpPr>
            <a:spLocks noChangeShapeType="1"/>
          </p:cNvSpPr>
          <p:nvPr/>
        </p:nvSpPr>
        <p:spPr bwMode="auto">
          <a:xfrm>
            <a:off x="5364163" y="5949950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8" name="Text Box 27">
            <a:extLst>
              <a:ext uri="{FF2B5EF4-FFF2-40B4-BE49-F238E27FC236}">
                <a16:creationId xmlns:a16="http://schemas.microsoft.com/office/drawing/2014/main" id="{1A8048DA-0795-4820-AA86-7ECF144E9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0650" y="4097338"/>
            <a:ext cx="7168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/>
              <a:t>ШПВ</a:t>
            </a:r>
          </a:p>
        </p:txBody>
      </p:sp>
      <p:sp>
        <p:nvSpPr>
          <p:cNvPr id="12299" name="Text Box 28">
            <a:extLst>
              <a:ext uri="{FF2B5EF4-FFF2-40B4-BE49-F238E27FC236}">
                <a16:creationId xmlns:a16="http://schemas.microsoft.com/office/drawing/2014/main" id="{F3238506-63A0-40BB-9B76-669A3F2FB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6021388"/>
            <a:ext cx="50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2,5</a:t>
            </a:r>
          </a:p>
        </p:txBody>
      </p:sp>
      <p:sp>
        <p:nvSpPr>
          <p:cNvPr id="12300" name="Text Box 29">
            <a:extLst>
              <a:ext uri="{FF2B5EF4-FFF2-40B4-BE49-F238E27FC236}">
                <a16:creationId xmlns:a16="http://schemas.microsoft.com/office/drawing/2014/main" id="{F90D0C99-FEE4-479A-8273-F615B29CE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3950" y="6021388"/>
            <a:ext cx="50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1,5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D822EC36-4C8E-4894-9370-EB4BDC4A9A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Анализ формы </a:t>
            </a:r>
            <a:r>
              <a:rPr lang="el-GR" altLang="ru-RU">
                <a:cs typeface="Arial" panose="020B0604020202020204" pitchFamily="34" charset="0"/>
              </a:rPr>
              <a:t>α</a:t>
            </a:r>
            <a:r>
              <a:rPr lang="ru-RU" altLang="ru-RU">
                <a:cs typeface="Arial" panose="020B0604020202020204" pitchFamily="34" charset="0"/>
              </a:rPr>
              <a:t>-пика</a:t>
            </a:r>
            <a:endParaRPr lang="el-GR" altLang="ru-RU">
              <a:cs typeface="Arial" panose="020B0604020202020204" pitchFamily="34" charset="0"/>
            </a:endParaRPr>
          </a:p>
        </p:txBody>
      </p:sp>
      <p:grpSp>
        <p:nvGrpSpPr>
          <p:cNvPr id="13315" name="Group 3">
            <a:extLst>
              <a:ext uri="{FF2B5EF4-FFF2-40B4-BE49-F238E27FC236}">
                <a16:creationId xmlns:a16="http://schemas.microsoft.com/office/drawing/2014/main" id="{5482FFE8-6CDF-4F08-ADEE-89A80C1350CD}"/>
              </a:ext>
            </a:extLst>
          </p:cNvPr>
          <p:cNvGrpSpPr>
            <a:grpSpLocks/>
          </p:cNvGrpSpPr>
          <p:nvPr/>
        </p:nvGrpSpPr>
        <p:grpSpPr bwMode="auto">
          <a:xfrm>
            <a:off x="5437188" y="2276475"/>
            <a:ext cx="1008062" cy="3744913"/>
            <a:chOff x="2789" y="1434"/>
            <a:chExt cx="590" cy="2359"/>
          </a:xfrm>
        </p:grpSpPr>
        <p:sp>
          <p:nvSpPr>
            <p:cNvPr id="13328" name="Freeform 4">
              <a:extLst>
                <a:ext uri="{FF2B5EF4-FFF2-40B4-BE49-F238E27FC236}">
                  <a16:creationId xmlns:a16="http://schemas.microsoft.com/office/drawing/2014/main" id="{2796CF1E-7D66-42D4-9B6A-2003B29BF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" y="3385"/>
              <a:ext cx="273" cy="408"/>
            </a:xfrm>
            <a:custGeom>
              <a:avLst/>
              <a:gdLst>
                <a:gd name="T0" fmla="*/ 0 w 227"/>
                <a:gd name="T1" fmla="*/ 408 h 454"/>
                <a:gd name="T2" fmla="*/ 218 w 227"/>
                <a:gd name="T3" fmla="*/ 286 h 454"/>
                <a:gd name="T4" fmla="*/ 273 w 227"/>
                <a:gd name="T5" fmla="*/ 0 h 45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7" h="454">
                  <a:moveTo>
                    <a:pt x="0" y="454"/>
                  </a:moveTo>
                  <a:cubicBezTo>
                    <a:pt x="71" y="423"/>
                    <a:pt x="143" y="393"/>
                    <a:pt x="181" y="318"/>
                  </a:cubicBezTo>
                  <a:cubicBezTo>
                    <a:pt x="219" y="243"/>
                    <a:pt x="223" y="121"/>
                    <a:pt x="227" y="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29" name="Freeform 5">
              <a:extLst>
                <a:ext uri="{FF2B5EF4-FFF2-40B4-BE49-F238E27FC236}">
                  <a16:creationId xmlns:a16="http://schemas.microsoft.com/office/drawing/2014/main" id="{BF2FDAFC-65B0-49AA-9F7E-BB0E790924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2" y="1434"/>
              <a:ext cx="98" cy="2087"/>
            </a:xfrm>
            <a:custGeom>
              <a:avLst/>
              <a:gdLst>
                <a:gd name="T0" fmla="*/ 0 w 98"/>
                <a:gd name="T1" fmla="*/ 0 h 2087"/>
                <a:gd name="T2" fmla="*/ 46 w 98"/>
                <a:gd name="T3" fmla="*/ 227 h 2087"/>
                <a:gd name="T4" fmla="*/ 91 w 98"/>
                <a:gd name="T5" fmla="*/ 1180 h 2087"/>
                <a:gd name="T6" fmla="*/ 91 w 98"/>
                <a:gd name="T7" fmla="*/ 2087 h 208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8" h="2087">
                  <a:moveTo>
                    <a:pt x="0" y="0"/>
                  </a:moveTo>
                  <a:cubicBezTo>
                    <a:pt x="15" y="15"/>
                    <a:pt x="31" y="30"/>
                    <a:pt x="46" y="227"/>
                  </a:cubicBezTo>
                  <a:cubicBezTo>
                    <a:pt x="61" y="424"/>
                    <a:pt x="84" y="870"/>
                    <a:pt x="91" y="1180"/>
                  </a:cubicBezTo>
                  <a:cubicBezTo>
                    <a:pt x="98" y="1490"/>
                    <a:pt x="94" y="1788"/>
                    <a:pt x="91" y="2087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30" name="Freeform 6">
              <a:extLst>
                <a:ext uri="{FF2B5EF4-FFF2-40B4-BE49-F238E27FC236}">
                  <a16:creationId xmlns:a16="http://schemas.microsoft.com/office/drawing/2014/main" id="{9996CEB0-89A6-4BE8-9075-BAA7FDFF1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3521"/>
              <a:ext cx="136" cy="272"/>
            </a:xfrm>
            <a:custGeom>
              <a:avLst/>
              <a:gdLst>
                <a:gd name="T0" fmla="*/ 0 w 136"/>
                <a:gd name="T1" fmla="*/ 0 h 272"/>
                <a:gd name="T2" fmla="*/ 45 w 136"/>
                <a:gd name="T3" fmla="*/ 227 h 272"/>
                <a:gd name="T4" fmla="*/ 136 w 136"/>
                <a:gd name="T5" fmla="*/ 272 h 2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" h="272">
                  <a:moveTo>
                    <a:pt x="0" y="0"/>
                  </a:moveTo>
                  <a:cubicBezTo>
                    <a:pt x="11" y="91"/>
                    <a:pt x="22" y="182"/>
                    <a:pt x="45" y="227"/>
                  </a:cubicBezTo>
                  <a:cubicBezTo>
                    <a:pt x="68" y="272"/>
                    <a:pt x="102" y="272"/>
                    <a:pt x="136" y="272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31" name="Freeform 7">
              <a:extLst>
                <a:ext uri="{FF2B5EF4-FFF2-40B4-BE49-F238E27FC236}">
                  <a16:creationId xmlns:a16="http://schemas.microsoft.com/office/drawing/2014/main" id="{6CB4BE4D-311C-4376-B07E-C81EA1DF4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7" y="1434"/>
              <a:ext cx="105" cy="2230"/>
            </a:xfrm>
            <a:custGeom>
              <a:avLst/>
              <a:gdLst>
                <a:gd name="T0" fmla="*/ 15 w 105"/>
                <a:gd name="T1" fmla="*/ 1951 h 2230"/>
                <a:gd name="T2" fmla="*/ 15 w 105"/>
                <a:gd name="T3" fmla="*/ 1905 h 2230"/>
                <a:gd name="T4" fmla="*/ 105 w 105"/>
                <a:gd name="T5" fmla="*/ 0 h 22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5" h="2230">
                  <a:moveTo>
                    <a:pt x="15" y="1951"/>
                  </a:moveTo>
                  <a:cubicBezTo>
                    <a:pt x="7" y="2090"/>
                    <a:pt x="0" y="2230"/>
                    <a:pt x="15" y="1905"/>
                  </a:cubicBezTo>
                  <a:cubicBezTo>
                    <a:pt x="30" y="1580"/>
                    <a:pt x="90" y="317"/>
                    <a:pt x="105" y="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316" name="Line 8">
            <a:extLst>
              <a:ext uri="{FF2B5EF4-FFF2-40B4-BE49-F238E27FC236}">
                <a16:creationId xmlns:a16="http://schemas.microsoft.com/office/drawing/2014/main" id="{02910E10-84CA-42B0-ADD5-F1504F6636B8}"/>
              </a:ext>
            </a:extLst>
          </p:cNvPr>
          <p:cNvSpPr>
            <a:spLocks noChangeShapeType="1"/>
          </p:cNvSpPr>
          <p:nvPr/>
        </p:nvSpPr>
        <p:spPr bwMode="auto">
          <a:xfrm>
            <a:off x="6084888" y="2276475"/>
            <a:ext cx="0" cy="403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17" name="Line 9">
            <a:extLst>
              <a:ext uri="{FF2B5EF4-FFF2-40B4-BE49-F238E27FC236}">
                <a16:creationId xmlns:a16="http://schemas.microsoft.com/office/drawing/2014/main" id="{22FE883E-B3DC-485C-9CDC-339839900F2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00338" y="6021388"/>
            <a:ext cx="3959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18" name="Line 10">
            <a:extLst>
              <a:ext uri="{FF2B5EF4-FFF2-40B4-BE49-F238E27FC236}">
                <a16:creationId xmlns:a16="http://schemas.microsoft.com/office/drawing/2014/main" id="{D7D3FC13-F9DF-407E-9213-D75FF71DFFA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00338" y="2133600"/>
            <a:ext cx="0" cy="3887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19" name="Line 11">
            <a:extLst>
              <a:ext uri="{FF2B5EF4-FFF2-40B4-BE49-F238E27FC236}">
                <a16:creationId xmlns:a16="http://schemas.microsoft.com/office/drawing/2014/main" id="{F9BFE3AC-3E00-47D8-97A2-D89254322B01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9950" y="4333875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0" name="Line 12">
            <a:extLst>
              <a:ext uri="{FF2B5EF4-FFF2-40B4-BE49-F238E27FC236}">
                <a16:creationId xmlns:a16="http://schemas.microsoft.com/office/drawing/2014/main" id="{75F8541F-A8C4-4BA5-B543-A8D1C6A01D5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37188" y="593407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1" name="Line 13">
            <a:extLst>
              <a:ext uri="{FF2B5EF4-FFF2-40B4-BE49-F238E27FC236}">
                <a16:creationId xmlns:a16="http://schemas.microsoft.com/office/drawing/2014/main" id="{30BE7CB7-FD35-447D-BB12-F468FA713486}"/>
              </a:ext>
            </a:extLst>
          </p:cNvPr>
          <p:cNvSpPr>
            <a:spLocks noChangeShapeType="1"/>
          </p:cNvSpPr>
          <p:nvPr/>
        </p:nvSpPr>
        <p:spPr bwMode="auto">
          <a:xfrm>
            <a:off x="6445250" y="5949950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2" name="Text Box 14">
            <a:extLst>
              <a:ext uri="{FF2B5EF4-FFF2-40B4-BE49-F238E27FC236}">
                <a16:creationId xmlns:a16="http://schemas.microsoft.com/office/drawing/2014/main" id="{5418C5A0-1537-4AE4-8335-8BD919D5A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9525" y="4097338"/>
            <a:ext cx="7168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/>
              <a:t>ШПВ</a:t>
            </a:r>
          </a:p>
        </p:txBody>
      </p:sp>
      <p:sp>
        <p:nvSpPr>
          <p:cNvPr id="13323" name="Text Box 15">
            <a:extLst>
              <a:ext uri="{FF2B5EF4-FFF2-40B4-BE49-F238E27FC236}">
                <a16:creationId xmlns:a16="http://schemas.microsoft.com/office/drawing/2014/main" id="{E08F78DE-C0D8-405F-8EE6-B1AC3FAFF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6021388"/>
            <a:ext cx="50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2,5</a:t>
            </a:r>
          </a:p>
        </p:txBody>
      </p:sp>
      <p:sp>
        <p:nvSpPr>
          <p:cNvPr id="13324" name="Text Box 16">
            <a:extLst>
              <a:ext uri="{FF2B5EF4-FFF2-40B4-BE49-F238E27FC236}">
                <a16:creationId xmlns:a16="http://schemas.microsoft.com/office/drawing/2014/main" id="{7A9DBD54-5DC9-4BAF-9409-8E820842C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5038" y="6021388"/>
            <a:ext cx="50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1,5</a:t>
            </a:r>
          </a:p>
        </p:txBody>
      </p:sp>
      <p:sp>
        <p:nvSpPr>
          <p:cNvPr id="13325" name="Freeform 19">
            <a:extLst>
              <a:ext uri="{FF2B5EF4-FFF2-40B4-BE49-F238E27FC236}">
                <a16:creationId xmlns:a16="http://schemas.microsoft.com/office/drawing/2014/main" id="{7D7848FD-5572-41DD-84B7-1280D813CC0C}"/>
              </a:ext>
            </a:extLst>
          </p:cNvPr>
          <p:cNvSpPr>
            <a:spLocks/>
          </p:cNvSpPr>
          <p:nvPr/>
        </p:nvSpPr>
        <p:spPr bwMode="auto">
          <a:xfrm>
            <a:off x="3724275" y="4365625"/>
            <a:ext cx="287338" cy="1655763"/>
          </a:xfrm>
          <a:custGeom>
            <a:avLst/>
            <a:gdLst>
              <a:gd name="T0" fmla="*/ 0 w 181"/>
              <a:gd name="T1" fmla="*/ 0 h 1043"/>
              <a:gd name="T2" fmla="*/ 71438 w 181"/>
              <a:gd name="T3" fmla="*/ 1079500 h 1043"/>
              <a:gd name="T4" fmla="*/ 142875 w 181"/>
              <a:gd name="T5" fmla="*/ 1439863 h 1043"/>
              <a:gd name="T6" fmla="*/ 287338 w 181"/>
              <a:gd name="T7" fmla="*/ 1655763 h 104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1" h="1043">
                <a:moveTo>
                  <a:pt x="0" y="0"/>
                </a:moveTo>
                <a:cubicBezTo>
                  <a:pt x="15" y="264"/>
                  <a:pt x="30" y="529"/>
                  <a:pt x="45" y="680"/>
                </a:cubicBezTo>
                <a:cubicBezTo>
                  <a:pt x="60" y="831"/>
                  <a:pt x="67" y="846"/>
                  <a:pt x="90" y="907"/>
                </a:cubicBezTo>
                <a:cubicBezTo>
                  <a:pt x="113" y="968"/>
                  <a:pt x="147" y="1005"/>
                  <a:pt x="181" y="1043"/>
                </a:cubicBezTo>
              </a:path>
            </a:pathLst>
          </a:cu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6" name="Freeform 21">
            <a:extLst>
              <a:ext uri="{FF2B5EF4-FFF2-40B4-BE49-F238E27FC236}">
                <a16:creationId xmlns:a16="http://schemas.microsoft.com/office/drawing/2014/main" id="{E6F394FE-F809-421E-A337-FACEA1356DC3}"/>
              </a:ext>
            </a:extLst>
          </p:cNvPr>
          <p:cNvSpPr>
            <a:spLocks/>
          </p:cNvSpPr>
          <p:nvPr/>
        </p:nvSpPr>
        <p:spPr bwMode="auto">
          <a:xfrm>
            <a:off x="3540125" y="4868863"/>
            <a:ext cx="431800" cy="1152525"/>
          </a:xfrm>
          <a:custGeom>
            <a:avLst/>
            <a:gdLst>
              <a:gd name="T0" fmla="*/ 431800 w 272"/>
              <a:gd name="T1" fmla="*/ 0 h 726"/>
              <a:gd name="T2" fmla="*/ 358775 w 272"/>
              <a:gd name="T3" fmla="*/ 792163 h 726"/>
              <a:gd name="T4" fmla="*/ 0 w 272"/>
              <a:gd name="T5" fmla="*/ 1152525 h 72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72" h="726">
                <a:moveTo>
                  <a:pt x="272" y="0"/>
                </a:moveTo>
                <a:cubicBezTo>
                  <a:pt x="271" y="189"/>
                  <a:pt x="271" y="378"/>
                  <a:pt x="226" y="499"/>
                </a:cubicBezTo>
                <a:cubicBezTo>
                  <a:pt x="181" y="620"/>
                  <a:pt x="90" y="673"/>
                  <a:pt x="0" y="726"/>
                </a:cubicBezTo>
              </a:path>
            </a:pathLst>
          </a:cu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7" name="Freeform 22">
            <a:extLst>
              <a:ext uri="{FF2B5EF4-FFF2-40B4-BE49-F238E27FC236}">
                <a16:creationId xmlns:a16="http://schemas.microsoft.com/office/drawing/2014/main" id="{98F7D163-1A14-415A-8832-AD3875DB1556}"/>
              </a:ext>
            </a:extLst>
          </p:cNvPr>
          <p:cNvSpPr>
            <a:spLocks/>
          </p:cNvSpPr>
          <p:nvPr/>
        </p:nvSpPr>
        <p:spPr bwMode="auto">
          <a:xfrm>
            <a:off x="2771775" y="4257675"/>
            <a:ext cx="1512888" cy="1787525"/>
          </a:xfrm>
          <a:custGeom>
            <a:avLst/>
            <a:gdLst>
              <a:gd name="T0" fmla="*/ 0 w 953"/>
              <a:gd name="T1" fmla="*/ 1763713 h 1126"/>
              <a:gd name="T2" fmla="*/ 504825 w 953"/>
              <a:gd name="T3" fmla="*/ 1692275 h 1126"/>
              <a:gd name="T4" fmla="*/ 792163 w 953"/>
              <a:gd name="T5" fmla="*/ 1187450 h 1126"/>
              <a:gd name="T6" fmla="*/ 936625 w 953"/>
              <a:gd name="T7" fmla="*/ 107950 h 1126"/>
              <a:gd name="T8" fmla="*/ 1008063 w 953"/>
              <a:gd name="T9" fmla="*/ 539750 h 1126"/>
              <a:gd name="T10" fmla="*/ 1079500 w 953"/>
              <a:gd name="T11" fmla="*/ 1116013 h 1126"/>
              <a:gd name="T12" fmla="*/ 1223963 w 953"/>
              <a:gd name="T13" fmla="*/ 611188 h 1126"/>
              <a:gd name="T14" fmla="*/ 1295400 w 953"/>
              <a:gd name="T15" fmla="*/ 1547813 h 1126"/>
              <a:gd name="T16" fmla="*/ 1512888 w 953"/>
              <a:gd name="T17" fmla="*/ 1763713 h 112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53" h="1126">
                <a:moveTo>
                  <a:pt x="0" y="1111"/>
                </a:moveTo>
                <a:cubicBezTo>
                  <a:pt x="117" y="1118"/>
                  <a:pt x="235" y="1126"/>
                  <a:pt x="318" y="1066"/>
                </a:cubicBezTo>
                <a:cubicBezTo>
                  <a:pt x="401" y="1006"/>
                  <a:pt x="454" y="914"/>
                  <a:pt x="499" y="748"/>
                </a:cubicBezTo>
                <a:cubicBezTo>
                  <a:pt x="544" y="582"/>
                  <a:pt x="567" y="136"/>
                  <a:pt x="590" y="68"/>
                </a:cubicBezTo>
                <a:cubicBezTo>
                  <a:pt x="613" y="0"/>
                  <a:pt x="620" y="234"/>
                  <a:pt x="635" y="340"/>
                </a:cubicBezTo>
                <a:cubicBezTo>
                  <a:pt x="650" y="446"/>
                  <a:pt x="657" y="696"/>
                  <a:pt x="680" y="703"/>
                </a:cubicBezTo>
                <a:cubicBezTo>
                  <a:pt x="703" y="710"/>
                  <a:pt x="748" y="340"/>
                  <a:pt x="771" y="385"/>
                </a:cubicBezTo>
                <a:cubicBezTo>
                  <a:pt x="794" y="430"/>
                  <a:pt x="786" y="854"/>
                  <a:pt x="816" y="975"/>
                </a:cubicBezTo>
                <a:cubicBezTo>
                  <a:pt x="846" y="1096"/>
                  <a:pt x="899" y="1103"/>
                  <a:pt x="953" y="1111"/>
                </a:cubicBez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F63893-08DA-48F8-A303-84B3EE6A1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Сравнение препаратов, полученных </a:t>
            </a:r>
            <a:r>
              <a:rPr lang="ru-RU" sz="3200" dirty="0" err="1"/>
              <a:t>микроосаждением</a:t>
            </a:r>
            <a:r>
              <a:rPr lang="ru-RU" sz="3200" dirty="0"/>
              <a:t> и электрохимическим (электролитическим) осаждением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97943B81-8C95-4B6A-B9A9-9A5B4425FC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9063887"/>
              </p:ext>
            </p:extLst>
          </p:nvPr>
        </p:nvGraphicFramePr>
        <p:xfrm>
          <a:off x="323528" y="1628800"/>
          <a:ext cx="8363272" cy="4954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B11D8694-D01C-4979-828E-C36D74810D6C}"/>
              </a:ext>
            </a:extLst>
          </p:cNvPr>
          <p:cNvGrpSpPr/>
          <p:nvPr/>
        </p:nvGrpSpPr>
        <p:grpSpPr>
          <a:xfrm>
            <a:off x="6532107" y="2348880"/>
            <a:ext cx="1878516" cy="4231341"/>
            <a:chOff x="6532107" y="2348880"/>
            <a:chExt cx="1878516" cy="4231341"/>
          </a:xfrm>
        </p:grpSpPr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72F9E9E2-5C29-45EB-BBAA-541DAEDE9995}"/>
                </a:ext>
              </a:extLst>
            </p:cNvPr>
            <p:cNvCxnSpPr/>
            <p:nvPr/>
          </p:nvCxnSpPr>
          <p:spPr>
            <a:xfrm>
              <a:off x="7925896" y="2348880"/>
              <a:ext cx="0" cy="3816424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BB077F15-95BF-41E5-9D70-96182FD85DCE}"/>
                </a:ext>
              </a:extLst>
            </p:cNvPr>
            <p:cNvCxnSpPr/>
            <p:nvPr/>
          </p:nvCxnSpPr>
          <p:spPr>
            <a:xfrm flipV="1">
              <a:off x="8186533" y="5885656"/>
              <a:ext cx="0" cy="28803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16E141C8-3535-443A-A126-7D7A47B460C8}"/>
                </a:ext>
              </a:extLst>
            </p:cNvPr>
            <p:cNvCxnSpPr/>
            <p:nvPr/>
          </p:nvCxnSpPr>
          <p:spPr>
            <a:xfrm flipV="1">
              <a:off x="6532107" y="5885656"/>
              <a:ext cx="0" cy="28803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F8DE1E2-9A8C-4CE7-8077-99B64DC44353}"/>
                </a:ext>
              </a:extLst>
            </p:cNvPr>
            <p:cNvSpPr txBox="1"/>
            <p:nvPr/>
          </p:nvSpPr>
          <p:spPr>
            <a:xfrm>
              <a:off x="7905356" y="6185475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srgbClr val="FF0000"/>
                  </a:solidFill>
                </a:rPr>
                <a:t>1,5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DFE6AE1-6FAE-4001-BE4C-97CD036D858A}"/>
                </a:ext>
              </a:extLst>
            </p:cNvPr>
            <p:cNvSpPr txBox="1"/>
            <p:nvPr/>
          </p:nvSpPr>
          <p:spPr>
            <a:xfrm>
              <a:off x="6924422" y="6210889"/>
              <a:ext cx="5052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rgbClr val="FF0000"/>
                  </a:solidFill>
                </a:rPr>
                <a:t>8</a:t>
              </a:r>
            </a:p>
          </p:txBody>
        </p:sp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1C207488-734B-4D6D-8760-CCDE468D0A8D}"/>
                </a:ext>
              </a:extLst>
            </p:cNvPr>
            <p:cNvCxnSpPr/>
            <p:nvPr/>
          </p:nvCxnSpPr>
          <p:spPr>
            <a:xfrm>
              <a:off x="7668344" y="4221088"/>
              <a:ext cx="576064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C2CBFDE5-5F9A-4E8B-9B90-F0744C8A6FD5}"/>
              </a:ext>
            </a:extLst>
          </p:cNvPr>
          <p:cNvGrpSpPr/>
          <p:nvPr/>
        </p:nvGrpSpPr>
        <p:grpSpPr>
          <a:xfrm>
            <a:off x="1223022" y="2348880"/>
            <a:ext cx="996556" cy="4258845"/>
            <a:chOff x="1223022" y="2348880"/>
            <a:chExt cx="996556" cy="4258845"/>
          </a:xfrm>
        </p:grpSpPr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74D7B134-D70A-41B3-AD4D-66E773D4BBDF}"/>
                </a:ext>
              </a:extLst>
            </p:cNvPr>
            <p:cNvCxnSpPr/>
            <p:nvPr/>
          </p:nvCxnSpPr>
          <p:spPr>
            <a:xfrm>
              <a:off x="1714311" y="2348880"/>
              <a:ext cx="0" cy="3816424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B2EB185C-908B-4B80-958D-08587B229486}"/>
                </a:ext>
              </a:extLst>
            </p:cNvPr>
            <p:cNvCxnSpPr/>
            <p:nvPr/>
          </p:nvCxnSpPr>
          <p:spPr>
            <a:xfrm flipV="1">
              <a:off x="1832039" y="5877272"/>
              <a:ext cx="0" cy="28803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883410CC-0250-439F-94DB-33B058BF23C2}"/>
                </a:ext>
              </a:extLst>
            </p:cNvPr>
            <p:cNvCxnSpPr/>
            <p:nvPr/>
          </p:nvCxnSpPr>
          <p:spPr>
            <a:xfrm flipV="1">
              <a:off x="1475656" y="5877272"/>
              <a:ext cx="0" cy="28803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EC802E2-8A5E-4E8F-9155-DE3EA03534A8}"/>
                </a:ext>
              </a:extLst>
            </p:cNvPr>
            <p:cNvSpPr txBox="1"/>
            <p:nvPr/>
          </p:nvSpPr>
          <p:spPr>
            <a:xfrm>
              <a:off x="1714311" y="6238393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srgbClr val="FF0000"/>
                  </a:solidFill>
                </a:rPr>
                <a:t>1,5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DF7B0E4-4700-4D73-8510-20ECB14DAC8A}"/>
                </a:ext>
              </a:extLst>
            </p:cNvPr>
            <p:cNvSpPr txBox="1"/>
            <p:nvPr/>
          </p:nvSpPr>
          <p:spPr>
            <a:xfrm>
              <a:off x="1223022" y="6226212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srgbClr val="FF0000"/>
                  </a:solidFill>
                </a:rPr>
                <a:t>2,5</a:t>
              </a:r>
            </a:p>
          </p:txBody>
        </p: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3DA88BCB-840D-4C48-BB03-FC60541A9DC6}"/>
                </a:ext>
              </a:extLst>
            </p:cNvPr>
            <p:cNvCxnSpPr/>
            <p:nvPr/>
          </p:nvCxnSpPr>
          <p:spPr>
            <a:xfrm>
              <a:off x="1426279" y="4222601"/>
              <a:ext cx="576064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7881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BDFC1340-41E1-4477-8331-DEA7DE5F2C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Пробег </a:t>
            </a:r>
            <a:r>
              <a:rPr lang="el-GR" altLang="ru-RU"/>
              <a:t>α</a:t>
            </a:r>
            <a:r>
              <a:rPr lang="ru-RU" altLang="ru-RU"/>
              <a:t>-частиц</a:t>
            </a:r>
          </a:p>
        </p:txBody>
      </p:sp>
      <p:pic>
        <p:nvPicPr>
          <p:cNvPr id="3075" name="Picture 3">
            <a:extLst>
              <a:ext uri="{FF2B5EF4-FFF2-40B4-BE49-F238E27FC236}">
                <a16:creationId xmlns:a16="http://schemas.microsoft.com/office/drawing/2014/main" id="{93EAB102-6C4D-4E6A-90FB-41F9772EC74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43475" y="2305050"/>
            <a:ext cx="3854450" cy="2668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0DB68592-8DAB-4D37-BE1D-4E811FCAABA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209800"/>
            <a:ext cx="4873625" cy="3487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143BA11-9E1D-41B8-B71B-967A9796A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Определение изотопов </a:t>
            </a:r>
            <a:r>
              <a:rPr lang="en-US" dirty="0"/>
              <a:t>U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58EC4E5A-3779-4637-81E4-6EF4448F566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000" dirty="0"/>
              <a:t>Перевод в раствор</a:t>
            </a:r>
          </a:p>
          <a:p>
            <a:r>
              <a:rPr lang="ru-RU" sz="2000" dirty="0"/>
              <a:t>Хроматографическое отделение U от </a:t>
            </a:r>
            <a:r>
              <a:rPr lang="ru-RU" sz="2000" dirty="0" err="1"/>
              <a:t>Th</a:t>
            </a:r>
            <a:r>
              <a:rPr lang="ru-RU" sz="2000" dirty="0"/>
              <a:t> и Fe (анионит)</a:t>
            </a:r>
          </a:p>
          <a:p>
            <a:r>
              <a:rPr lang="ru-RU" sz="2000" dirty="0"/>
              <a:t>Дополнительная очистка </a:t>
            </a:r>
            <a:r>
              <a:rPr lang="ru-RU" sz="2000" dirty="0" err="1"/>
              <a:t>переосаждением</a:t>
            </a:r>
            <a:r>
              <a:rPr lang="ru-RU" sz="2000" dirty="0"/>
              <a:t> Fe(OH)3↓ в карбонатной среде </a:t>
            </a:r>
          </a:p>
          <a:p>
            <a:r>
              <a:rPr lang="ru-RU" sz="2000" dirty="0"/>
              <a:t>Электролитическое осаждение </a:t>
            </a:r>
            <a:r>
              <a:rPr lang="en-US" sz="2000" dirty="0"/>
              <a:t>U</a:t>
            </a:r>
            <a:r>
              <a:rPr lang="ru-RU" sz="2000" dirty="0"/>
              <a:t> на стальном диске</a:t>
            </a: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1AD0DB4-C514-4035-840F-667D630394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75000"/>
              </a:lnSpc>
            </a:pPr>
            <a:r>
              <a:rPr lang="ru-RU" altLang="ru-RU" sz="1800" baseline="30000" dirty="0"/>
              <a:t>234</a:t>
            </a:r>
            <a:r>
              <a:rPr lang="ru-RU" altLang="ru-RU" sz="1800" dirty="0"/>
              <a:t>U: </a:t>
            </a:r>
          </a:p>
          <a:p>
            <a:pPr lvl="1" eaLnBrk="1" hangingPunct="1">
              <a:lnSpc>
                <a:spcPct val="75000"/>
              </a:lnSpc>
            </a:pPr>
            <a:r>
              <a:rPr lang="ru-RU" altLang="ru-RU" sz="1600" dirty="0"/>
              <a:t>4774,60 кэВ (71,38</a:t>
            </a:r>
            <a:r>
              <a:rPr lang="en-US" altLang="ru-RU" sz="1600" dirty="0"/>
              <a:t> </a:t>
            </a:r>
            <a:r>
              <a:rPr lang="ru-RU" altLang="ru-RU" sz="1600" dirty="0"/>
              <a:t>%)</a:t>
            </a:r>
          </a:p>
          <a:p>
            <a:pPr lvl="1" eaLnBrk="1" hangingPunct="1">
              <a:lnSpc>
                <a:spcPct val="75000"/>
              </a:lnSpc>
            </a:pPr>
            <a:r>
              <a:rPr lang="ru-RU" altLang="ru-RU" sz="1600" dirty="0"/>
              <a:t>4722,40 кэВ (28,42</a:t>
            </a:r>
            <a:r>
              <a:rPr lang="en-US" altLang="ru-RU" sz="1600" dirty="0"/>
              <a:t> </a:t>
            </a:r>
            <a:r>
              <a:rPr lang="ru-RU" altLang="ru-RU" sz="1600" dirty="0"/>
              <a:t>%)</a:t>
            </a:r>
          </a:p>
          <a:p>
            <a:pPr eaLnBrk="1" hangingPunct="1">
              <a:lnSpc>
                <a:spcPct val="75000"/>
              </a:lnSpc>
            </a:pPr>
            <a:r>
              <a:rPr lang="ru-RU" altLang="ru-RU" sz="1800" baseline="30000" dirty="0"/>
              <a:t>235</a:t>
            </a:r>
            <a:r>
              <a:rPr lang="ru-RU" altLang="ru-RU" sz="1800" dirty="0"/>
              <a:t>U: </a:t>
            </a:r>
          </a:p>
          <a:p>
            <a:pPr lvl="1" eaLnBrk="1" hangingPunct="1">
              <a:lnSpc>
                <a:spcPct val="75000"/>
              </a:lnSpc>
            </a:pPr>
            <a:r>
              <a:rPr lang="ru-RU" altLang="ru-RU" sz="1600" dirty="0"/>
              <a:t>4395.40 кэВ (57,73</a:t>
            </a:r>
            <a:r>
              <a:rPr lang="en-US" altLang="ru-RU" sz="1600" dirty="0"/>
              <a:t> </a:t>
            </a:r>
            <a:r>
              <a:rPr lang="ru-RU" altLang="ru-RU" sz="1600" dirty="0"/>
              <a:t>%) </a:t>
            </a:r>
          </a:p>
          <a:p>
            <a:pPr lvl="1" eaLnBrk="1" hangingPunct="1">
              <a:lnSpc>
                <a:spcPct val="75000"/>
              </a:lnSpc>
            </a:pPr>
            <a:r>
              <a:rPr lang="ru-RU" altLang="ru-RU" sz="1600" dirty="0"/>
              <a:t>4364,30 кэВ (18,92</a:t>
            </a:r>
            <a:r>
              <a:rPr lang="en-US" altLang="ru-RU" sz="1600" dirty="0"/>
              <a:t> </a:t>
            </a:r>
            <a:r>
              <a:rPr lang="ru-RU" altLang="ru-RU" sz="1600" dirty="0"/>
              <a:t>%)</a:t>
            </a:r>
          </a:p>
          <a:p>
            <a:pPr lvl="1" eaLnBrk="1" hangingPunct="1">
              <a:lnSpc>
                <a:spcPct val="75000"/>
              </a:lnSpc>
            </a:pPr>
            <a:r>
              <a:rPr lang="ru-RU" altLang="ru-RU" sz="1600" dirty="0"/>
              <a:t>4215,80 кэВ (6,01</a:t>
            </a:r>
            <a:r>
              <a:rPr lang="en-US" altLang="ru-RU" sz="1600" dirty="0"/>
              <a:t> </a:t>
            </a:r>
            <a:r>
              <a:rPr lang="ru-RU" altLang="ru-RU" sz="1600" dirty="0"/>
              <a:t>%)</a:t>
            </a:r>
          </a:p>
          <a:p>
            <a:pPr lvl="1" eaLnBrk="1" hangingPunct="1">
              <a:lnSpc>
                <a:spcPct val="75000"/>
              </a:lnSpc>
            </a:pPr>
            <a:r>
              <a:rPr lang="ru-RU" altLang="ru-RU" sz="1600" dirty="0"/>
              <a:t>…</a:t>
            </a:r>
            <a:endParaRPr lang="ru-RU" sz="1800" dirty="0"/>
          </a:p>
          <a:p>
            <a:pPr eaLnBrk="1" hangingPunct="1">
              <a:lnSpc>
                <a:spcPct val="75000"/>
              </a:lnSpc>
            </a:pPr>
            <a:r>
              <a:rPr lang="ru-RU" altLang="ru-RU" sz="1800" baseline="30000" dirty="0"/>
              <a:t>238</a:t>
            </a:r>
            <a:r>
              <a:rPr lang="ru-RU" altLang="ru-RU" sz="1800" dirty="0"/>
              <a:t>U: </a:t>
            </a:r>
          </a:p>
          <a:p>
            <a:pPr lvl="1" eaLnBrk="1" hangingPunct="1">
              <a:lnSpc>
                <a:spcPct val="75000"/>
              </a:lnSpc>
            </a:pPr>
            <a:r>
              <a:rPr lang="ru-RU" altLang="ru-RU" sz="1600" dirty="0"/>
              <a:t>4198,00 кэВ (79,00%) </a:t>
            </a:r>
          </a:p>
          <a:p>
            <a:pPr lvl="1" eaLnBrk="1" hangingPunct="1">
              <a:lnSpc>
                <a:spcPct val="75000"/>
              </a:lnSpc>
            </a:pPr>
            <a:r>
              <a:rPr lang="ru-RU" altLang="ru-RU" sz="1600" dirty="0"/>
              <a:t>4151,00 кэВ (20,90%)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50C66E67-92DE-4CFD-B878-FC90689700D9}"/>
              </a:ext>
            </a:extLst>
          </p:cNvPr>
          <p:cNvGrpSpPr/>
          <p:nvPr/>
        </p:nvGrpSpPr>
        <p:grpSpPr>
          <a:xfrm>
            <a:off x="4572000" y="4313828"/>
            <a:ext cx="4572000" cy="2544172"/>
            <a:chOff x="1" y="4313828"/>
            <a:chExt cx="4572000" cy="2544172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464F5BA6-D9CA-4AC8-B690-B2449737BD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4313828"/>
              <a:ext cx="4572000" cy="2544172"/>
            </a:xfrm>
            <a:prstGeom prst="rect">
              <a:avLst/>
            </a:prstGeom>
          </p:spPr>
        </p:pic>
        <p:sp>
          <p:nvSpPr>
            <p:cNvPr id="9" name="Стрелка: вниз 8">
              <a:extLst>
                <a:ext uri="{FF2B5EF4-FFF2-40B4-BE49-F238E27FC236}">
                  <a16:creationId xmlns:a16="http://schemas.microsoft.com/office/drawing/2014/main" id="{7D7B80FB-6787-4C3B-A1EC-B36D29549FDD}"/>
                </a:ext>
              </a:extLst>
            </p:cNvPr>
            <p:cNvSpPr/>
            <p:nvPr/>
          </p:nvSpPr>
          <p:spPr>
            <a:xfrm>
              <a:off x="448580" y="4671264"/>
              <a:ext cx="1303560" cy="282172"/>
            </a:xfrm>
            <a:prstGeom prst="down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aseline="30000" dirty="0"/>
                <a:t>238</a:t>
              </a:r>
              <a:r>
                <a:rPr lang="en-US" sz="1600" dirty="0"/>
                <a:t>U</a:t>
              </a:r>
              <a:endParaRPr lang="ru-RU" sz="1600" baseline="30000" dirty="0"/>
            </a:p>
          </p:txBody>
        </p:sp>
        <p:sp>
          <p:nvSpPr>
            <p:cNvPr id="10" name="Стрелка: вверх 9">
              <a:extLst>
                <a:ext uri="{FF2B5EF4-FFF2-40B4-BE49-F238E27FC236}">
                  <a16:creationId xmlns:a16="http://schemas.microsoft.com/office/drawing/2014/main" id="{EA7D81A1-6AC6-4F20-904E-7EE53312C0F8}"/>
                </a:ext>
              </a:extLst>
            </p:cNvPr>
            <p:cNvSpPr/>
            <p:nvPr/>
          </p:nvSpPr>
          <p:spPr>
            <a:xfrm>
              <a:off x="673100" y="6537800"/>
              <a:ext cx="1303560" cy="269400"/>
            </a:xfrm>
            <a:prstGeom prst="up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aseline="30000" dirty="0"/>
                <a:t>235</a:t>
              </a:r>
              <a:r>
                <a:rPr lang="en-US" sz="1600" dirty="0"/>
                <a:t>U</a:t>
              </a:r>
              <a:endParaRPr lang="ru-RU" sz="1600" dirty="0"/>
            </a:p>
          </p:txBody>
        </p:sp>
        <p:sp>
          <p:nvSpPr>
            <p:cNvPr id="11" name="Стрелка: вниз 10">
              <a:extLst>
                <a:ext uri="{FF2B5EF4-FFF2-40B4-BE49-F238E27FC236}">
                  <a16:creationId xmlns:a16="http://schemas.microsoft.com/office/drawing/2014/main" id="{50F1F4C2-CD77-4058-91BC-54394B5D085C}"/>
                </a:ext>
              </a:extLst>
            </p:cNvPr>
            <p:cNvSpPr/>
            <p:nvPr/>
          </p:nvSpPr>
          <p:spPr>
            <a:xfrm>
              <a:off x="1172480" y="4960806"/>
              <a:ext cx="1303560" cy="282172"/>
            </a:xfrm>
            <a:prstGeom prst="down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aseline="30000" dirty="0"/>
                <a:t>234</a:t>
              </a:r>
              <a:r>
                <a:rPr lang="en-US" sz="1600" dirty="0"/>
                <a:t>U</a:t>
              </a:r>
              <a:endParaRPr lang="ru-RU" sz="1600" baseline="30000" dirty="0"/>
            </a:p>
          </p:txBody>
        </p:sp>
      </p:grpSp>
    </p:spTree>
    <p:extLst>
      <p:ext uri="{BB962C8B-B14F-4D97-AF65-F5344CB8AC3E}">
        <p14:creationId xmlns:p14="http://schemas.microsoft.com/office/powerpoint/2010/main" val="5401966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143BA11-9E1D-41B8-B71B-967A9796A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Определение изотопов </a:t>
            </a:r>
            <a:r>
              <a:rPr lang="en-US" dirty="0"/>
              <a:t>Th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58EC4E5A-3779-4637-81E4-6EF4448F566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000" dirty="0"/>
              <a:t>…</a:t>
            </a:r>
          </a:p>
          <a:p>
            <a:r>
              <a:rPr lang="ru-RU" sz="2000" dirty="0"/>
              <a:t>Хроматографическое отделение </a:t>
            </a:r>
            <a:r>
              <a:rPr lang="ru-RU" sz="2000" dirty="0" err="1"/>
              <a:t>Th</a:t>
            </a:r>
            <a:r>
              <a:rPr lang="ru-RU" sz="2000" dirty="0"/>
              <a:t> от Fe (катионит)</a:t>
            </a:r>
          </a:p>
          <a:p>
            <a:r>
              <a:rPr lang="ru-RU" sz="2000" dirty="0"/>
              <a:t>Электролитическое осаждение </a:t>
            </a:r>
            <a:r>
              <a:rPr lang="ru-RU" sz="2000" dirty="0" err="1"/>
              <a:t>Th</a:t>
            </a:r>
            <a:r>
              <a:rPr lang="ru-RU" sz="2000" dirty="0"/>
              <a:t> на стальном диске</a:t>
            </a: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1AD0DB4-C514-4035-840F-667D630394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ru-RU" altLang="ru-RU" sz="1800" baseline="30000" dirty="0"/>
              <a:t>23</a:t>
            </a:r>
            <a:r>
              <a:rPr lang="en-US" altLang="ru-RU" sz="1800" baseline="30000" dirty="0"/>
              <a:t>2</a:t>
            </a:r>
            <a:r>
              <a:rPr lang="en-US" altLang="ru-RU" sz="1800" dirty="0"/>
              <a:t>Th</a:t>
            </a:r>
            <a:r>
              <a:rPr lang="ru-RU" altLang="ru-RU" sz="1800" dirty="0"/>
              <a:t>: </a:t>
            </a:r>
          </a:p>
          <a:p>
            <a:pPr lvl="1" eaLnBrk="1" hangingPunct="1">
              <a:lnSpc>
                <a:spcPct val="85000"/>
              </a:lnSpc>
            </a:pPr>
            <a:r>
              <a:rPr lang="ru-RU" altLang="ru-RU" sz="1600" dirty="0"/>
              <a:t>4</a:t>
            </a:r>
            <a:r>
              <a:rPr lang="en-US" altLang="ru-RU" sz="1600" dirty="0"/>
              <a:t>012</a:t>
            </a:r>
            <a:r>
              <a:rPr lang="ru-RU" altLang="ru-RU" sz="1600" dirty="0"/>
              <a:t>,</a:t>
            </a:r>
            <a:r>
              <a:rPr lang="en-US" altLang="ru-RU" sz="1600" dirty="0"/>
              <a:t>3</a:t>
            </a:r>
            <a:r>
              <a:rPr lang="ru-RU" altLang="ru-RU" sz="1600" dirty="0"/>
              <a:t>0 кэВ (</a:t>
            </a:r>
            <a:r>
              <a:rPr lang="en-US" altLang="ru-RU" sz="1600" dirty="0"/>
              <a:t>78</a:t>
            </a:r>
            <a:r>
              <a:rPr lang="ru-RU" altLang="ru-RU" sz="1600" dirty="0"/>
              <a:t>,</a:t>
            </a:r>
            <a:r>
              <a:rPr lang="en-US" altLang="ru-RU" sz="1600" dirty="0"/>
              <a:t>2</a:t>
            </a:r>
            <a:r>
              <a:rPr lang="ru-RU" altLang="ru-RU" sz="1600" dirty="0"/>
              <a:t>0</a:t>
            </a:r>
            <a:r>
              <a:rPr lang="en-US" altLang="ru-RU" sz="1600" dirty="0"/>
              <a:t> </a:t>
            </a:r>
            <a:r>
              <a:rPr lang="ru-RU" altLang="ru-RU" sz="1600" dirty="0"/>
              <a:t>%) </a:t>
            </a:r>
          </a:p>
          <a:p>
            <a:pPr lvl="1" eaLnBrk="1" hangingPunct="1">
              <a:lnSpc>
                <a:spcPct val="85000"/>
              </a:lnSpc>
            </a:pPr>
            <a:r>
              <a:rPr lang="en-US" altLang="ru-RU" sz="1600" dirty="0"/>
              <a:t>3947</a:t>
            </a:r>
            <a:r>
              <a:rPr lang="ru-RU" altLang="ru-RU" sz="1600" dirty="0"/>
              <a:t>,</a:t>
            </a:r>
            <a:r>
              <a:rPr lang="en-US" altLang="ru-RU" sz="1600" dirty="0"/>
              <a:t>2</a:t>
            </a:r>
            <a:r>
              <a:rPr lang="ru-RU" altLang="ru-RU" sz="1600" dirty="0"/>
              <a:t>0 кэВ (2</a:t>
            </a:r>
            <a:r>
              <a:rPr lang="en-US" altLang="ru-RU" sz="1600" dirty="0"/>
              <a:t>1</a:t>
            </a:r>
            <a:r>
              <a:rPr lang="ru-RU" altLang="ru-RU" sz="1600" dirty="0"/>
              <a:t>,</a:t>
            </a:r>
            <a:r>
              <a:rPr lang="en-US" altLang="ru-RU" sz="1600" dirty="0"/>
              <a:t>7</a:t>
            </a:r>
            <a:r>
              <a:rPr lang="ru-RU" altLang="ru-RU" sz="1600" dirty="0"/>
              <a:t>0</a:t>
            </a:r>
            <a:r>
              <a:rPr lang="en-US" altLang="ru-RU" sz="1600" dirty="0"/>
              <a:t> </a:t>
            </a:r>
            <a:r>
              <a:rPr lang="ru-RU" altLang="ru-RU" sz="1600" dirty="0"/>
              <a:t>%)</a:t>
            </a:r>
          </a:p>
          <a:p>
            <a:pPr eaLnBrk="1" hangingPunct="1">
              <a:lnSpc>
                <a:spcPct val="85000"/>
              </a:lnSpc>
            </a:pPr>
            <a:r>
              <a:rPr lang="ru-RU" altLang="ru-RU" sz="1800" baseline="30000" dirty="0"/>
              <a:t>23</a:t>
            </a:r>
            <a:r>
              <a:rPr lang="en-US" altLang="ru-RU" sz="1800" baseline="30000" dirty="0"/>
              <a:t>0</a:t>
            </a:r>
            <a:r>
              <a:rPr lang="en-US" altLang="ru-RU" sz="1800" dirty="0"/>
              <a:t>Th</a:t>
            </a:r>
            <a:r>
              <a:rPr lang="ru-RU" altLang="ru-RU" sz="1800" dirty="0"/>
              <a:t>: </a:t>
            </a:r>
          </a:p>
          <a:p>
            <a:pPr lvl="1" eaLnBrk="1" hangingPunct="1">
              <a:lnSpc>
                <a:spcPct val="85000"/>
              </a:lnSpc>
            </a:pPr>
            <a:r>
              <a:rPr lang="ru-RU" altLang="ru-RU" sz="1600" dirty="0"/>
              <a:t>4</a:t>
            </a:r>
            <a:r>
              <a:rPr lang="en-US" altLang="ru-RU" sz="1600" dirty="0"/>
              <a:t>687</a:t>
            </a:r>
            <a:r>
              <a:rPr lang="ru-RU" altLang="ru-RU" sz="1600" dirty="0"/>
              <a:t>,</a:t>
            </a:r>
            <a:r>
              <a:rPr lang="en-US" altLang="ru-RU" sz="1600" dirty="0"/>
              <a:t>0</a:t>
            </a:r>
            <a:r>
              <a:rPr lang="ru-RU" altLang="ru-RU" sz="1600" dirty="0"/>
              <a:t>0 кэВ (7</a:t>
            </a:r>
            <a:r>
              <a:rPr lang="en-US" altLang="ru-RU" sz="1600" dirty="0"/>
              <a:t>6</a:t>
            </a:r>
            <a:r>
              <a:rPr lang="ru-RU" altLang="ru-RU" sz="1600" dirty="0"/>
              <a:t>,3</a:t>
            </a:r>
            <a:r>
              <a:rPr lang="en-US" altLang="ru-RU" sz="1600" dirty="0"/>
              <a:t>0 </a:t>
            </a:r>
            <a:r>
              <a:rPr lang="ru-RU" altLang="ru-RU" sz="1600" dirty="0"/>
              <a:t>%)</a:t>
            </a:r>
          </a:p>
          <a:p>
            <a:pPr lvl="1" eaLnBrk="1" hangingPunct="1">
              <a:lnSpc>
                <a:spcPct val="85000"/>
              </a:lnSpc>
            </a:pPr>
            <a:r>
              <a:rPr lang="ru-RU" altLang="ru-RU" sz="1600" dirty="0"/>
              <a:t>4</a:t>
            </a:r>
            <a:r>
              <a:rPr lang="en-US" altLang="ru-RU" sz="1600" dirty="0"/>
              <a:t>620</a:t>
            </a:r>
            <a:r>
              <a:rPr lang="ru-RU" altLang="ru-RU" sz="1600" dirty="0"/>
              <a:t>,</a:t>
            </a:r>
            <a:r>
              <a:rPr lang="en-US" altLang="ru-RU" sz="1600" dirty="0"/>
              <a:t>5</a:t>
            </a:r>
            <a:r>
              <a:rPr lang="ru-RU" altLang="ru-RU" sz="1600" dirty="0"/>
              <a:t>0 кэВ (</a:t>
            </a:r>
            <a:r>
              <a:rPr lang="en-US" altLang="ru-RU" sz="1600" dirty="0"/>
              <a:t>23</a:t>
            </a:r>
            <a:r>
              <a:rPr lang="ru-RU" altLang="ru-RU" sz="1600" dirty="0"/>
              <a:t>,4</a:t>
            </a:r>
            <a:r>
              <a:rPr lang="en-US" altLang="ru-RU" sz="1600" dirty="0"/>
              <a:t>0 </a:t>
            </a:r>
            <a:r>
              <a:rPr lang="ru-RU" altLang="ru-RU" sz="1600" dirty="0"/>
              <a:t>%)</a:t>
            </a:r>
          </a:p>
          <a:p>
            <a:pPr eaLnBrk="1" hangingPunct="1">
              <a:lnSpc>
                <a:spcPct val="85000"/>
              </a:lnSpc>
            </a:pPr>
            <a:r>
              <a:rPr lang="ru-RU" altLang="ru-RU" sz="1800" baseline="30000" dirty="0"/>
              <a:t>2</a:t>
            </a:r>
            <a:r>
              <a:rPr lang="en-US" altLang="ru-RU" sz="1800" baseline="30000" dirty="0"/>
              <a:t>28</a:t>
            </a:r>
            <a:r>
              <a:rPr lang="en-US" altLang="ru-RU" sz="1800" dirty="0"/>
              <a:t>Th:</a:t>
            </a:r>
            <a:r>
              <a:rPr lang="ru-RU" altLang="ru-RU" sz="1800" dirty="0"/>
              <a:t> </a:t>
            </a:r>
            <a:endParaRPr lang="en-US" altLang="ru-RU" sz="1800" dirty="0"/>
          </a:p>
          <a:p>
            <a:pPr lvl="1" eaLnBrk="1" hangingPunct="1">
              <a:lnSpc>
                <a:spcPct val="85000"/>
              </a:lnSpc>
            </a:pPr>
            <a:r>
              <a:rPr lang="ru-RU" altLang="ru-RU" sz="1600" dirty="0"/>
              <a:t>5</a:t>
            </a:r>
            <a:r>
              <a:rPr lang="en-US" altLang="ru-RU" sz="1600" dirty="0"/>
              <a:t>423</a:t>
            </a:r>
            <a:r>
              <a:rPr lang="ru-RU" altLang="ru-RU" sz="1600" dirty="0"/>
              <a:t>,1</a:t>
            </a:r>
            <a:r>
              <a:rPr lang="en-US" altLang="ru-RU" sz="1600" dirty="0"/>
              <a:t>5</a:t>
            </a:r>
            <a:r>
              <a:rPr lang="ru-RU" altLang="ru-RU" sz="1600" dirty="0"/>
              <a:t> кэВ (</a:t>
            </a:r>
            <a:r>
              <a:rPr lang="en-US" altLang="ru-RU" sz="1600" dirty="0"/>
              <a:t>72,20 </a:t>
            </a:r>
            <a:r>
              <a:rPr lang="ru-RU" altLang="ru-RU" sz="1600" dirty="0"/>
              <a:t>%) </a:t>
            </a:r>
          </a:p>
          <a:p>
            <a:pPr lvl="1" eaLnBrk="1" hangingPunct="1">
              <a:lnSpc>
                <a:spcPct val="85000"/>
              </a:lnSpc>
            </a:pPr>
            <a:r>
              <a:rPr lang="ru-RU" altLang="ru-RU" sz="1600" dirty="0"/>
              <a:t>5</a:t>
            </a:r>
            <a:r>
              <a:rPr lang="en-US" altLang="ru-RU" sz="1600" dirty="0"/>
              <a:t>340</a:t>
            </a:r>
            <a:r>
              <a:rPr lang="ru-RU" altLang="ru-RU" sz="1600" dirty="0"/>
              <a:t>,36 кэВ (</a:t>
            </a:r>
            <a:r>
              <a:rPr lang="en-US" altLang="ru-RU" sz="1600" dirty="0"/>
              <a:t>27,20 </a:t>
            </a:r>
            <a:r>
              <a:rPr lang="ru-RU" altLang="ru-RU" sz="1600" dirty="0"/>
              <a:t>%)</a:t>
            </a:r>
          </a:p>
          <a:p>
            <a:pPr lvl="1" eaLnBrk="1" hangingPunct="1">
              <a:lnSpc>
                <a:spcPct val="85000"/>
              </a:lnSpc>
            </a:pPr>
            <a:endParaRPr lang="ru-RU" altLang="ru-RU" sz="11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FC7EDB9-7D42-4B7A-8D1F-65852A5D1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313710"/>
            <a:ext cx="4572000" cy="2544290"/>
          </a:xfrm>
          <a:prstGeom prst="rect">
            <a:avLst/>
          </a:prstGeom>
        </p:spPr>
      </p:pic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6D2DE5AC-7240-44D3-A7A3-045C2A3AA10D}"/>
              </a:ext>
            </a:extLst>
          </p:cNvPr>
          <p:cNvSpPr/>
          <p:nvPr/>
        </p:nvSpPr>
        <p:spPr>
          <a:xfrm>
            <a:off x="4470400" y="4530178"/>
            <a:ext cx="1303560" cy="28217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aseline="30000" dirty="0"/>
              <a:t>232</a:t>
            </a:r>
            <a:r>
              <a:rPr lang="en-US" sz="1600" dirty="0"/>
              <a:t>Th</a:t>
            </a:r>
            <a:endParaRPr lang="ru-RU" sz="1600" baseline="30000" dirty="0"/>
          </a:p>
        </p:txBody>
      </p:sp>
      <p:sp>
        <p:nvSpPr>
          <p:cNvPr id="14" name="Стрелка: вверх 13">
            <a:extLst>
              <a:ext uri="{FF2B5EF4-FFF2-40B4-BE49-F238E27FC236}">
                <a16:creationId xmlns:a16="http://schemas.microsoft.com/office/drawing/2014/main" id="{E9F91A7A-9713-4C0A-B959-FF269F735836}"/>
              </a:ext>
            </a:extLst>
          </p:cNvPr>
          <p:cNvSpPr/>
          <p:nvPr/>
        </p:nvSpPr>
        <p:spPr>
          <a:xfrm>
            <a:off x="4814570" y="6542880"/>
            <a:ext cx="1303560" cy="269400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aseline="30000" dirty="0"/>
              <a:t>230</a:t>
            </a:r>
            <a:r>
              <a:rPr lang="en-US" sz="1600" dirty="0"/>
              <a:t>Th</a:t>
            </a:r>
            <a:endParaRPr lang="ru-RU" sz="1600" dirty="0"/>
          </a:p>
        </p:txBody>
      </p:sp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id="{97BC8445-E92D-4ECE-910D-EE923F950800}"/>
              </a:ext>
            </a:extLst>
          </p:cNvPr>
          <p:cNvSpPr/>
          <p:nvPr/>
        </p:nvSpPr>
        <p:spPr>
          <a:xfrm>
            <a:off x="5238750" y="4789214"/>
            <a:ext cx="1303560" cy="28217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aseline="30000" dirty="0"/>
              <a:t>228</a:t>
            </a:r>
            <a:r>
              <a:rPr lang="en-US" sz="1600" dirty="0"/>
              <a:t>Th</a:t>
            </a:r>
            <a:endParaRPr lang="ru-RU" sz="1600" baseline="30000" dirty="0"/>
          </a:p>
        </p:txBody>
      </p:sp>
    </p:spTree>
    <p:extLst>
      <p:ext uri="{BB962C8B-B14F-4D97-AF65-F5344CB8AC3E}">
        <p14:creationId xmlns:p14="http://schemas.microsoft.com/office/powerpoint/2010/main" val="13324242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5D2C77-3193-441F-B346-AFF50ACB1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Определение </a:t>
            </a:r>
            <a:r>
              <a:rPr lang="ru-RU" baseline="30000" dirty="0"/>
              <a:t>226</a:t>
            </a:r>
            <a:r>
              <a:rPr lang="en-US" dirty="0"/>
              <a:t>Ra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61C930-75BA-42B8-9184-BB43491F768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Перевод в раствор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Отделение </a:t>
            </a:r>
            <a:r>
              <a:rPr lang="en-US" sz="2000" dirty="0"/>
              <a:t>Ra: </a:t>
            </a:r>
            <a:r>
              <a:rPr lang="ru-RU" sz="2000" dirty="0" err="1"/>
              <a:t>соосаждение</a:t>
            </a:r>
            <a:r>
              <a:rPr lang="ru-RU" sz="2000" dirty="0"/>
              <a:t> остальных радионуклидов с </a:t>
            </a:r>
            <a:r>
              <a:rPr lang="en-US" sz="2000" dirty="0"/>
              <a:t>Fe(OH)</a:t>
            </a:r>
            <a:r>
              <a:rPr lang="en-US" sz="2000" baseline="-25000" dirty="0"/>
              <a:t>3</a:t>
            </a:r>
            <a:r>
              <a:rPr lang="en-US" sz="2000" dirty="0"/>
              <a:t>↓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/>
              <a:t>Микроосаждение</a:t>
            </a:r>
            <a:r>
              <a:rPr lang="en-US" sz="2000" dirty="0"/>
              <a:t> Ba(Ra)SO</a:t>
            </a:r>
            <a:r>
              <a:rPr lang="en-US" sz="2000" baseline="-25000" dirty="0"/>
              <a:t>4</a:t>
            </a:r>
            <a:r>
              <a:rPr lang="en-US" sz="2000" dirty="0"/>
              <a:t>↓</a:t>
            </a: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Вакуумная фильтрация</a:t>
            </a:r>
            <a:endParaRPr lang="en-US" sz="20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8949512-7C8B-4F82-833E-6E4243AE4A6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ru-RU" altLang="ru-RU" sz="1800" baseline="30000" dirty="0"/>
              <a:t>226</a:t>
            </a:r>
            <a:r>
              <a:rPr lang="en-US" altLang="ru-RU" sz="1800" dirty="0"/>
              <a:t>Ra</a:t>
            </a:r>
            <a:r>
              <a:rPr lang="ru-RU" altLang="ru-RU" sz="1800" dirty="0"/>
              <a:t>: </a:t>
            </a:r>
          </a:p>
          <a:p>
            <a:pPr lvl="1" eaLnBrk="1" hangingPunct="1">
              <a:lnSpc>
                <a:spcPct val="85000"/>
              </a:lnSpc>
            </a:pPr>
            <a:r>
              <a:rPr lang="ru-RU" altLang="ru-RU" sz="1600" dirty="0"/>
              <a:t>4784,34 кэВ (93,84 %) </a:t>
            </a:r>
          </a:p>
          <a:p>
            <a:pPr lvl="1" eaLnBrk="1" hangingPunct="1">
              <a:lnSpc>
                <a:spcPct val="85000"/>
              </a:lnSpc>
            </a:pPr>
            <a:r>
              <a:rPr lang="ru-RU" altLang="ru-RU" sz="1600" dirty="0"/>
              <a:t>4601,00 кэВ (6,16 %)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F19E627D-BDEA-48D6-AF55-B77D8ED0E60B}"/>
              </a:ext>
            </a:extLst>
          </p:cNvPr>
          <p:cNvGrpSpPr>
            <a:grpSpLocks noChangeAspect="1"/>
          </p:cNvGrpSpPr>
          <p:nvPr/>
        </p:nvGrpSpPr>
        <p:grpSpPr>
          <a:xfrm>
            <a:off x="3272533" y="3717033"/>
            <a:ext cx="5871468" cy="3140968"/>
            <a:chOff x="0" y="3004580"/>
            <a:chExt cx="6924782" cy="3853420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82E0E46B-6456-4E34-A3DB-9C3459BF57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004580"/>
              <a:ext cx="6924782" cy="3853420"/>
            </a:xfrm>
            <a:prstGeom prst="rect">
              <a:avLst/>
            </a:prstGeom>
          </p:spPr>
        </p:pic>
        <p:sp>
          <p:nvSpPr>
            <p:cNvPr id="7" name="Стрелка: вниз 6">
              <a:extLst>
                <a:ext uri="{FF2B5EF4-FFF2-40B4-BE49-F238E27FC236}">
                  <a16:creationId xmlns:a16="http://schemas.microsoft.com/office/drawing/2014/main" id="{0FE7CE86-5B75-44AB-9383-7343BAF16C6B}"/>
                </a:ext>
              </a:extLst>
            </p:cNvPr>
            <p:cNvSpPr/>
            <p:nvPr/>
          </p:nvSpPr>
          <p:spPr>
            <a:xfrm>
              <a:off x="198120" y="3468547"/>
              <a:ext cx="1130300" cy="254507"/>
            </a:xfrm>
            <a:prstGeom prst="down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aseline="30000" dirty="0"/>
                <a:t>226</a:t>
              </a:r>
              <a:r>
                <a:rPr lang="en-US" sz="900" dirty="0"/>
                <a:t>Ra</a:t>
              </a:r>
              <a:endParaRPr lang="ru-RU" sz="900" baseline="30000" dirty="0"/>
            </a:p>
          </p:txBody>
        </p:sp>
        <p:sp>
          <p:nvSpPr>
            <p:cNvPr id="8" name="Стрелка: вниз 7">
              <a:extLst>
                <a:ext uri="{FF2B5EF4-FFF2-40B4-BE49-F238E27FC236}">
                  <a16:creationId xmlns:a16="http://schemas.microsoft.com/office/drawing/2014/main" id="{F6614DF9-7959-4909-8CD5-DEBDBA1E2E2B}"/>
                </a:ext>
              </a:extLst>
            </p:cNvPr>
            <p:cNvSpPr/>
            <p:nvPr/>
          </p:nvSpPr>
          <p:spPr>
            <a:xfrm>
              <a:off x="812800" y="3670299"/>
              <a:ext cx="1130300" cy="254507"/>
            </a:xfrm>
            <a:prstGeom prst="down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aseline="30000" dirty="0"/>
                <a:t>222</a:t>
              </a:r>
              <a:r>
                <a:rPr lang="en-US" sz="900" dirty="0"/>
                <a:t>Rn</a:t>
              </a:r>
              <a:endParaRPr lang="ru-RU" sz="900" baseline="30000" dirty="0"/>
            </a:p>
          </p:txBody>
        </p:sp>
        <p:sp>
          <p:nvSpPr>
            <p:cNvPr id="9" name="Стрелка: вниз 8">
              <a:extLst>
                <a:ext uri="{FF2B5EF4-FFF2-40B4-BE49-F238E27FC236}">
                  <a16:creationId xmlns:a16="http://schemas.microsoft.com/office/drawing/2014/main" id="{16DD57F2-367C-40A1-B58B-C24906AF4BE1}"/>
                </a:ext>
              </a:extLst>
            </p:cNvPr>
            <p:cNvSpPr/>
            <p:nvPr/>
          </p:nvSpPr>
          <p:spPr>
            <a:xfrm>
              <a:off x="1210733" y="4073803"/>
              <a:ext cx="1130300" cy="254507"/>
            </a:xfrm>
            <a:prstGeom prst="down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aseline="30000" dirty="0"/>
                <a:t>218</a:t>
              </a:r>
              <a:r>
                <a:rPr lang="en-US" sz="900" dirty="0"/>
                <a:t>Po</a:t>
              </a:r>
              <a:endParaRPr lang="ru-RU" sz="900" baseline="30000" dirty="0"/>
            </a:p>
          </p:txBody>
        </p:sp>
        <p:sp>
          <p:nvSpPr>
            <p:cNvPr id="10" name="Стрелка: вниз 9">
              <a:extLst>
                <a:ext uri="{FF2B5EF4-FFF2-40B4-BE49-F238E27FC236}">
                  <a16:creationId xmlns:a16="http://schemas.microsoft.com/office/drawing/2014/main" id="{42359E81-7274-4665-8522-14C731F1A36D}"/>
                </a:ext>
              </a:extLst>
            </p:cNvPr>
            <p:cNvSpPr/>
            <p:nvPr/>
          </p:nvSpPr>
          <p:spPr>
            <a:xfrm>
              <a:off x="2637366" y="4001836"/>
              <a:ext cx="1130300" cy="254507"/>
            </a:xfrm>
            <a:prstGeom prst="down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aseline="30000" dirty="0"/>
                <a:t>214</a:t>
              </a:r>
              <a:r>
                <a:rPr lang="en-US" sz="900" dirty="0"/>
                <a:t>Po</a:t>
              </a:r>
              <a:endParaRPr lang="ru-RU" sz="900" baseline="30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673336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5D2C77-3193-441F-B346-AFF50ACB1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Определение </a:t>
            </a:r>
            <a:r>
              <a:rPr lang="ru-RU" baseline="30000" dirty="0"/>
              <a:t>2</a:t>
            </a:r>
            <a:r>
              <a:rPr lang="en-US" baseline="30000" dirty="0"/>
              <a:t>10</a:t>
            </a:r>
            <a:r>
              <a:rPr lang="en-US" dirty="0"/>
              <a:t>Po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61C930-75BA-42B8-9184-BB43491F768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Перевод в раствор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Связывание </a:t>
            </a:r>
            <a:r>
              <a:rPr lang="en-US" sz="2000" dirty="0"/>
              <a:t>Fe</a:t>
            </a:r>
            <a:r>
              <a:rPr lang="ru-RU" sz="2000" dirty="0"/>
              <a:t> в комплекс аскорбиновой кислотой 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2000" dirty="0"/>
              <a:t>Спонтанное электрохимическое осаждение на дисках (</a:t>
            </a:r>
            <a:r>
              <a:rPr lang="en-US" altLang="ru-RU" sz="2000" dirty="0"/>
              <a:t>Cu, Ni-Fe)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8949512-7C8B-4F82-833E-6E4243AE4A6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ru-RU" altLang="ru-RU" sz="1800" baseline="30000" dirty="0"/>
              <a:t>210</a:t>
            </a:r>
            <a:r>
              <a:rPr lang="en-US" altLang="ru-RU" sz="1800" dirty="0"/>
              <a:t>Po</a:t>
            </a:r>
            <a:r>
              <a:rPr lang="ru-RU" altLang="ru-RU" sz="1800" dirty="0"/>
              <a:t>: </a:t>
            </a:r>
          </a:p>
          <a:p>
            <a:pPr lvl="1" eaLnBrk="1" hangingPunct="1">
              <a:lnSpc>
                <a:spcPct val="85000"/>
              </a:lnSpc>
            </a:pPr>
            <a:r>
              <a:rPr lang="en-US" altLang="ru-RU" sz="1600" dirty="0"/>
              <a:t>5304,33</a:t>
            </a:r>
            <a:r>
              <a:rPr lang="ru-RU" altLang="ru-RU" sz="1600" dirty="0"/>
              <a:t> кэВ (</a:t>
            </a:r>
            <a:r>
              <a:rPr lang="en-US" altLang="ru-RU" sz="1600" dirty="0"/>
              <a:t>100</a:t>
            </a:r>
            <a:r>
              <a:rPr lang="ru-RU" altLang="ru-RU" sz="1600" dirty="0"/>
              <a:t> %) 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6CEC3470-E75A-4A62-8F60-BA7D8110A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313807"/>
            <a:ext cx="4648200" cy="2586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79992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>
            <a:extLst>
              <a:ext uri="{FF2B5EF4-FFF2-40B4-BE49-F238E27FC236}">
                <a16:creationId xmlns:a16="http://schemas.microsoft.com/office/drawing/2014/main" id="{442AF5CC-8E91-4627-80D5-1ACBCCC53F0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r>
              <a:rPr lang="ru-RU" altLang="ru-RU" sz="4400"/>
              <a:t>Альфа-радиметрия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>
            <a:extLst>
              <a:ext uri="{FF2B5EF4-FFF2-40B4-BE49-F238E27FC236}">
                <a16:creationId xmlns:a16="http://schemas.microsoft.com/office/drawing/2014/main" id="{1B391913-4ADE-4B32-A2BE-5FEE45E35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688" y="1557338"/>
            <a:ext cx="4152900" cy="472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>
            <a:extLst>
              <a:ext uri="{FF2B5EF4-FFF2-40B4-BE49-F238E27FC236}">
                <a16:creationId xmlns:a16="http://schemas.microsoft.com/office/drawing/2014/main" id="{624CB9C9-9B09-4349-B11B-4F755C865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063" y="1217613"/>
            <a:ext cx="8912225" cy="557053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30725" name="Oval 5">
            <a:extLst>
              <a:ext uri="{FF2B5EF4-FFF2-40B4-BE49-F238E27FC236}">
                <a16:creationId xmlns:a16="http://schemas.microsoft.com/office/drawing/2014/main" id="{A0B702CB-9725-4DDC-9A0F-608610B5A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1888" y="2605088"/>
            <a:ext cx="1008062" cy="4318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0726" name="Oval 6">
            <a:extLst>
              <a:ext uri="{FF2B5EF4-FFF2-40B4-BE49-F238E27FC236}">
                <a16:creationId xmlns:a16="http://schemas.microsoft.com/office/drawing/2014/main" id="{665FDD3C-634D-4456-80F8-27B012EB7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4013" y="2101850"/>
            <a:ext cx="1008062" cy="479425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0727" name="Oval 7">
            <a:extLst>
              <a:ext uri="{FF2B5EF4-FFF2-40B4-BE49-F238E27FC236}">
                <a16:creationId xmlns:a16="http://schemas.microsoft.com/office/drawing/2014/main" id="{D942BCF9-7FB3-4892-B9CF-38F1EB1AD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6425" y="3043238"/>
            <a:ext cx="1008063" cy="481012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0728" name="Oval 8">
            <a:extLst>
              <a:ext uri="{FF2B5EF4-FFF2-40B4-BE49-F238E27FC236}">
                <a16:creationId xmlns:a16="http://schemas.microsoft.com/office/drawing/2014/main" id="{20FC690C-2633-4AD4-AB13-CCBA3EC56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7763" y="3076575"/>
            <a:ext cx="1008062" cy="431800"/>
          </a:xfrm>
          <a:prstGeom prst="ellips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0729" name="Oval 9">
            <a:extLst>
              <a:ext uri="{FF2B5EF4-FFF2-40B4-BE49-F238E27FC236}">
                <a16:creationId xmlns:a16="http://schemas.microsoft.com/office/drawing/2014/main" id="{74A8C7B6-89A4-415E-8864-8732D4683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6075" y="4044950"/>
            <a:ext cx="1008063" cy="431800"/>
          </a:xfrm>
          <a:prstGeom prst="ellips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0730" name="Oval 10">
            <a:extLst>
              <a:ext uri="{FF2B5EF4-FFF2-40B4-BE49-F238E27FC236}">
                <a16:creationId xmlns:a16="http://schemas.microsoft.com/office/drawing/2014/main" id="{5E40D8F7-1B2B-4516-B25D-7DA7AD264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925" y="5908675"/>
            <a:ext cx="1008063" cy="431800"/>
          </a:xfrm>
          <a:prstGeom prst="ellips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3">
            <a:extLst>
              <a:ext uri="{FF2B5EF4-FFF2-40B4-BE49-F238E27FC236}">
                <a16:creationId xmlns:a16="http://schemas.microsoft.com/office/drawing/2014/main" id="{1A4F22BE-176A-4F68-9DD1-C4A56C3C1315}"/>
              </a:ext>
            </a:extLst>
          </p:cNvPr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76200" y="274638"/>
          <a:ext cx="8990013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4" name="Формула" r:id="rId4" imgW="6400800" imgH="482600" progId="Equation.3">
                  <p:embed/>
                </p:oleObj>
              </mc:Choice>
              <mc:Fallback>
                <p:oleObj name="Формула" r:id="rId4" imgW="6400800" imgH="482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274638"/>
                        <a:ext cx="8990013" cy="677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5" name="Object 5">
            <a:extLst>
              <a:ext uri="{FF2B5EF4-FFF2-40B4-BE49-F238E27FC236}">
                <a16:creationId xmlns:a16="http://schemas.microsoft.com/office/drawing/2014/main" id="{BE63FF75-7FD0-4598-A48C-6F7303794C36}"/>
              </a:ext>
            </a:extLst>
          </p:cNvPr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0" y="1196975"/>
          <a:ext cx="9144000" cy="144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5" name="Формула" r:id="rId6" imgW="4102100" imgH="647700" progId="Equation.3">
                  <p:embed/>
                </p:oleObj>
              </mc:Choice>
              <mc:Fallback>
                <p:oleObj name="Формула" r:id="rId6" imgW="4102100" imgH="6477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96975"/>
                        <a:ext cx="9144000" cy="144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8" name="Object 7">
            <a:extLst>
              <a:ext uri="{FF2B5EF4-FFF2-40B4-BE49-F238E27FC236}">
                <a16:creationId xmlns:a16="http://schemas.microsoft.com/office/drawing/2014/main" id="{ADB0EC04-F7AE-4135-B477-AFC948B13655}"/>
              </a:ext>
            </a:extLst>
          </p:cNvPr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0" y="2852738"/>
          <a:ext cx="9144000" cy="177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6" name="Формула" r:id="rId8" imgW="3327400" imgH="647700" progId="Equation.3">
                  <p:embed/>
                </p:oleObj>
              </mc:Choice>
              <mc:Fallback>
                <p:oleObj name="Формула" r:id="rId8" imgW="3327400" imgH="6477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852738"/>
                        <a:ext cx="9144000" cy="177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1" name="Object 9">
            <a:extLst>
              <a:ext uri="{FF2B5EF4-FFF2-40B4-BE49-F238E27FC236}">
                <a16:creationId xmlns:a16="http://schemas.microsoft.com/office/drawing/2014/main" id="{D341EFAD-68DE-4F1A-B65C-C180DBE8217E}"/>
              </a:ext>
            </a:extLst>
          </p:cNvPr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0" y="4797425"/>
          <a:ext cx="9144000" cy="176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7" name="Формула" r:id="rId10" imgW="4406900" imgH="850900" progId="Equation.3">
                  <p:embed/>
                </p:oleObj>
              </mc:Choice>
              <mc:Fallback>
                <p:oleObj name="Формула" r:id="rId10" imgW="4406900" imgH="8509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797425"/>
                        <a:ext cx="9144000" cy="176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0D2DCF60-FF98-4EFB-AD35-3AD18A3F7D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/>
              <a:t>Изменение суммарной альфа-активности смеси изотопов радия</a:t>
            </a:r>
          </a:p>
        </p:txBody>
      </p:sp>
      <p:pic>
        <p:nvPicPr>
          <p:cNvPr id="18435" name="Picture 1">
            <a:extLst>
              <a:ext uri="{FF2B5EF4-FFF2-40B4-BE49-F238E27FC236}">
                <a16:creationId xmlns:a16="http://schemas.microsoft.com/office/drawing/2014/main" id="{4D99B7B8-2AA3-4194-A375-0A7E86BA4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39863"/>
            <a:ext cx="8424863" cy="534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Line 5">
            <a:extLst>
              <a:ext uri="{FF2B5EF4-FFF2-40B4-BE49-F238E27FC236}">
                <a16:creationId xmlns:a16="http://schemas.microsoft.com/office/drawing/2014/main" id="{F20B03D0-1AF4-4EF4-9601-95C3C7227AF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0763" y="1484313"/>
            <a:ext cx="0" cy="4465637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50" name="Text Box 6">
            <a:extLst>
              <a:ext uri="{FF2B5EF4-FFF2-40B4-BE49-F238E27FC236}">
                <a16:creationId xmlns:a16="http://schemas.microsoft.com/office/drawing/2014/main" id="{7DA2A28D-1BFB-4334-947F-C3CCB0598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763" y="2347913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00FF"/>
                </a:solidFill>
              </a:rPr>
              <a:t>1</a:t>
            </a:r>
          </a:p>
        </p:txBody>
      </p:sp>
      <p:sp>
        <p:nvSpPr>
          <p:cNvPr id="31751" name="Line 7">
            <a:extLst>
              <a:ext uri="{FF2B5EF4-FFF2-40B4-BE49-F238E27FC236}">
                <a16:creationId xmlns:a16="http://schemas.microsoft.com/office/drawing/2014/main" id="{C3BA3E9C-29C6-457D-B43C-DCFF50BFDEFA}"/>
              </a:ext>
            </a:extLst>
          </p:cNvPr>
          <p:cNvSpPr>
            <a:spLocks noChangeShapeType="1"/>
          </p:cNvSpPr>
          <p:nvPr/>
        </p:nvSpPr>
        <p:spPr bwMode="auto">
          <a:xfrm>
            <a:off x="3419475" y="1484313"/>
            <a:ext cx="0" cy="4465637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52" name="Text Box 8">
            <a:extLst>
              <a:ext uri="{FF2B5EF4-FFF2-40B4-BE49-F238E27FC236}">
                <a16:creationId xmlns:a16="http://schemas.microsoft.com/office/drawing/2014/main" id="{5CD03E55-14BD-4FF0-87B9-6164A10A9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1843088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00FF"/>
                </a:solidFill>
              </a:rPr>
              <a:t>2</a:t>
            </a:r>
          </a:p>
        </p:txBody>
      </p:sp>
      <p:sp>
        <p:nvSpPr>
          <p:cNvPr id="31753" name="Line 9">
            <a:extLst>
              <a:ext uri="{FF2B5EF4-FFF2-40B4-BE49-F238E27FC236}">
                <a16:creationId xmlns:a16="http://schemas.microsoft.com/office/drawing/2014/main" id="{19402FB2-16B0-4880-9D1A-A8E3D4C0AEFC}"/>
              </a:ext>
            </a:extLst>
          </p:cNvPr>
          <p:cNvSpPr>
            <a:spLocks noChangeShapeType="1"/>
          </p:cNvSpPr>
          <p:nvPr/>
        </p:nvSpPr>
        <p:spPr bwMode="auto">
          <a:xfrm>
            <a:off x="8604250" y="1484313"/>
            <a:ext cx="0" cy="4465637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54" name="Text Box 10">
            <a:extLst>
              <a:ext uri="{FF2B5EF4-FFF2-40B4-BE49-F238E27FC236}">
                <a16:creationId xmlns:a16="http://schemas.microsoft.com/office/drawing/2014/main" id="{00E5A456-6F0A-4A0E-8BD3-1B78B14E0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250" y="234791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00FF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/>
      <p:bldP spid="31752" grpId="0"/>
      <p:bldP spid="317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8519643C-D2CA-4D84-A040-D27B323038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Альфа-спектрометрия</a:t>
            </a:r>
          </a:p>
        </p:txBody>
      </p:sp>
      <p:pic>
        <p:nvPicPr>
          <p:cNvPr id="4099" name="Picture 4">
            <a:extLst>
              <a:ext uri="{FF2B5EF4-FFF2-40B4-BE49-F238E27FC236}">
                <a16:creationId xmlns:a16="http://schemas.microsoft.com/office/drawing/2014/main" id="{1E5D5C66-D056-4833-9171-1B2F0F200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20938"/>
            <a:ext cx="47625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5">
            <a:extLst>
              <a:ext uri="{FF2B5EF4-FFF2-40B4-BE49-F238E27FC236}">
                <a16:creationId xmlns:a16="http://schemas.microsoft.com/office/drawing/2014/main" id="{2D56A6CD-5B9B-4223-92EE-E443CEA27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00" y="1412875"/>
            <a:ext cx="2767013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8BE2C213-0AFE-40D9-BE00-33207CF8F3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Альфа-спектрометрия</a:t>
            </a:r>
          </a:p>
        </p:txBody>
      </p:sp>
      <p:pic>
        <p:nvPicPr>
          <p:cNvPr id="5123" name="Picture 5">
            <a:extLst>
              <a:ext uri="{FF2B5EF4-FFF2-40B4-BE49-F238E27FC236}">
                <a16:creationId xmlns:a16="http://schemas.microsoft.com/office/drawing/2014/main" id="{BA045908-E663-4AA0-A766-176D92F20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00213"/>
            <a:ext cx="766762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C8FD44BB-0B5F-443C-BFAF-11BCDED999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/>
              <a:t>Спектры, полученные при различных давлениях в вакуумной камере</a:t>
            </a:r>
          </a:p>
        </p:txBody>
      </p:sp>
      <p:graphicFrame>
        <p:nvGraphicFramePr>
          <p:cNvPr id="6147" name="Object 4">
            <a:extLst>
              <a:ext uri="{FF2B5EF4-FFF2-40B4-BE49-F238E27FC236}">
                <a16:creationId xmlns:a16="http://schemas.microsoft.com/office/drawing/2014/main" id="{F7F724C0-6CEF-4AC8-9E6D-8B07A305005A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612775" y="1377950"/>
          <a:ext cx="7775575" cy="526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PHOTO-PAINT" r:id="rId4" imgW="3392144" imgH="2294954" progId="CorelPhotoPaint.Image.12">
                  <p:embed/>
                </p:oleObj>
              </mc:Choice>
              <mc:Fallback>
                <p:oleObj name="PHOTO-PAINT" r:id="rId4" imgW="3392144" imgH="2294954" progId="CorelPhotoPaint.Image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1377950"/>
                        <a:ext cx="7775575" cy="526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81E38A7-C38E-49BB-A172-6424FD98D2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/>
              <a:t>Зависимость эффективности регистрации альфа-частиц от массы осадка</a:t>
            </a:r>
          </a:p>
        </p:txBody>
      </p:sp>
      <p:graphicFrame>
        <p:nvGraphicFramePr>
          <p:cNvPr id="7171" name="Object 4">
            <a:extLst>
              <a:ext uri="{FF2B5EF4-FFF2-40B4-BE49-F238E27FC236}">
                <a16:creationId xmlns:a16="http://schemas.microsoft.com/office/drawing/2014/main" id="{79688AD3-C68A-4E94-8E16-CDAD648B1CB4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1922463" y="1341438"/>
          <a:ext cx="4968875" cy="540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PHOTO-PAINT" r:id="rId4" imgW="3422911" imgH="3721300" progId="CorelPhotoPaint.Image.12">
                  <p:embed/>
                </p:oleObj>
              </mc:Choice>
              <mc:Fallback>
                <p:oleObj name="PHOTO-PAINT" r:id="rId4" imgW="3422911" imgH="3721300" progId="CorelPhotoPaint.Image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2463" y="1341438"/>
                        <a:ext cx="4968875" cy="540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1C879CAF-7ADA-413C-B649-FD37C692C0D8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Эффективность регистрации</a:t>
            </a:r>
          </a:p>
        </p:txBody>
      </p:sp>
      <p:graphicFrame>
        <p:nvGraphicFramePr>
          <p:cNvPr id="8195" name="Object 4">
            <a:extLst>
              <a:ext uri="{FF2B5EF4-FFF2-40B4-BE49-F238E27FC236}">
                <a16:creationId xmlns:a16="http://schemas.microsoft.com/office/drawing/2014/main" id="{B38383E8-92D6-4CFC-ACB6-97E2689E9427}"/>
              </a:ext>
            </a:extLst>
          </p:cNvPr>
          <p:cNvGraphicFramePr>
            <a:graphicFrameLocks noGrp="1" noChangeAspect="1"/>
          </p:cNvGraphicFramePr>
          <p:nvPr>
            <p:ph sz="quarter" idx="1"/>
          </p:nvPr>
        </p:nvGraphicFramePr>
        <p:xfrm>
          <a:off x="3500438" y="2135188"/>
          <a:ext cx="1790700" cy="1293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" name="Формула" r:id="rId4" imgW="596900" imgH="431800" progId="Equation.3">
                  <p:embed/>
                </p:oleObj>
              </mc:Choice>
              <mc:Fallback>
                <p:oleObj name="Формула" r:id="rId4" imgW="596900" imgH="431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0438" y="2135188"/>
                        <a:ext cx="1790700" cy="1293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6">
            <a:extLst>
              <a:ext uri="{FF2B5EF4-FFF2-40B4-BE49-F238E27FC236}">
                <a16:creationId xmlns:a16="http://schemas.microsoft.com/office/drawing/2014/main" id="{1A636B52-95BD-43B9-BCDC-9C8FC0D539E0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6011863" y="2135188"/>
          <a:ext cx="2513012" cy="117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name="Формула" r:id="rId6" imgW="837836" imgH="393529" progId="Equation.3">
                  <p:embed/>
                </p:oleObj>
              </mc:Choice>
              <mc:Fallback>
                <p:oleObj name="Формула" r:id="rId6" imgW="837836" imgH="393529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2135188"/>
                        <a:ext cx="2513012" cy="1179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8">
            <a:extLst>
              <a:ext uri="{FF2B5EF4-FFF2-40B4-BE49-F238E27FC236}">
                <a16:creationId xmlns:a16="http://schemas.microsoft.com/office/drawing/2014/main" id="{EF00DD1F-94B0-4958-ABA4-6E978FA362E5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611188" y="2135188"/>
          <a:ext cx="2093912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1" name="Формула" r:id="rId8" imgW="698500" imgH="419100" progId="Equation.3">
                  <p:embed/>
                </p:oleObj>
              </mc:Choice>
              <mc:Fallback>
                <p:oleObj name="Формула" r:id="rId8" imgW="698500" imgH="4191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135188"/>
                        <a:ext cx="2093912" cy="125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10">
            <a:extLst>
              <a:ext uri="{FF2B5EF4-FFF2-40B4-BE49-F238E27FC236}">
                <a16:creationId xmlns:a16="http://schemas.microsoft.com/office/drawing/2014/main" id="{8574C85C-0F76-4E3B-B007-D96849971EE3}"/>
              </a:ext>
            </a:extLst>
          </p:cNvPr>
          <p:cNvGraphicFramePr>
            <a:graphicFrameLocks noGrp="1" noChangeAspect="1"/>
          </p:cNvGraphicFramePr>
          <p:nvPr>
            <p:ph sz="quarter" idx="4"/>
          </p:nvPr>
        </p:nvGraphicFramePr>
        <p:xfrm>
          <a:off x="3059113" y="4278313"/>
          <a:ext cx="286067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2" name="Формула" r:id="rId10" imgW="952087" imgH="431613" progId="Equation.3">
                  <p:embed/>
                </p:oleObj>
              </mc:Choice>
              <mc:Fallback>
                <p:oleObj name="Формула" r:id="rId10" imgW="952087" imgH="431613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4278313"/>
                        <a:ext cx="2860675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426CEF49-6C57-4478-90B0-B4D7D711A4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Оптимальное давление</a:t>
            </a:r>
          </a:p>
        </p:txBody>
      </p:sp>
      <p:graphicFrame>
        <p:nvGraphicFramePr>
          <p:cNvPr id="9219" name="Object 4">
            <a:extLst>
              <a:ext uri="{FF2B5EF4-FFF2-40B4-BE49-F238E27FC236}">
                <a16:creationId xmlns:a16="http://schemas.microsoft.com/office/drawing/2014/main" id="{2BC78296-1A1C-4C5B-83DC-32F05C81ABAB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1547813" y="2032000"/>
          <a:ext cx="6096000" cy="144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Формула" r:id="rId4" imgW="2146300" imgH="508000" progId="Equation.3">
                  <p:embed/>
                </p:oleObj>
              </mc:Choice>
              <mc:Fallback>
                <p:oleObj name="Формула" r:id="rId4" imgW="2146300" imgH="508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2032000"/>
                        <a:ext cx="6096000" cy="1443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6">
            <a:extLst>
              <a:ext uri="{FF2B5EF4-FFF2-40B4-BE49-F238E27FC236}">
                <a16:creationId xmlns:a16="http://schemas.microsoft.com/office/drawing/2014/main" id="{D52742B0-9643-407C-B0D3-358655DD38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55675" y="4002088"/>
          <a:ext cx="7288213" cy="1443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Формула" r:id="rId6" imgW="2565400" imgH="508000" progId="Equation.3">
                  <p:embed/>
                </p:oleObj>
              </mc:Choice>
              <mc:Fallback>
                <p:oleObj name="Формула" r:id="rId6" imgW="2565400" imgH="5080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675" y="4002088"/>
                        <a:ext cx="7288213" cy="1443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CF95CC82-55EF-4F35-894E-A1D39EDB9B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/>
              <a:t>Подготовка препаратов</a:t>
            </a:r>
          </a:p>
        </p:txBody>
      </p:sp>
      <p:sp>
        <p:nvSpPr>
          <p:cNvPr id="10243" name="Rectangle 4">
            <a:extLst>
              <a:ext uri="{FF2B5EF4-FFF2-40B4-BE49-F238E27FC236}">
                <a16:creationId xmlns:a16="http://schemas.microsoft.com/office/drawing/2014/main" id="{6BE81D69-5281-4883-8957-751FFE92D7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z="2800" dirty="0"/>
              <a:t>Выделение из образца (в раствор)</a:t>
            </a:r>
          </a:p>
          <a:p>
            <a:pPr eaLnBrk="1" hangingPunct="1"/>
            <a:r>
              <a:rPr lang="ru-RU" altLang="ru-RU" sz="2800" dirty="0"/>
              <a:t>Отделение от матрицы</a:t>
            </a:r>
          </a:p>
          <a:p>
            <a:pPr eaLnBrk="1" hangingPunct="1"/>
            <a:r>
              <a:rPr lang="ru-RU" altLang="ru-RU" sz="2800" dirty="0"/>
              <a:t>Подготовка счетного препарата</a:t>
            </a:r>
          </a:p>
          <a:p>
            <a:pPr eaLnBrk="1" hangingPunct="1"/>
            <a:endParaRPr lang="ru-RU" altLang="ru-RU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2297</TotalTime>
  <Words>1616</Words>
  <Application>Microsoft Office PowerPoint</Application>
  <PresentationFormat>Экран (4:3)</PresentationFormat>
  <Paragraphs>144</Paragraphs>
  <Slides>28</Slides>
  <Notes>22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Calibri</vt:lpstr>
      <vt:lpstr>Roboto</vt:lpstr>
      <vt:lpstr>Times New Roman</vt:lpstr>
      <vt:lpstr>Оформление по умолчанию</vt:lpstr>
      <vt:lpstr>Формула</vt:lpstr>
      <vt:lpstr>PHOTO-PAINT</vt:lpstr>
      <vt:lpstr>Альфа-спектрометрия с применением ППД</vt:lpstr>
      <vt:lpstr>Пробег α-частиц</vt:lpstr>
      <vt:lpstr>Альфа-спектрометрия</vt:lpstr>
      <vt:lpstr>Альфа-спектрометрия</vt:lpstr>
      <vt:lpstr>Спектры, полученные при различных давлениях в вакуумной камере</vt:lpstr>
      <vt:lpstr>Зависимость эффективности регистрации альфа-частиц от массы осадка</vt:lpstr>
      <vt:lpstr>Эффективность регистрации</vt:lpstr>
      <vt:lpstr>Оптимальное давление</vt:lpstr>
      <vt:lpstr>Подготовка препаратов</vt:lpstr>
      <vt:lpstr>Экстракция</vt:lpstr>
      <vt:lpstr>Ионообменная хроматография</vt:lpstr>
      <vt:lpstr>Осаждение (соосаждение)</vt:lpstr>
      <vt:lpstr>Выпаривание на подложке</vt:lpstr>
      <vt:lpstr>Электролитическое осаждение</vt:lpstr>
      <vt:lpstr>Микроосаждение</vt:lpstr>
      <vt:lpstr>Определение активностей</vt:lpstr>
      <vt:lpstr>Интегрирование по областям</vt:lpstr>
      <vt:lpstr>Анализ формы α-пика</vt:lpstr>
      <vt:lpstr>Сравнение препаратов, полученных микроосаждением и электрохимическим (электролитическим) осаждением</vt:lpstr>
      <vt:lpstr>Определение изотопов U</vt:lpstr>
      <vt:lpstr>Определение изотопов Th</vt:lpstr>
      <vt:lpstr>Определение 226Ra</vt:lpstr>
      <vt:lpstr>Определение 210Po</vt:lpstr>
      <vt:lpstr>Альфа-радиметрия </vt:lpstr>
      <vt:lpstr>Презентация PowerPoint</vt:lpstr>
      <vt:lpstr>Презентация PowerPoint</vt:lpstr>
      <vt:lpstr>Презентация PowerPoint</vt:lpstr>
      <vt:lpstr>Изменение суммарной альфа-активности смеси изотопов радия</vt:lpstr>
    </vt:vector>
  </TitlesOfParts>
  <Company>RADIOECOLOGY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Альфа-спектрометрия с применением ППД</dc:title>
  <dc:creator>Manakhov</dc:creator>
  <cp:lastModifiedBy>D.V. Manakhov</cp:lastModifiedBy>
  <cp:revision>33</cp:revision>
  <dcterms:created xsi:type="dcterms:W3CDTF">2012-03-02T06:42:00Z</dcterms:created>
  <dcterms:modified xsi:type="dcterms:W3CDTF">2022-03-10T12:16:33Z</dcterms:modified>
</cp:coreProperties>
</file>