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309" r:id="rId4"/>
    <p:sldId id="310" r:id="rId5"/>
    <p:sldId id="311" r:id="rId6"/>
    <p:sldId id="270" r:id="rId7"/>
    <p:sldId id="315" r:id="rId8"/>
    <p:sldId id="296" r:id="rId9"/>
    <p:sldId id="312" r:id="rId10"/>
    <p:sldId id="313" r:id="rId11"/>
    <p:sldId id="314" r:id="rId12"/>
    <p:sldId id="317" r:id="rId13"/>
    <p:sldId id="31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58668" autoAdjust="0"/>
  </p:normalViewPr>
  <p:slideViewPr>
    <p:cSldViewPr>
      <p:cViewPr varScale="1">
        <p:scale>
          <a:sx n="47" d="100"/>
          <a:sy n="47" d="100"/>
        </p:scale>
        <p:origin x="244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.V. Manakhov" userId="56fc202244518b9b" providerId="LiveId" clId="{2F0EB425-1C4B-4722-8AD3-B787C69E096E}"/>
    <pc:docChg chg="delSld">
      <pc:chgData name="D.V. Manakhov" userId="56fc202244518b9b" providerId="LiveId" clId="{2F0EB425-1C4B-4722-8AD3-B787C69E096E}" dt="2022-10-31T20:28:34.429" v="0" actId="47"/>
      <pc:docMkLst>
        <pc:docMk/>
      </pc:docMkLst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76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77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78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79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0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1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2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3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4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5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6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7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8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89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0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1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2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3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4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5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7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8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299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0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2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3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4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5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6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7"/>
        </pc:sldMkLst>
      </pc:sldChg>
      <pc:sldChg chg="del">
        <pc:chgData name="D.V. Manakhov" userId="56fc202244518b9b" providerId="LiveId" clId="{2F0EB425-1C4B-4722-8AD3-B787C69E096E}" dt="2022-10-31T20:28:34.429" v="0" actId="47"/>
        <pc:sldMkLst>
          <pc:docMk/>
          <pc:sldMk cId="0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402C3-BCED-4A4B-BDC4-25BAD678BAD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027C-4246-4FC2-AC94-A17B89640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2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Органические сцинтилляторы успешно используются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заполимеризированными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прозрачную пластмассу. При измерении бета-спектра пригодны кристаллы, толщина которых несколько превышает пробег бета-частиц с максимальной энергией. При такой толщине все бета-частицы поглощаются в сцинтилляторе. В то же время, гамма- и рентгеновские кванты, испускаемые образцом проходят сквозь детектор и практически не регистрируются. Толщина счетного образца для бета-спектрометрии также должна быть минимальной, чтобы снизить самопоглощение бета-частиц в материале образца.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2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Ранее для оценки активностей радионуклидов использовались фильтры. Так, при измерении активности изотопов стронция сразу после выделения (еще до накопления в значительном количестве иттрия-90, ДПР стронция-90), измерение суммарной скорости счета проводят два раза: без фильтра, когда она обусловлена излучением обоих радионуклидов, и с фильтром плотностью 100 мг/см2, когда она обусловлена излучением, прошедшим через фильтр. Фильтр такой плотности пропускает только половину бета-частиц стронция-89 и всего 1/16 часть бета-излучения стронция-90.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5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CA37BDE5-7B72-44CF-85B4-A8D820E95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09A130B-3941-4203-9DDA-B71FC72DB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бета распаде энергия распределяется между тремя частицами: бета-частицами – электроном (позитроном), антинейтрино (нейтрино) и конечным ядром. Поскольку ядро-продукт обладает большой массой покоя, кинетическая энергия, уносимая им, будет очень мала. Практически вся энергия, выделяемая при распаде, статистически распределяется между бета-частицей и нейтрино (антинейтрино). Поэтому бета-спектр сплошной. 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A2FF551F-3A1E-49C4-B420-48AD837B1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B502DB-5526-42F4-A594-7042CB5777E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форму бета-спектра существенно влияет кулоновское взаимодействие испускаемой бета-частицы с полем электрического заряда ядра-продукта. Искажения особенно существенны в начале спектра, для частиц с малой энергией. Центр тяжести распределения спектра бета-минус-частиц смещен в область низких энергий. 40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4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центр тяжести распределения спектра бета-плюс-частиц смещен в область больших энергий.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22Na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6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отсутствием в спектре пиков, энергетическая калибровка проводится по форме спектра. При этом оценивается положение точек перегиба (или положение точки с максимальной энергией бета-распада). Так, для калибровки может использоваться источник, содержащий стронций-90 и его дочерний продукт распада иттрий-90, находящийся с первым в состоянии векового радиоактивного равновесия. Максимальная энергия бета-распада стронция 546, а иттрия 2280 кэВ. Поэтому программа находит в спектре точки перегиба и присваивает каналам, в которые они попали эти энергии. Путем линейной аппроксимации каждому каналу анализатора присваивается свое значение энергии.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3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 один способ. Это спектр источника, в составе которого есть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94,6% случаев распадается с испусканием бета-минус-частиц с максимальной энергией 512 кэВ. Образующееся дочернее ядро находится в долгоживущем возбужденном (метастабильном) состоянии –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Ядро, находящееся в возбужденном состоянии, может перейти в состояние с меньшей энергией возбуждения не только путем испускания γ-кванта, но и путем непосредственной (без предварительного испускания γ-кванта) передачи энергии одному из электронов атомной оболочки, вследствие чего, электрон покидает атом. Такой процесс носит название внутренней конверсии, а испускаемый электрон – конверсионным электроном.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Моноэнергетичность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вылетающих при внутренней конверсии электронов позволяет отличить их от β-минус-частиц, спектр которых непрерывен.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внутренней конверсии испускается электрон, энергия которого равна энергии ядерного перехода, уменьшенной на энергию связи электрона в атомной оболочке. В случае с электроном из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-оболочки атома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энергия конверсионного электрона будет 624 кэВ. В спектре бета-частиц формируется пик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энергнией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624 кэВ. Вероятность испускания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конверсионных электронов при распаде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составляет 9,55%.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бета-спектрометрии для расшифровки радионуклидного состава является трудной задачей в прикладной спектрометрии ионизирующих излучений. Трудности в основном заключаются в сложности идентификации непрерывных спектров бета-излучений. Сложности в расшифровке аппаратурных бета-спектров возникают и в связи с одновременной регистрацией рентгеновского излучения, гамма-излучения и комптоновских электронов. Кроме этого, имеет место эффект обратного рассеивания электронов, а при регистрации электронов с энергией выше 1 МэВ — эффект тормозного излучения.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программы обработки непрерывных спектров позволяют повысить чувствительность бета-спектрометрического анализа. Программа разлагает аппаратурный бета-спектр на единичные составляющие, которые определяют вклад каждого радионуклида в суммарный бета-спектр. Этот способ обработки бета-спектров позволяет идентифицировать радионуклиды, имеющие малые активности, при наличии в пробах радионуклидов, имеющих большие активности.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идентификации радионуклидов с помощью программы обработки непрерывных спектров включает в себя (помимо калибровки по энергии и эффективности и набора фонового спектра) измерение пробы на бета-спектрометре и запись аппаратурного спектра и параметров измерения. С помощью библиотеки базовых спектров и модельного спектра пробы проводят минимизацию отклонений модельного спектра от аппаратурного спектра пробы и идентификацию содержания радионуклидов в пробе.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такого способа обработки бета-спектров позволяет проводить определение удельных активностей в счетных образцах, содержащих индивидуальные радионуклиды (или ряды, когда спектр от материнского и дочернего радионуклида обрабатывается программой как единое целое, например пара стронций-иттрий) или их двух-трех компонентные смеси. Метод применим для бета-излучающих радионуклидов с максимальной энергией бета-излучения более 150-170 кэВ. Чувствительность пластиковых сцинтилляционных детекторов в области энергий меньше этой величины незначительна.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5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5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оценить активность радионуклида, выделив в энергетическом спектре «окно», в котором регистрируются бета-частицы только того радионуклида, который нас интересует. Например, оценку активность </a:t>
            </a:r>
            <a:r>
              <a:rPr lang="en-US" dirty="0"/>
              <a:t>90Sr</a:t>
            </a:r>
            <a:r>
              <a:rPr lang="ru-RU" dirty="0"/>
              <a:t> в равновесии с </a:t>
            </a:r>
            <a:r>
              <a:rPr lang="en-US" dirty="0"/>
              <a:t>90Y</a:t>
            </a:r>
            <a:r>
              <a:rPr lang="ru-RU" dirty="0"/>
              <a:t> в препарате, в котором содержится еще и 40</a:t>
            </a:r>
            <a:r>
              <a:rPr lang="en-US" dirty="0"/>
              <a:t>K</a:t>
            </a:r>
            <a:r>
              <a:rPr lang="ru-RU" dirty="0"/>
              <a:t>, можно проводить по интервалу 1310-2280 кэВ. Бета-частиц 40</a:t>
            </a:r>
            <a:r>
              <a:rPr lang="en-US" dirty="0"/>
              <a:t>K</a:t>
            </a:r>
            <a:r>
              <a:rPr lang="ru-RU" dirty="0"/>
              <a:t> здесь уже нет. В смеси 40</a:t>
            </a:r>
            <a:r>
              <a:rPr lang="en-US" dirty="0"/>
              <a:t>K </a:t>
            </a:r>
            <a:r>
              <a:rPr lang="ru-RU" dirty="0"/>
              <a:t>и </a:t>
            </a:r>
            <a:r>
              <a:rPr lang="en-US" dirty="0"/>
              <a:t>90Sr=90Y</a:t>
            </a:r>
            <a:r>
              <a:rPr lang="ru-RU" dirty="0"/>
              <a:t> здесь будут регистрироваться только бета-частицы 90</a:t>
            </a:r>
            <a:r>
              <a:rPr lang="en-US" dirty="0"/>
              <a:t>Y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027C-4246-4FC2-AC94-A17B896401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2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1BAFA-476C-4C1E-940B-1A4590856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11FCA8-0B3A-419A-9230-2FC24A72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986C5-2D00-4C0B-A62B-3A0DADC5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845E-BC59-4EE2-A83F-71B148E7E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8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1D8DE-CB1E-48EA-82F0-481197D17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3CEB2-7D66-46FB-B05B-51AAD9571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853218-71D0-4A5F-9D3E-FA5944B2A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C465-2E08-49D8-89DD-D53D6B59F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19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89255-D7AF-4CC1-88C6-F28EC73D8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DE978-3DA8-4294-8793-C69941768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DE501-7BB4-4D45-94CA-6C796C3C8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A38A-6F66-4AB3-84C0-8EBDBC3D5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2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4D8386-014B-4F9D-8906-A38D31442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9E22B-C96C-4695-80CB-8A2B03012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5608A3-3DF1-428B-A450-29F77E466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2B26-2DCE-426D-B2D3-CC31513B9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51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DEEB4-CF73-44E2-8D02-5F367F7C2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9C394-A821-49F6-8283-C83034AED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F6FA0-15F0-4E2F-8122-E10F50155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92DD-6037-4220-AC63-1FF1C6B15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17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627741D-7EE5-446A-9D01-6FD80BE85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CBEDEB-8F0A-45C3-87A0-57F22974A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3C54E8-8D99-4B0B-8C63-79A71EE51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ED02-899C-485F-B26B-9496932AA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0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1AF3EA-80F3-497E-9687-D5989310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77F566-1B89-4E15-9CFF-DA65F0B9B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87238B-C9EE-4A6A-9164-424DF37FB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52BF-2B51-471C-9ABD-D820AF792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9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79B455-747A-43C3-AEBA-FE14640D6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518E33-E21C-49AB-BD5E-4C8C289E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4190F-F64D-488F-B5BD-A87AC71D7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16DB-82E9-421E-8C8E-20933C0CA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0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2E520-DFBB-4EF5-8AD4-AB6D48B35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7FD865-41B7-4557-8BE8-230BD147A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C3483-C2EB-472A-A77A-38CBDAF7A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A8BA-8009-4E77-9AAD-2AB22AB3C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7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E19EE-98CB-4DFF-A870-CE3651B3E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5A651-6929-41A2-8C5C-84FA3877C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12716-16C2-4BD4-BC78-4353AE292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C076-D401-4333-9DEF-F36C037775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6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57253D-1532-4B06-A83B-9FB2E2DB2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BFE4C5-11EB-4B67-854F-F9C069793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6AFFD3-86BA-432A-A2D2-F2A928A67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832-91E0-4FFE-BAED-522666000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18C20A-D53D-4317-90C3-D90077DC8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467370-7BD7-4ACB-BDE5-1CB11F758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C763A3-9F87-49CB-8EEE-76481E4B0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283E7-1B6F-49E0-B05C-4FDCF1545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1477B4-CFAB-4F57-A1A3-1A62CD50D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01C29A-3E6E-4EEB-84E1-2886EA612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7777CD-1D6F-4118-ABF2-879AD62B4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6B28-8F5C-4CEA-9BAA-27D8D53957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8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FAD17-5631-463E-A5AC-F43DAF2C3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CF0AD-5B51-4458-A729-CF176F0C8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ACA05-3745-4946-99C0-83533BF2C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8A83-90B1-4F7A-BBA9-B46B8798C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1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8AB56-A95C-47AD-A900-5DA87C5BF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4E93B-8D1B-4144-A7DF-44C872356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36F47-224E-4BFA-BD67-C9F73E9D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14AB4-8233-4A2B-B9D9-0C45FB936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3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B841B3-85FC-46E4-B048-512661F39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381E21-C243-4D20-88C0-7EE83A1F1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5931B5-44DF-4D72-A236-7A438D440E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D594D8-9312-4B7F-8F78-C6DE19396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609289-569D-4412-A4F9-483EF2B3D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4E4521-B92C-4116-A275-7750C58E2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JP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004A8DB-A5B3-489F-86AC-6C2F5751D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000"/>
              <a:t>Бета-спектрометрия с применением пластиковых сцинтилляционных детекторов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CF056-18BE-4FD0-8928-63C3FBA0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Среднее количество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r>
              <a:rPr lang="ru-RU" dirty="0"/>
              <a:t>, среднее количество </a:t>
            </a:r>
            <a:r>
              <a:rPr lang="ru-RU" baseline="30000" dirty="0"/>
              <a:t>90</a:t>
            </a:r>
            <a:r>
              <a:rPr lang="en-US" dirty="0"/>
              <a:t>Sr+</a:t>
            </a:r>
            <a:r>
              <a:rPr lang="en-US" baseline="30000" dirty="0"/>
              <a:t>90</a:t>
            </a:r>
            <a:r>
              <a:rPr lang="en-US" dirty="0"/>
              <a:t>Y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4F97340-AA3C-497B-8B75-B0D5A155E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403" y="1600200"/>
            <a:ext cx="73951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AC501-61C3-428B-AB18-6C0CAA03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r>
              <a:rPr lang="ru-RU" dirty="0"/>
              <a:t>, мало </a:t>
            </a:r>
            <a:r>
              <a:rPr lang="ru-RU" baseline="30000" dirty="0"/>
              <a:t>90</a:t>
            </a:r>
            <a:r>
              <a:rPr lang="en-US" dirty="0"/>
              <a:t>Sr+</a:t>
            </a:r>
            <a:r>
              <a:rPr lang="en-US" baseline="30000" dirty="0"/>
              <a:t>90</a:t>
            </a:r>
            <a:r>
              <a:rPr lang="en-US" dirty="0"/>
              <a:t>Y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FE678D-FA83-4160-A531-19A4A886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403" y="1600200"/>
            <a:ext cx="73951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AC501-61C3-428B-AB18-6C0CAA03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в окне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FE678D-FA83-4160-A531-19A4A886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403" y="1600200"/>
            <a:ext cx="7395193" cy="4525963"/>
          </a:xfrm>
          <a:prstGeom prst="rect">
            <a:avLst/>
          </a:prstGeom>
        </p:spPr>
      </p:pic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03D57228-AA80-40B6-A56E-DA8E6AE783C1}"/>
              </a:ext>
            </a:extLst>
          </p:cNvPr>
          <p:cNvSpPr/>
          <p:nvPr/>
        </p:nvSpPr>
        <p:spPr>
          <a:xfrm rot="5400000">
            <a:off x="5094058" y="3915054"/>
            <a:ext cx="396044" cy="2160240"/>
          </a:xfrm>
          <a:prstGeom prst="leftBrace">
            <a:avLst/>
          </a:prstGeom>
          <a:ln w="222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2BA9F-F9DE-489F-A30F-7C2380D526C1}"/>
              </a:ext>
            </a:extLst>
          </p:cNvPr>
          <p:cNvSpPr txBox="1"/>
          <p:nvPr/>
        </p:nvSpPr>
        <p:spPr>
          <a:xfrm>
            <a:off x="4155871" y="4149080"/>
            <a:ext cx="227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«Иттриевый хвост»</a:t>
            </a:r>
          </a:p>
          <a:p>
            <a:pPr algn="ctr"/>
            <a:r>
              <a:rPr lang="ru-RU" dirty="0"/>
              <a:t>1310-2280 кэВ</a:t>
            </a:r>
          </a:p>
        </p:txBody>
      </p:sp>
    </p:spTree>
    <p:extLst>
      <p:ext uri="{BB962C8B-B14F-4D97-AF65-F5344CB8AC3E}">
        <p14:creationId xmlns:p14="http://schemas.microsoft.com/office/powerpoint/2010/main" val="26334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FA854B4-F0A5-47A1-A2DE-FF962EF39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dirty="0"/>
              <a:t>Оценка с помощью фильтров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E7860F1-6593-4C92-AB15-CAA9C2F75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baseline="30000"/>
              <a:t>89</a:t>
            </a:r>
            <a:r>
              <a:rPr lang="en-US" altLang="ru-RU"/>
              <a:t>Sr (T</a:t>
            </a:r>
            <a:r>
              <a:rPr lang="en-US" altLang="ru-RU" baseline="-25000"/>
              <a:t>1/2</a:t>
            </a:r>
            <a:r>
              <a:rPr lang="en-US" altLang="ru-RU"/>
              <a:t> = </a:t>
            </a:r>
            <a:r>
              <a:rPr lang="ru-RU" altLang="ru-RU"/>
              <a:t>50</a:t>
            </a:r>
            <a:r>
              <a:rPr lang="en-US" altLang="ru-RU"/>
              <a:t>,</a:t>
            </a:r>
            <a:r>
              <a:rPr lang="ru-RU" altLang="ru-RU"/>
              <a:t>53</a:t>
            </a:r>
            <a:r>
              <a:rPr lang="en-US" altLang="ru-RU"/>
              <a:t> </a:t>
            </a:r>
            <a:r>
              <a:rPr lang="ru-RU" altLang="ru-RU"/>
              <a:t>дня):</a:t>
            </a:r>
          </a:p>
          <a:p>
            <a:pPr lvl="1" eaLnBrk="1" hangingPunct="1"/>
            <a:r>
              <a:rPr lang="en-US" altLang="ru-RU"/>
              <a:t>E</a:t>
            </a:r>
            <a:r>
              <a:rPr lang="en-US" altLang="ru-RU" baseline="-25000"/>
              <a:t>max</a:t>
            </a:r>
            <a:r>
              <a:rPr lang="en-US" altLang="ru-RU" baseline="30000"/>
              <a:t> </a:t>
            </a:r>
            <a:r>
              <a:rPr lang="en-US" altLang="ru-RU"/>
              <a:t>=</a:t>
            </a:r>
            <a:r>
              <a:rPr lang="ru-RU" altLang="ru-RU"/>
              <a:t> 1495 кэВ (</a:t>
            </a:r>
            <a:r>
              <a:rPr lang="en-US" altLang="ru-RU"/>
              <a:t>~100</a:t>
            </a:r>
            <a:r>
              <a:rPr lang="ru-RU" altLang="ru-RU"/>
              <a:t>%</a:t>
            </a:r>
            <a:r>
              <a:rPr lang="en-US" altLang="ru-RU"/>
              <a:t>)</a:t>
            </a:r>
            <a:r>
              <a:rPr lang="ru-RU" altLang="ru-RU"/>
              <a:t>;</a:t>
            </a:r>
          </a:p>
          <a:p>
            <a:pPr lvl="1" eaLnBrk="1" hangingPunct="1"/>
            <a:r>
              <a:rPr lang="ru-RU" altLang="ru-RU"/>
              <a:t>…</a:t>
            </a:r>
            <a:endParaRPr lang="en-US" altLang="ru-RU"/>
          </a:p>
          <a:p>
            <a:pPr eaLnBrk="1" hangingPunct="1"/>
            <a:r>
              <a:rPr lang="en-US" altLang="ru-RU" baseline="30000"/>
              <a:t>90</a:t>
            </a:r>
            <a:r>
              <a:rPr lang="en-US" altLang="ru-RU"/>
              <a:t>Sr (T</a:t>
            </a:r>
            <a:r>
              <a:rPr lang="en-US" altLang="ru-RU" baseline="-25000"/>
              <a:t>1/2</a:t>
            </a:r>
            <a:r>
              <a:rPr lang="en-US" altLang="ru-RU"/>
              <a:t> = 28,79</a:t>
            </a:r>
            <a:r>
              <a:rPr lang="ru-RU" altLang="ru-RU"/>
              <a:t> лет):</a:t>
            </a:r>
          </a:p>
          <a:p>
            <a:pPr lvl="1" eaLnBrk="1" hangingPunct="1"/>
            <a:r>
              <a:rPr lang="en-US" altLang="ru-RU"/>
              <a:t>E</a:t>
            </a:r>
            <a:r>
              <a:rPr lang="en-US" altLang="ru-RU" baseline="-25000"/>
              <a:t>max</a:t>
            </a:r>
            <a:r>
              <a:rPr lang="en-US" altLang="ru-RU" baseline="30000"/>
              <a:t> </a:t>
            </a:r>
            <a:r>
              <a:rPr lang="en-US" altLang="ru-RU"/>
              <a:t>=</a:t>
            </a:r>
            <a:r>
              <a:rPr lang="ru-RU" altLang="ru-RU"/>
              <a:t> 546 кэВ (100%)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4359737-5BE0-4448-B141-7336BA72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Без фильтра – </a:t>
            </a:r>
            <a:r>
              <a:rPr lang="en-US" altLang="ru-RU" sz="2800" b="1" dirty="0"/>
              <a:t>n</a:t>
            </a:r>
            <a:r>
              <a:rPr lang="ru-RU" altLang="ru-RU" sz="2800" b="1" baseline="-25000" dirty="0"/>
              <a:t>89,90</a:t>
            </a:r>
            <a:r>
              <a:rPr lang="en-US" altLang="ru-RU" sz="2800" b="1" baseline="-25000" dirty="0"/>
              <a:t>Sr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С фильтром 1</a:t>
            </a:r>
            <a:r>
              <a:rPr lang="en-US" altLang="ru-RU" sz="2800" dirty="0"/>
              <a:t>0</a:t>
            </a:r>
            <a:r>
              <a:rPr lang="ru-RU" altLang="ru-RU" sz="2800" dirty="0"/>
              <a:t>0 мг/см</a:t>
            </a:r>
            <a:r>
              <a:rPr lang="ru-RU" altLang="ru-RU" sz="2800" baseline="30000" dirty="0"/>
              <a:t>2</a:t>
            </a:r>
            <a:r>
              <a:rPr lang="ru-RU" altLang="ru-RU" sz="2800" dirty="0"/>
              <a:t> – </a:t>
            </a:r>
            <a:r>
              <a:rPr lang="en-US" altLang="ru-RU" sz="2800" b="1" dirty="0"/>
              <a:t>0,5∙n</a:t>
            </a:r>
            <a:r>
              <a:rPr lang="en-US" altLang="ru-RU" sz="2800" b="1" baseline="-25000" dirty="0"/>
              <a:t>89Sr</a:t>
            </a:r>
            <a:r>
              <a:rPr lang="en-US" altLang="ru-RU" sz="2800" dirty="0"/>
              <a:t> (</a:t>
            </a:r>
            <a:r>
              <a:rPr lang="ru-RU" altLang="ru-RU" sz="2800" dirty="0"/>
              <a:t>½ </a:t>
            </a:r>
            <a:r>
              <a:rPr lang="en-US" altLang="ru-RU" sz="2400" dirty="0"/>
              <a:t>n</a:t>
            </a:r>
            <a:r>
              <a:rPr lang="en-US" altLang="ru-RU" sz="2400" baseline="-25000" dirty="0"/>
              <a:t>89Sr</a:t>
            </a:r>
            <a:r>
              <a:rPr lang="ru-RU" altLang="ru-RU" sz="2400" dirty="0"/>
              <a:t> </a:t>
            </a:r>
            <a:r>
              <a:rPr lang="en-US" altLang="ru-RU" sz="2400" dirty="0"/>
              <a:t>+ 1/16 n</a:t>
            </a:r>
            <a:r>
              <a:rPr lang="en-US" altLang="ru-RU" sz="2400" baseline="-25000" dirty="0"/>
              <a:t>9</a:t>
            </a:r>
            <a:r>
              <a:rPr lang="ru-RU" altLang="ru-RU" sz="2400" baseline="-25000" dirty="0"/>
              <a:t>0</a:t>
            </a:r>
            <a:r>
              <a:rPr lang="en-US" altLang="ru-RU" sz="2400" baseline="-25000" dirty="0"/>
              <a:t>Sr</a:t>
            </a:r>
            <a:r>
              <a:rPr lang="en-US" altLang="ru-RU" sz="2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/>
              <a:t>n</a:t>
            </a:r>
            <a:r>
              <a:rPr lang="en-US" altLang="ru-RU" sz="2800" b="1" baseline="-25000" dirty="0"/>
              <a:t>90Sr</a:t>
            </a:r>
            <a:r>
              <a:rPr lang="en-US" altLang="ru-RU" sz="2800" b="1" dirty="0"/>
              <a:t> = n</a:t>
            </a:r>
            <a:r>
              <a:rPr lang="en-US" altLang="ru-RU" sz="2800" b="1" baseline="-25000" dirty="0"/>
              <a:t>89,90Sr</a:t>
            </a:r>
            <a:r>
              <a:rPr lang="en-US" altLang="ru-RU" sz="2800" b="1" dirty="0"/>
              <a:t> – n</a:t>
            </a:r>
            <a:r>
              <a:rPr lang="en-US" altLang="ru-RU" sz="2800" b="1" baseline="-25000" dirty="0"/>
              <a:t>89Sr</a:t>
            </a:r>
            <a:endParaRPr lang="ru-RU" altLang="ru-RU" sz="2800" b="1" baseline="-2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101B604C-BBBA-4880-AA17-DA5BC4DE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24815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>
            <a:extLst>
              <a:ext uri="{FF2B5EF4-FFF2-40B4-BE49-F238E27FC236}">
                <a16:creationId xmlns:a16="http://schemas.microsoft.com/office/drawing/2014/main" id="{3D857098-0D8E-4EF3-82B2-C7C54AF2A0B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6021388"/>
            <a:ext cx="3600450" cy="358775"/>
            <a:chOff x="3333" y="3158"/>
            <a:chExt cx="2268" cy="226"/>
          </a:xfrm>
        </p:grpSpPr>
        <p:sp>
          <p:nvSpPr>
            <p:cNvPr id="20491" name="Rectangle 12">
              <a:extLst>
                <a:ext uri="{FF2B5EF4-FFF2-40B4-BE49-F238E27FC236}">
                  <a16:creationId xmlns:a16="http://schemas.microsoft.com/office/drawing/2014/main" id="{63CCE925-90B8-4753-9D85-A1AA978EF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3269"/>
              <a:ext cx="1976" cy="1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0492" name="Group 11">
              <a:extLst>
                <a:ext uri="{FF2B5EF4-FFF2-40B4-BE49-F238E27FC236}">
                  <a16:creationId xmlns:a16="http://schemas.microsoft.com/office/drawing/2014/main" id="{35CDD6E8-5A92-4F56-83A4-4732E6C40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3158"/>
              <a:ext cx="2268" cy="226"/>
              <a:chOff x="3288" y="3113"/>
              <a:chExt cx="1406" cy="90"/>
            </a:xfrm>
          </p:grpSpPr>
          <p:sp>
            <p:nvSpPr>
              <p:cNvPr id="20493" name="Line 6">
                <a:extLst>
                  <a:ext uri="{FF2B5EF4-FFF2-40B4-BE49-F238E27FC236}">
                    <a16:creationId xmlns:a16="http://schemas.microsoft.com/office/drawing/2014/main" id="{441B4FA1-13F8-45D7-8BFA-5F60580A8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113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Line 7">
                <a:extLst>
                  <a:ext uri="{FF2B5EF4-FFF2-40B4-BE49-F238E27FC236}">
                    <a16:creationId xmlns:a16="http://schemas.microsoft.com/office/drawing/2014/main" id="{1F3276EC-2C0B-4965-884C-8A6241D2C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3113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Line 8">
                <a:extLst>
                  <a:ext uri="{FF2B5EF4-FFF2-40B4-BE49-F238E27FC236}">
                    <a16:creationId xmlns:a16="http://schemas.microsoft.com/office/drawing/2014/main" id="{262E64E1-142B-4663-BD5F-48AE88088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3203"/>
                <a:ext cx="12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Line 9">
                <a:extLst>
                  <a:ext uri="{FF2B5EF4-FFF2-40B4-BE49-F238E27FC236}">
                    <a16:creationId xmlns:a16="http://schemas.microsoft.com/office/drawing/2014/main" id="{B994B2EC-AD66-4BAF-99D7-B1E92ADBE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4" y="3113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7" name="Line 10">
                <a:extLst>
                  <a:ext uri="{FF2B5EF4-FFF2-40B4-BE49-F238E27FC236}">
                    <a16:creationId xmlns:a16="http://schemas.microsoft.com/office/drawing/2014/main" id="{4ECDD3DD-998E-4E8D-90E0-AF593C522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3113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484" name="Rectangle 14">
            <a:extLst>
              <a:ext uri="{FF2B5EF4-FFF2-40B4-BE49-F238E27FC236}">
                <a16:creationId xmlns:a16="http://schemas.microsoft.com/office/drawing/2014/main" id="{96B83227-F76F-4B6F-BD28-9507889B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445125"/>
            <a:ext cx="35988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Line 15">
            <a:extLst>
              <a:ext uri="{FF2B5EF4-FFF2-40B4-BE49-F238E27FC236}">
                <a16:creationId xmlns:a16="http://schemas.microsoft.com/office/drawing/2014/main" id="{1CE7F9DD-73DA-4D27-8B54-E2E3E729C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16">
            <a:extLst>
              <a:ext uri="{FF2B5EF4-FFF2-40B4-BE49-F238E27FC236}">
                <a16:creationId xmlns:a16="http://schemas.microsoft.com/office/drawing/2014/main" id="{1AD2A3D5-4F6C-4CE9-94A8-01618DE4F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566102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Freeform 17">
            <a:extLst>
              <a:ext uri="{FF2B5EF4-FFF2-40B4-BE49-F238E27FC236}">
                <a16:creationId xmlns:a16="http://schemas.microsoft.com/office/drawing/2014/main" id="{F560F956-83E0-4EC7-92A0-96BB8ECA2724}"/>
              </a:ext>
            </a:extLst>
          </p:cNvPr>
          <p:cNvSpPr>
            <a:spLocks/>
          </p:cNvSpPr>
          <p:nvPr/>
        </p:nvSpPr>
        <p:spPr bwMode="auto">
          <a:xfrm>
            <a:off x="6084888" y="4724400"/>
            <a:ext cx="177800" cy="1447800"/>
          </a:xfrm>
          <a:custGeom>
            <a:avLst/>
            <a:gdLst>
              <a:gd name="T0" fmla="*/ 88900 w 112"/>
              <a:gd name="T1" fmla="*/ 1447800 h 912"/>
              <a:gd name="T2" fmla="*/ 88900 w 112"/>
              <a:gd name="T3" fmla="*/ 1219200 h 912"/>
              <a:gd name="T4" fmla="*/ 165100 w 112"/>
              <a:gd name="T5" fmla="*/ 1143000 h 912"/>
              <a:gd name="T6" fmla="*/ 12700 w 112"/>
              <a:gd name="T7" fmla="*/ 1066800 h 912"/>
              <a:gd name="T8" fmla="*/ 165100 w 112"/>
              <a:gd name="T9" fmla="*/ 990600 h 912"/>
              <a:gd name="T10" fmla="*/ 12700 w 112"/>
              <a:gd name="T11" fmla="*/ 914400 h 912"/>
              <a:gd name="T12" fmla="*/ 165100 w 112"/>
              <a:gd name="T13" fmla="*/ 838200 h 912"/>
              <a:gd name="T14" fmla="*/ 12700 w 112"/>
              <a:gd name="T15" fmla="*/ 762000 h 912"/>
              <a:gd name="T16" fmla="*/ 165100 w 112"/>
              <a:gd name="T17" fmla="*/ 685800 h 912"/>
              <a:gd name="T18" fmla="*/ 12700 w 112"/>
              <a:gd name="T19" fmla="*/ 609600 h 912"/>
              <a:gd name="T20" fmla="*/ 165100 w 112"/>
              <a:gd name="T21" fmla="*/ 533400 h 912"/>
              <a:gd name="T22" fmla="*/ 12700 w 112"/>
              <a:gd name="T23" fmla="*/ 457200 h 912"/>
              <a:gd name="T24" fmla="*/ 88900 w 112"/>
              <a:gd name="T25" fmla="*/ 381000 h 912"/>
              <a:gd name="T26" fmla="*/ 889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Freeform 18">
            <a:extLst>
              <a:ext uri="{FF2B5EF4-FFF2-40B4-BE49-F238E27FC236}">
                <a16:creationId xmlns:a16="http://schemas.microsoft.com/office/drawing/2014/main" id="{AC402E97-54CB-4B51-A026-E1F3BA28ECE1}"/>
              </a:ext>
            </a:extLst>
          </p:cNvPr>
          <p:cNvSpPr>
            <a:spLocks/>
          </p:cNvSpPr>
          <p:nvPr/>
        </p:nvSpPr>
        <p:spPr bwMode="auto">
          <a:xfrm>
            <a:off x="6516688" y="4868863"/>
            <a:ext cx="177800" cy="1447800"/>
          </a:xfrm>
          <a:custGeom>
            <a:avLst/>
            <a:gdLst>
              <a:gd name="T0" fmla="*/ 88900 w 112"/>
              <a:gd name="T1" fmla="*/ 1447800 h 912"/>
              <a:gd name="T2" fmla="*/ 88900 w 112"/>
              <a:gd name="T3" fmla="*/ 1219200 h 912"/>
              <a:gd name="T4" fmla="*/ 165100 w 112"/>
              <a:gd name="T5" fmla="*/ 1143000 h 912"/>
              <a:gd name="T6" fmla="*/ 12700 w 112"/>
              <a:gd name="T7" fmla="*/ 1066800 h 912"/>
              <a:gd name="T8" fmla="*/ 165100 w 112"/>
              <a:gd name="T9" fmla="*/ 990600 h 912"/>
              <a:gd name="T10" fmla="*/ 12700 w 112"/>
              <a:gd name="T11" fmla="*/ 914400 h 912"/>
              <a:gd name="T12" fmla="*/ 165100 w 112"/>
              <a:gd name="T13" fmla="*/ 838200 h 912"/>
              <a:gd name="T14" fmla="*/ 12700 w 112"/>
              <a:gd name="T15" fmla="*/ 762000 h 912"/>
              <a:gd name="T16" fmla="*/ 165100 w 112"/>
              <a:gd name="T17" fmla="*/ 685800 h 912"/>
              <a:gd name="T18" fmla="*/ 12700 w 112"/>
              <a:gd name="T19" fmla="*/ 609600 h 912"/>
              <a:gd name="T20" fmla="*/ 165100 w 112"/>
              <a:gd name="T21" fmla="*/ 533400 h 912"/>
              <a:gd name="T22" fmla="*/ 12700 w 112"/>
              <a:gd name="T23" fmla="*/ 457200 h 912"/>
              <a:gd name="T24" fmla="*/ 88900 w 112"/>
              <a:gd name="T25" fmla="*/ 381000 h 912"/>
              <a:gd name="T26" fmla="*/ 88900 w 112"/>
              <a:gd name="T27" fmla="*/ 0 h 9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2" h="912">
                <a:moveTo>
                  <a:pt x="56" y="912"/>
                </a:moveTo>
                <a:cubicBezTo>
                  <a:pt x="52" y="856"/>
                  <a:pt x="48" y="800"/>
                  <a:pt x="56" y="768"/>
                </a:cubicBezTo>
                <a:cubicBezTo>
                  <a:pt x="64" y="736"/>
                  <a:pt x="112" y="736"/>
                  <a:pt x="104" y="720"/>
                </a:cubicBezTo>
                <a:cubicBezTo>
                  <a:pt x="96" y="704"/>
                  <a:pt x="8" y="688"/>
                  <a:pt x="8" y="672"/>
                </a:cubicBezTo>
                <a:cubicBezTo>
                  <a:pt x="8" y="656"/>
                  <a:pt x="104" y="640"/>
                  <a:pt x="104" y="624"/>
                </a:cubicBezTo>
                <a:cubicBezTo>
                  <a:pt x="104" y="608"/>
                  <a:pt x="8" y="592"/>
                  <a:pt x="8" y="576"/>
                </a:cubicBezTo>
                <a:cubicBezTo>
                  <a:pt x="8" y="560"/>
                  <a:pt x="104" y="544"/>
                  <a:pt x="104" y="528"/>
                </a:cubicBezTo>
                <a:cubicBezTo>
                  <a:pt x="104" y="512"/>
                  <a:pt x="8" y="496"/>
                  <a:pt x="8" y="480"/>
                </a:cubicBezTo>
                <a:cubicBezTo>
                  <a:pt x="8" y="464"/>
                  <a:pt x="104" y="448"/>
                  <a:pt x="104" y="432"/>
                </a:cubicBezTo>
                <a:cubicBezTo>
                  <a:pt x="104" y="416"/>
                  <a:pt x="8" y="400"/>
                  <a:pt x="8" y="384"/>
                </a:cubicBezTo>
                <a:cubicBezTo>
                  <a:pt x="8" y="368"/>
                  <a:pt x="104" y="352"/>
                  <a:pt x="104" y="336"/>
                </a:cubicBezTo>
                <a:cubicBezTo>
                  <a:pt x="104" y="320"/>
                  <a:pt x="16" y="304"/>
                  <a:pt x="8" y="288"/>
                </a:cubicBezTo>
                <a:cubicBezTo>
                  <a:pt x="0" y="272"/>
                  <a:pt x="48" y="288"/>
                  <a:pt x="56" y="240"/>
                </a:cubicBezTo>
                <a:cubicBezTo>
                  <a:pt x="64" y="192"/>
                  <a:pt x="60" y="96"/>
                  <a:pt x="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9" name="Picture 19">
            <a:extLst>
              <a:ext uri="{FF2B5EF4-FFF2-40B4-BE49-F238E27FC236}">
                <a16:creationId xmlns:a16="http://schemas.microsoft.com/office/drawing/2014/main" id="{91515D60-9602-42ED-B878-502B4F8C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19238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20">
            <a:extLst>
              <a:ext uri="{FF2B5EF4-FFF2-40B4-BE49-F238E27FC236}">
                <a16:creationId xmlns:a16="http://schemas.microsoft.com/office/drawing/2014/main" id="{89D65520-829C-4B0D-98FB-C2242A5C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Бета-спектрометрия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522CD4C0-F35E-4672-9EB4-410727918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ru-RU" sz="3600" i="1" dirty="0">
                <a:cs typeface="Arial" panose="020B0604020202020204" pitchFamily="34" charset="0"/>
              </a:rPr>
              <a:t>β</a:t>
            </a:r>
            <a:r>
              <a:rPr lang="ru-RU" altLang="ru-RU" sz="3600" i="1" baseline="30000" dirty="0">
                <a:cs typeface="Arial" panose="020B0604020202020204" pitchFamily="34" charset="0"/>
              </a:rPr>
              <a:t>-</a:t>
            </a:r>
            <a:r>
              <a:rPr lang="ru-RU" altLang="ru-RU" sz="3600" dirty="0">
                <a:cs typeface="Arial" panose="020B0604020202020204" pitchFamily="34" charset="0"/>
              </a:rPr>
              <a:t>-распад</a:t>
            </a:r>
          </a:p>
        </p:txBody>
      </p:sp>
      <p:sp>
        <p:nvSpPr>
          <p:cNvPr id="34819" name="Rectangle 15">
            <a:extLst>
              <a:ext uri="{FF2B5EF4-FFF2-40B4-BE49-F238E27FC236}">
                <a16:creationId xmlns:a16="http://schemas.microsoft.com/office/drawing/2014/main" id="{BBA12D35-0CE2-405C-903F-93941DAA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4820" name="Picture 16">
            <a:extLst>
              <a:ext uri="{FF2B5EF4-FFF2-40B4-BE49-F238E27FC236}">
                <a16:creationId xmlns:a16="http://schemas.microsoft.com/office/drawing/2014/main" id="{32D467B5-5009-497E-8409-083AD195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6650"/>
            <a:ext cx="7848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AD8934-ECA5-40CC-BC8A-A824AD17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 </a:t>
            </a:r>
            <a:r>
              <a:rPr lang="el-GR" altLang="ru-RU" sz="4400" i="1" dirty="0">
                <a:cs typeface="Arial" panose="020B0604020202020204" pitchFamily="34" charset="0"/>
              </a:rPr>
              <a:t>β</a:t>
            </a:r>
            <a:r>
              <a:rPr lang="ru-RU" altLang="ru-RU" sz="4400" i="1" baseline="30000" dirty="0">
                <a:cs typeface="Arial" panose="020B0604020202020204" pitchFamily="34" charset="0"/>
              </a:rPr>
              <a:t>-</a:t>
            </a:r>
            <a:r>
              <a:rPr lang="ru-RU" altLang="ru-RU" sz="4400" dirty="0">
                <a:cs typeface="Arial" panose="020B0604020202020204" pitchFamily="34" charset="0"/>
              </a:rPr>
              <a:t>-частиц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B031E819-9686-4896-B7D1-F665C939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1215315"/>
            <a:ext cx="7787208" cy="5642685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0BDB9A-FEA3-4045-A47F-4A60D2907F7F}"/>
              </a:ext>
            </a:extLst>
          </p:cNvPr>
          <p:cNvSpPr/>
          <p:nvPr/>
        </p:nvSpPr>
        <p:spPr>
          <a:xfrm>
            <a:off x="4283968" y="1772816"/>
            <a:ext cx="396044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2D367C33-C6E3-4252-9C27-E24CEEA95DC4}"/>
              </a:ext>
            </a:extLst>
          </p:cNvPr>
          <p:cNvGrpSpPr>
            <a:grpSpLocks/>
          </p:cNvGrpSpPr>
          <p:nvPr/>
        </p:nvGrpSpPr>
        <p:grpSpPr bwMode="auto">
          <a:xfrm>
            <a:off x="4427984" y="1916832"/>
            <a:ext cx="3686175" cy="1982788"/>
            <a:chOff x="240" y="2256"/>
            <a:chExt cx="2322" cy="1249"/>
          </a:xfrm>
          <a:solidFill>
            <a:schemeClr val="bg1"/>
          </a:solidFill>
        </p:grpSpPr>
        <p:sp>
          <p:nvSpPr>
            <p:cNvPr id="6" name="Line 56">
              <a:extLst>
                <a:ext uri="{FF2B5EF4-FFF2-40B4-BE49-F238E27FC236}">
                  <a16:creationId xmlns:a16="http://schemas.microsoft.com/office/drawing/2014/main" id="{EF9EC62C-2998-4A73-A6CA-9ACAF6C1F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2527"/>
              <a:ext cx="67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BD9443BB-9E36-4E2B-AAA9-9341D2540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2922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8">
              <a:extLst>
                <a:ext uri="{FF2B5EF4-FFF2-40B4-BE49-F238E27FC236}">
                  <a16:creationId xmlns:a16="http://schemas.microsoft.com/office/drawing/2014/main" id="{053500BB-6316-4F19-8F55-ADB11DD33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3264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60">
              <a:extLst>
                <a:ext uri="{FF2B5EF4-FFF2-40B4-BE49-F238E27FC236}">
                  <a16:creationId xmlns:a16="http://schemas.microsoft.com/office/drawing/2014/main" id="{C76D4752-5FAF-4CC4-A723-13377DD31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2928"/>
              <a:ext cx="0" cy="3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61">
              <a:extLst>
                <a:ext uri="{FF2B5EF4-FFF2-40B4-BE49-F238E27FC236}">
                  <a16:creationId xmlns:a16="http://schemas.microsoft.com/office/drawing/2014/main" id="{0E5AB0E1-E5F1-4620-8B7D-D7FD4056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784" y="2461"/>
              <a:ext cx="570" cy="1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cs typeface="Arial" panose="020B0604020202020204" pitchFamily="34" charset="0"/>
                </a:rPr>
                <a:t>1</a:t>
              </a:r>
              <a:r>
                <a:rPr lang="ru-RU" altLang="ru-RU" sz="1400">
                  <a:cs typeface="Arial" panose="020B0604020202020204" pitchFamily="34" charset="0"/>
                </a:rPr>
                <a:t>,</a:t>
              </a:r>
              <a:r>
                <a:rPr lang="en-US" altLang="ru-RU" sz="1400">
                  <a:cs typeface="Arial" panose="020B0604020202020204" pitchFamily="34" charset="0"/>
                </a:rPr>
                <a:t>277∙</a:t>
              </a:r>
              <a:r>
                <a:rPr lang="ru-RU" altLang="ru-RU" sz="1400">
                  <a:cs typeface="Arial" panose="020B0604020202020204" pitchFamily="34" charset="0"/>
                </a:rPr>
                <a:t>10</a:t>
              </a:r>
              <a:r>
                <a:rPr lang="ru-RU" altLang="ru-RU" sz="1400" baseline="30000">
                  <a:cs typeface="Arial" panose="020B0604020202020204" pitchFamily="34" charset="0"/>
                </a:rPr>
                <a:t>9</a:t>
              </a:r>
              <a:r>
                <a:rPr lang="en-US" altLang="ru-RU" sz="1400">
                  <a:cs typeface="Arial" panose="020B0604020202020204" pitchFamily="34" charset="0"/>
                </a:rPr>
                <a:t> </a:t>
              </a:r>
              <a:r>
                <a:rPr lang="ru-RU" altLang="ru-RU" sz="1400">
                  <a:cs typeface="Arial" panose="020B0604020202020204" pitchFamily="34" charset="0"/>
                </a:rPr>
                <a:t>л</a:t>
              </a:r>
              <a:endParaRPr lang="en-US" altLang="ru-RU" sz="1400">
                <a:cs typeface="Arial" panose="020B0604020202020204" pitchFamily="34" charset="0"/>
              </a:endParaRPr>
            </a:p>
          </p:txBody>
        </p:sp>
        <p:graphicFrame>
          <p:nvGraphicFramePr>
            <p:cNvPr id="11" name="Object 62">
              <a:extLst>
                <a:ext uri="{FF2B5EF4-FFF2-40B4-BE49-F238E27FC236}">
                  <a16:creationId xmlns:a16="http://schemas.microsoft.com/office/drawing/2014/main" id="{204FD7C8-873B-4355-B4DD-2C566980B6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6" y="2256"/>
            <a:ext cx="28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253780" imgH="215713" progId="Equation.3">
                    <p:embed/>
                  </p:oleObj>
                </mc:Choice>
                <mc:Fallback>
                  <p:oleObj name="Формула" r:id="rId4" imgW="253780" imgH="215713" progId="Equation.3">
                    <p:embed/>
                    <p:pic>
                      <p:nvPicPr>
                        <p:cNvPr id="11" name="Object 62">
                          <a:extLst>
                            <a:ext uri="{FF2B5EF4-FFF2-40B4-BE49-F238E27FC236}">
                              <a16:creationId xmlns:a16="http://schemas.microsoft.com/office/drawing/2014/main" id="{204FD7C8-873B-4355-B4DD-2C566980B6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256"/>
                          <a:ext cx="28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3">
              <a:extLst>
                <a:ext uri="{FF2B5EF4-FFF2-40B4-BE49-F238E27FC236}">
                  <a16:creationId xmlns:a16="http://schemas.microsoft.com/office/drawing/2014/main" id="{9F70F0E4-0347-49CA-935D-C8772D4F85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3264"/>
            <a:ext cx="32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91847" imgH="215713" progId="Equation.3">
                    <p:embed/>
                  </p:oleObj>
                </mc:Choice>
                <mc:Fallback>
                  <p:oleObj name="Формула" r:id="rId6" imgW="291847" imgH="215713" progId="Equation.3">
                    <p:embed/>
                    <p:pic>
                      <p:nvPicPr>
                        <p:cNvPr id="12" name="Object 63">
                          <a:extLst>
                            <a:ext uri="{FF2B5EF4-FFF2-40B4-BE49-F238E27FC236}">
                              <a16:creationId xmlns:a16="http://schemas.microsoft.com/office/drawing/2014/main" id="{9F70F0E4-0347-49CA-935D-C8772D4F858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264"/>
                          <a:ext cx="323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64">
              <a:extLst>
                <a:ext uri="{FF2B5EF4-FFF2-40B4-BE49-F238E27FC236}">
                  <a16:creationId xmlns:a16="http://schemas.microsoft.com/office/drawing/2014/main" id="{39D985A3-5E0B-434A-B978-04F1B242C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3" y="3018"/>
              <a:ext cx="366" cy="1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cs typeface="Arial" panose="020B0604020202020204" pitchFamily="34" charset="0"/>
                </a:rPr>
                <a:t>1,</a:t>
              </a:r>
              <a:r>
                <a:rPr lang="en-US" altLang="ru-RU" sz="1400">
                  <a:cs typeface="Arial" panose="020B0604020202020204" pitchFamily="34" charset="0"/>
                </a:rPr>
                <a:t>461</a:t>
              </a:r>
              <a:r>
                <a:rPr lang="ru-RU" altLang="ru-RU" sz="1400"/>
                <a:t> </a:t>
              </a:r>
              <a:r>
                <a:rPr lang="el-GR" altLang="ru-RU" sz="1400"/>
                <a:t>γ</a:t>
              </a:r>
              <a:endParaRPr lang="en-US" altLang="ru-RU" sz="1400"/>
            </a:p>
          </p:txBody>
        </p:sp>
        <p:sp>
          <p:nvSpPr>
            <p:cNvPr id="14" name="Line 65">
              <a:extLst>
                <a:ext uri="{FF2B5EF4-FFF2-40B4-BE49-F238E27FC236}">
                  <a16:creationId xmlns:a16="http://schemas.microsoft.com/office/drawing/2014/main" id="{2B84EABC-7554-4C0B-883A-7AEDBBCF8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3504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66">
              <a:extLst>
                <a:ext uri="{FF2B5EF4-FFF2-40B4-BE49-F238E27FC236}">
                  <a16:creationId xmlns:a16="http://schemas.microsoft.com/office/drawing/2014/main" id="{07D99716-A6C0-4E70-B8F8-2C74508AC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544"/>
              <a:ext cx="336" cy="72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68">
              <a:extLst>
                <a:ext uri="{FF2B5EF4-FFF2-40B4-BE49-F238E27FC236}">
                  <a16:creationId xmlns:a16="http://schemas.microsoft.com/office/drawing/2014/main" id="{EC2B3918-057A-4AAD-8F58-2B8BAEBF2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680" y="2784"/>
              <a:ext cx="882" cy="1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cs typeface="Arial" panose="020B0604020202020204" pitchFamily="34" charset="0"/>
                </a:rPr>
                <a:t>1</a:t>
              </a:r>
              <a:r>
                <a:rPr lang="ru-RU" altLang="ru-RU" sz="1400">
                  <a:cs typeface="Arial" panose="020B0604020202020204" pitchFamily="34" charset="0"/>
                </a:rPr>
                <a:t>,</a:t>
              </a:r>
              <a:r>
                <a:rPr lang="en-US" altLang="ru-RU" sz="1400">
                  <a:cs typeface="Arial" panose="020B0604020202020204" pitchFamily="34" charset="0"/>
                </a:rPr>
                <a:t>311</a:t>
              </a:r>
              <a:r>
                <a:rPr lang="ru-RU" altLang="ru-RU" sz="1400">
                  <a:cs typeface="Arial" panose="020B0604020202020204" pitchFamily="34" charset="0"/>
                </a:rPr>
                <a:t> (89,</a:t>
              </a:r>
              <a:r>
                <a:rPr lang="en-US" altLang="ru-RU" sz="1400">
                  <a:cs typeface="Arial" panose="020B0604020202020204" pitchFamily="34" charset="0"/>
                </a:rPr>
                <a:t>28</a:t>
              </a:r>
              <a:r>
                <a:rPr lang="ru-RU" altLang="ru-RU" sz="1400">
                  <a:cs typeface="Arial" panose="020B0604020202020204" pitchFamily="34" charset="0"/>
                </a:rPr>
                <a:t>%) </a:t>
              </a:r>
              <a:r>
                <a:rPr lang="el-GR" altLang="ru-RU" sz="1400">
                  <a:cs typeface="Arial" panose="020B0604020202020204" pitchFamily="34" charset="0"/>
                </a:rPr>
                <a:t>β</a:t>
              </a:r>
              <a:r>
                <a:rPr lang="ru-RU" altLang="ru-RU" sz="1400" baseline="30000">
                  <a:cs typeface="Arial" panose="020B0604020202020204" pitchFamily="34" charset="0"/>
                </a:rPr>
                <a:t>-</a:t>
              </a:r>
              <a:endParaRPr lang="el-GR" altLang="ru-RU" sz="1400">
                <a:cs typeface="Arial" panose="020B0604020202020204" pitchFamily="34" charset="0"/>
              </a:endParaRPr>
            </a:p>
          </p:txBody>
        </p:sp>
        <p:sp>
          <p:nvSpPr>
            <p:cNvPr id="17" name="Line 69">
              <a:extLst>
                <a:ext uri="{FF2B5EF4-FFF2-40B4-BE49-F238E27FC236}">
                  <a16:creationId xmlns:a16="http://schemas.microsoft.com/office/drawing/2014/main" id="{105621C4-FBF6-496C-A2C1-38867A0EC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544"/>
              <a:ext cx="816" cy="3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 type="triangl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70">
              <a:extLst>
                <a:ext uri="{FF2B5EF4-FFF2-40B4-BE49-F238E27FC236}">
                  <a16:creationId xmlns:a16="http://schemas.microsoft.com/office/drawing/2014/main" id="{692D68EC-EB24-4B42-BAC9-7BED78A10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" y="2640"/>
              <a:ext cx="640" cy="1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cs typeface="Arial" panose="020B0604020202020204" pitchFamily="34" charset="0"/>
                </a:rPr>
                <a:t>EC</a:t>
              </a:r>
              <a:r>
                <a:rPr lang="ru-RU" altLang="ru-RU" sz="1400">
                  <a:cs typeface="Arial" panose="020B0604020202020204" pitchFamily="34" charset="0"/>
                </a:rPr>
                <a:t> (</a:t>
              </a:r>
              <a:r>
                <a:rPr lang="en-US" altLang="ru-RU" sz="1400">
                  <a:cs typeface="Arial" panose="020B0604020202020204" pitchFamily="34" charset="0"/>
                </a:rPr>
                <a:t>10</a:t>
              </a:r>
              <a:r>
                <a:rPr lang="ru-RU" altLang="ru-RU" sz="1400">
                  <a:cs typeface="Arial" panose="020B0604020202020204" pitchFamily="34" charset="0"/>
                </a:rPr>
                <a:t>,</a:t>
              </a:r>
              <a:r>
                <a:rPr lang="en-US" altLang="ru-RU" sz="1400">
                  <a:cs typeface="Arial" panose="020B0604020202020204" pitchFamily="34" charset="0"/>
                </a:rPr>
                <a:t>7</a:t>
              </a:r>
              <a:r>
                <a:rPr lang="ru-RU" altLang="ru-RU" sz="1400">
                  <a:cs typeface="Arial" panose="020B0604020202020204" pitchFamily="34" charset="0"/>
                </a:rPr>
                <a:t>2%)</a:t>
              </a:r>
              <a:endParaRPr lang="en-US" altLang="ru-RU" sz="1400">
                <a:cs typeface="Arial" panose="020B0604020202020204" pitchFamily="34" charset="0"/>
              </a:endParaRPr>
            </a:p>
          </p:txBody>
        </p:sp>
        <p:sp>
          <p:nvSpPr>
            <p:cNvPr id="19" name="Line 71">
              <a:extLst>
                <a:ext uri="{FF2B5EF4-FFF2-40B4-BE49-F238E27FC236}">
                  <a16:creationId xmlns:a16="http://schemas.microsoft.com/office/drawing/2014/main" id="{78B66A37-986B-4C58-99D3-CAB5ADBA7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3264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" name="Object 72">
              <a:extLst>
                <a:ext uri="{FF2B5EF4-FFF2-40B4-BE49-F238E27FC236}">
                  <a16:creationId xmlns:a16="http://schemas.microsoft.com/office/drawing/2014/main" id="{93D173F8-B350-4C6D-8BA1-8CCBF7AA17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2" y="3264"/>
            <a:ext cx="341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304536" imgH="215713" progId="Equation.3">
                    <p:embed/>
                  </p:oleObj>
                </mc:Choice>
                <mc:Fallback>
                  <p:oleObj name="Формула" r:id="rId8" imgW="304536" imgH="215713" progId="Equation.3">
                    <p:embed/>
                    <p:pic>
                      <p:nvPicPr>
                        <p:cNvPr id="20" name="Object 72">
                          <a:extLst>
                            <a:ext uri="{FF2B5EF4-FFF2-40B4-BE49-F238E27FC236}">
                              <a16:creationId xmlns:a16="http://schemas.microsoft.com/office/drawing/2014/main" id="{93D173F8-B350-4C6D-8BA1-8CCBF7AA17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3264"/>
                          <a:ext cx="341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73">
              <a:extLst>
                <a:ext uri="{FF2B5EF4-FFF2-40B4-BE49-F238E27FC236}">
                  <a16:creationId xmlns:a16="http://schemas.microsoft.com/office/drawing/2014/main" id="{A0E68B52-4A11-4196-A7C2-8F4DB410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04"/>
              <a:ext cx="3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32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AD8934-ECA5-40CC-BC8A-A824AD17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 </a:t>
            </a:r>
            <a:r>
              <a:rPr lang="el-GR" altLang="ru-RU" sz="4400" i="1" dirty="0">
                <a:cs typeface="Arial" panose="020B0604020202020204" pitchFamily="34" charset="0"/>
              </a:rPr>
              <a:t>β</a:t>
            </a:r>
            <a:r>
              <a:rPr lang="ru-RU" altLang="ru-RU" sz="4400" i="1" baseline="30000" dirty="0">
                <a:cs typeface="Arial" panose="020B0604020202020204" pitchFamily="34" charset="0"/>
              </a:rPr>
              <a:t>+</a:t>
            </a:r>
            <a:r>
              <a:rPr lang="ru-RU" altLang="ru-RU" sz="4400" dirty="0">
                <a:cs typeface="Arial" panose="020B0604020202020204" pitchFamily="34" charset="0"/>
              </a:rPr>
              <a:t>-частиц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E2CF7966-C614-400E-A7A8-91A5E9D75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1" y="1202120"/>
            <a:ext cx="7805418" cy="565588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30730D-A436-4C8D-AAFD-DC5B6491D1B8}"/>
              </a:ext>
            </a:extLst>
          </p:cNvPr>
          <p:cNvSpPr/>
          <p:nvPr/>
        </p:nvSpPr>
        <p:spPr>
          <a:xfrm>
            <a:off x="4355976" y="1844824"/>
            <a:ext cx="3816424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48">
            <a:extLst>
              <a:ext uri="{FF2B5EF4-FFF2-40B4-BE49-F238E27FC236}">
                <a16:creationId xmlns:a16="http://schemas.microsoft.com/office/drawing/2014/main" id="{745BFC9D-882B-4DA2-8271-CB021A93F134}"/>
              </a:ext>
            </a:extLst>
          </p:cNvPr>
          <p:cNvGrpSpPr>
            <a:grpSpLocks/>
          </p:cNvGrpSpPr>
          <p:nvPr/>
        </p:nvGrpSpPr>
        <p:grpSpPr bwMode="auto">
          <a:xfrm>
            <a:off x="4932040" y="2060848"/>
            <a:ext cx="2943225" cy="1982788"/>
            <a:chOff x="3600" y="2256"/>
            <a:chExt cx="1854" cy="1249"/>
          </a:xfrm>
        </p:grpSpPr>
        <p:sp>
          <p:nvSpPr>
            <p:cNvPr id="6" name="Line 49">
              <a:extLst>
                <a:ext uri="{FF2B5EF4-FFF2-40B4-BE49-F238E27FC236}">
                  <a16:creationId xmlns:a16="http://schemas.microsoft.com/office/drawing/2014/main" id="{E11F796A-27FB-4F5F-AF3A-F13409834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52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50">
              <a:extLst>
                <a:ext uri="{FF2B5EF4-FFF2-40B4-BE49-F238E27FC236}">
                  <a16:creationId xmlns:a16="http://schemas.microsoft.com/office/drawing/2014/main" id="{FA0DF750-8F91-4874-B242-12535A192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92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51">
              <a:extLst>
                <a:ext uri="{FF2B5EF4-FFF2-40B4-BE49-F238E27FC236}">
                  <a16:creationId xmlns:a16="http://schemas.microsoft.com/office/drawing/2014/main" id="{C11495D0-55A1-430C-B636-DEAD9C7F7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325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52">
              <a:extLst>
                <a:ext uri="{FF2B5EF4-FFF2-40B4-BE49-F238E27FC236}">
                  <a16:creationId xmlns:a16="http://schemas.microsoft.com/office/drawing/2014/main" id="{F927AFCA-DCE7-430C-9A01-AE382213D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2538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53">
              <a:extLst>
                <a:ext uri="{FF2B5EF4-FFF2-40B4-BE49-F238E27FC236}">
                  <a16:creationId xmlns:a16="http://schemas.microsoft.com/office/drawing/2014/main" id="{D9D17DC7-D59F-4B87-9168-45C1D1CDD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9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54">
              <a:extLst>
                <a:ext uri="{FF2B5EF4-FFF2-40B4-BE49-F238E27FC236}">
                  <a16:creationId xmlns:a16="http://schemas.microsoft.com/office/drawing/2014/main" id="{DA68E688-69DF-426C-80BF-0C7A77B7A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047" y="2461"/>
              <a:ext cx="25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cs typeface="Arial" panose="020B0604020202020204" pitchFamily="34" charset="0"/>
                </a:rPr>
                <a:t>2,6</a:t>
              </a:r>
              <a:r>
                <a:rPr lang="en-US" altLang="ru-RU" sz="1400">
                  <a:cs typeface="Arial" panose="020B0604020202020204" pitchFamily="34" charset="0"/>
                </a:rPr>
                <a:t> </a:t>
              </a:r>
              <a:r>
                <a:rPr lang="ru-RU" altLang="ru-RU" sz="1400">
                  <a:cs typeface="Arial" panose="020B0604020202020204" pitchFamily="34" charset="0"/>
                </a:rPr>
                <a:t>л</a:t>
              </a:r>
              <a:endParaRPr lang="en-US" altLang="ru-RU" sz="1400"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Object 55">
              <a:extLst>
                <a:ext uri="{FF2B5EF4-FFF2-40B4-BE49-F238E27FC236}">
                  <a16:creationId xmlns:a16="http://schemas.microsoft.com/office/drawing/2014/main" id="{A384CC9D-72CC-49DB-AC43-E62FEEB2D4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5" y="2256"/>
            <a:ext cx="354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317087" imgH="215619" progId="Equation.3">
                    <p:embed/>
                  </p:oleObj>
                </mc:Choice>
                <mc:Fallback>
                  <p:oleObj name="Формула" r:id="rId4" imgW="317087" imgH="215619" progId="Equation.3">
                    <p:embed/>
                    <p:pic>
                      <p:nvPicPr>
                        <p:cNvPr id="12" name="Object 55">
                          <a:extLst>
                            <a:ext uri="{FF2B5EF4-FFF2-40B4-BE49-F238E27FC236}">
                              <a16:creationId xmlns:a16="http://schemas.microsoft.com/office/drawing/2014/main" id="{A384CC9D-72CC-49DB-AC43-E62FEEB2D4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" y="2256"/>
                          <a:ext cx="354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56">
              <a:extLst>
                <a:ext uri="{FF2B5EF4-FFF2-40B4-BE49-F238E27FC236}">
                  <a16:creationId xmlns:a16="http://schemas.microsoft.com/office/drawing/2014/main" id="{13CF657A-185E-4F00-84E4-543461F70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697" y="3018"/>
              <a:ext cx="36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cs typeface="Arial" panose="020B0604020202020204" pitchFamily="34" charset="0"/>
                </a:rPr>
                <a:t>1,275</a:t>
              </a:r>
              <a:r>
                <a:rPr lang="ru-RU" altLang="ru-RU" sz="1400"/>
                <a:t> </a:t>
              </a:r>
              <a:r>
                <a:rPr lang="el-GR" altLang="ru-RU" sz="1400"/>
                <a:t>γ</a:t>
              </a:r>
              <a:endParaRPr lang="en-US" altLang="ru-RU" sz="1400"/>
            </a:p>
          </p:txBody>
        </p:sp>
        <p:sp>
          <p:nvSpPr>
            <p:cNvPr id="14" name="Line 57">
              <a:extLst>
                <a:ext uri="{FF2B5EF4-FFF2-40B4-BE49-F238E27FC236}">
                  <a16:creationId xmlns:a16="http://schemas.microsoft.com/office/drawing/2014/main" id="{5435855F-8C1A-47F8-9E04-1DACE5F05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0" y="35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58">
              <a:extLst>
                <a:ext uri="{FF2B5EF4-FFF2-40B4-BE49-F238E27FC236}">
                  <a16:creationId xmlns:a16="http://schemas.microsoft.com/office/drawing/2014/main" id="{3A3C8026-2F29-4902-A751-E22D72A68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2538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0826EC24-1764-4C3C-8092-651C71CFB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47" y="2970"/>
              <a:ext cx="91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dirty="0">
                  <a:cs typeface="Arial" panose="020B0604020202020204" pitchFamily="34" charset="0"/>
                </a:rPr>
                <a:t>1</a:t>
              </a:r>
              <a:r>
                <a:rPr lang="ru-RU" altLang="ru-RU" sz="1400" dirty="0">
                  <a:cs typeface="Arial" panose="020B0604020202020204" pitchFamily="34" charset="0"/>
                </a:rPr>
                <a:t>,8</a:t>
              </a:r>
              <a:r>
                <a:rPr lang="en-US" altLang="ru-RU" sz="1400" dirty="0">
                  <a:cs typeface="Arial" panose="020B0604020202020204" pitchFamily="34" charset="0"/>
                </a:rPr>
                <a:t>20</a:t>
              </a:r>
              <a:r>
                <a:rPr lang="ru-RU" altLang="ru-RU" sz="1400" dirty="0">
                  <a:cs typeface="Arial" panose="020B0604020202020204" pitchFamily="34" charset="0"/>
                </a:rPr>
                <a:t> (0,0</a:t>
              </a:r>
              <a:r>
                <a:rPr lang="en-US" altLang="ru-RU" sz="1400" dirty="0">
                  <a:cs typeface="Arial" panose="020B0604020202020204" pitchFamily="34" charset="0"/>
                </a:rPr>
                <a:t>56</a:t>
              </a:r>
              <a:r>
                <a:rPr lang="ru-RU" altLang="ru-RU" sz="1400" dirty="0">
                  <a:cs typeface="Arial" panose="020B0604020202020204" pitchFamily="34" charset="0"/>
                </a:rPr>
                <a:t>%) </a:t>
              </a:r>
              <a:r>
                <a:rPr lang="el-GR" altLang="ru-RU" sz="1400" dirty="0"/>
                <a:t>β</a:t>
              </a:r>
              <a:r>
                <a:rPr lang="ru-RU" altLang="ru-RU" sz="1400" baseline="30000" dirty="0"/>
                <a:t>+</a:t>
              </a:r>
              <a:endParaRPr lang="en-US" altLang="ru-RU" sz="1400" baseline="30000" dirty="0"/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BC3DAF16-5E00-4648-A6AA-DDD212726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43" y="2682"/>
              <a:ext cx="91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cs typeface="Arial" panose="020B0604020202020204" pitchFamily="34" charset="0"/>
                </a:rPr>
                <a:t>0,54</a:t>
              </a:r>
              <a:r>
                <a:rPr lang="en-US" altLang="ru-RU" sz="1400">
                  <a:cs typeface="Arial" panose="020B0604020202020204" pitchFamily="34" charset="0"/>
                </a:rPr>
                <a:t>5</a:t>
              </a:r>
              <a:r>
                <a:rPr lang="ru-RU" altLang="ru-RU" sz="1400">
                  <a:cs typeface="Arial" panose="020B0604020202020204" pitchFamily="34" charset="0"/>
                </a:rPr>
                <a:t> (89,84%) </a:t>
              </a:r>
              <a:r>
                <a:rPr lang="el-GR" altLang="ru-RU" sz="1400">
                  <a:cs typeface="Arial" panose="020B0604020202020204" pitchFamily="34" charset="0"/>
                </a:rPr>
                <a:t>β</a:t>
              </a:r>
              <a:r>
                <a:rPr lang="ru-RU" altLang="ru-RU" sz="1400" baseline="30000">
                  <a:cs typeface="Arial" panose="020B0604020202020204" pitchFamily="34" charset="0"/>
                </a:rPr>
                <a:t>+</a:t>
              </a:r>
              <a:endParaRPr lang="el-GR" altLang="ru-RU" sz="1400">
                <a:cs typeface="Arial" panose="020B0604020202020204" pitchFamily="34" charset="0"/>
              </a:endParaRPr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AB6CDB24-430F-465B-9B06-60FAC6960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538"/>
              <a:ext cx="86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31B53BC0-720C-4E7A-9DD1-582542A76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600" y="2640"/>
              <a:ext cx="58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>
                  <a:cs typeface="Arial" panose="020B0604020202020204" pitchFamily="34" charset="0"/>
                </a:rPr>
                <a:t>EC</a:t>
              </a:r>
              <a:r>
                <a:rPr lang="ru-RU" altLang="ru-RU" sz="1400">
                  <a:cs typeface="Arial" panose="020B0604020202020204" pitchFamily="34" charset="0"/>
                </a:rPr>
                <a:t> (</a:t>
              </a:r>
              <a:r>
                <a:rPr lang="en-US" altLang="ru-RU" sz="1400">
                  <a:cs typeface="Arial" panose="020B0604020202020204" pitchFamily="34" charset="0"/>
                </a:rPr>
                <a:t>10</a:t>
              </a:r>
              <a:r>
                <a:rPr lang="ru-RU" altLang="ru-RU" sz="1400">
                  <a:cs typeface="Arial" panose="020B0604020202020204" pitchFamily="34" charset="0"/>
                </a:rPr>
                <a:t>,</a:t>
              </a:r>
              <a:r>
                <a:rPr lang="en-US" altLang="ru-RU" sz="1400">
                  <a:cs typeface="Arial" panose="020B0604020202020204" pitchFamily="34" charset="0"/>
                </a:rPr>
                <a:t>1</a:t>
              </a:r>
              <a:r>
                <a:rPr lang="ru-RU" altLang="ru-RU" sz="1400">
                  <a:cs typeface="Arial" panose="020B0604020202020204" pitchFamily="34" charset="0"/>
                </a:rPr>
                <a:t>%)</a:t>
              </a:r>
              <a:endParaRPr lang="en-US" altLang="ru-RU" sz="1400"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63">
              <a:extLst>
                <a:ext uri="{FF2B5EF4-FFF2-40B4-BE49-F238E27FC236}">
                  <a16:creationId xmlns:a16="http://schemas.microsoft.com/office/drawing/2014/main" id="{AB4C3A8A-E6B4-4343-9E5E-B768E2CAED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7" y="3264"/>
            <a:ext cx="340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304536" imgH="215713" progId="Equation.3">
                    <p:embed/>
                  </p:oleObj>
                </mc:Choice>
                <mc:Fallback>
                  <p:oleObj name="Формула" r:id="rId6" imgW="304536" imgH="215713" progId="Equation.3">
                    <p:embed/>
                    <p:pic>
                      <p:nvPicPr>
                        <p:cNvPr id="20" name="Object 63">
                          <a:extLst>
                            <a:ext uri="{FF2B5EF4-FFF2-40B4-BE49-F238E27FC236}">
                              <a16:creationId xmlns:a16="http://schemas.microsoft.com/office/drawing/2014/main" id="{AB4C3A8A-E6B4-4343-9E5E-B768E2CAED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3264"/>
                          <a:ext cx="340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88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1B439D7-5BA8-4413-AC59-1A77E0DB3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Калибровка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64C977-396C-4EC5-9E18-AF7BD91E7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"/>
          <a:stretch/>
        </p:blipFill>
        <p:spPr>
          <a:xfrm>
            <a:off x="701824" y="1249268"/>
            <a:ext cx="7740352" cy="54921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1C83D52-9C50-458C-9179-59F77BDD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789363"/>
            <a:ext cx="4392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1800" b="1" dirty="0">
                <a:cs typeface="Arial" panose="020B0604020202020204" pitchFamily="34" charset="0"/>
              </a:rPr>
              <a:t>Δ</a:t>
            </a:r>
            <a:r>
              <a:rPr lang="en-US" altLang="ru-RU" sz="1800" b="1" dirty="0">
                <a:cs typeface="Arial" panose="020B0604020202020204" pitchFamily="34" charset="0"/>
              </a:rPr>
              <a:t>E= (</a:t>
            </a:r>
            <a:r>
              <a:rPr lang="ru-RU" altLang="ru-RU" sz="1800" b="1" dirty="0">
                <a:cs typeface="Arial" panose="020B0604020202020204" pitchFamily="34" charset="0"/>
              </a:rPr>
              <a:t>2280</a:t>
            </a:r>
            <a:r>
              <a:rPr lang="en-US" altLang="ru-RU" sz="1800" b="1" dirty="0">
                <a:cs typeface="Arial" panose="020B0604020202020204" pitchFamily="34" charset="0"/>
              </a:rPr>
              <a:t>-</a:t>
            </a:r>
            <a:r>
              <a:rPr lang="ru-RU" altLang="ru-RU" sz="1800" b="1" dirty="0">
                <a:cs typeface="Arial" panose="020B0604020202020204" pitchFamily="34" charset="0"/>
              </a:rPr>
              <a:t>546</a:t>
            </a:r>
            <a:r>
              <a:rPr lang="en-US" altLang="ru-RU" sz="1800" b="1" dirty="0">
                <a:cs typeface="Arial" panose="020B0604020202020204" pitchFamily="34" charset="0"/>
              </a:rPr>
              <a:t>)/(</a:t>
            </a:r>
            <a:r>
              <a:rPr lang="ru-RU" altLang="ru-RU" sz="1800" b="1" dirty="0">
                <a:cs typeface="Arial" panose="020B0604020202020204" pitchFamily="34" charset="0"/>
              </a:rPr>
              <a:t>1078,3</a:t>
            </a:r>
            <a:r>
              <a:rPr lang="en-US" altLang="ru-RU" sz="1800" b="1" dirty="0">
                <a:cs typeface="Arial" panose="020B0604020202020204" pitchFamily="34" charset="0"/>
              </a:rPr>
              <a:t>-</a:t>
            </a:r>
            <a:r>
              <a:rPr lang="ru-RU" altLang="ru-RU" sz="1800" b="1" dirty="0">
                <a:cs typeface="Arial" panose="020B0604020202020204" pitchFamily="34" charset="0"/>
              </a:rPr>
              <a:t>200,6</a:t>
            </a:r>
            <a:r>
              <a:rPr lang="en-US" altLang="ru-RU" sz="1800" b="1" dirty="0">
                <a:cs typeface="Arial" panose="020B0604020202020204" pitchFamily="34" charset="0"/>
              </a:rPr>
              <a:t>) </a:t>
            </a:r>
            <a:r>
              <a:rPr lang="ru-RU" altLang="ru-RU" sz="1800" b="1" dirty="0">
                <a:cs typeface="Arial" panose="020B0604020202020204" pitchFamily="34" charset="0"/>
              </a:rPr>
              <a:t>кэВ/кан.</a:t>
            </a:r>
            <a:endParaRPr lang="el-GR" altLang="ru-RU" sz="18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922A7-90F7-405E-BB99-40699E92B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7850" r="3875" b="8000"/>
          <a:stretch/>
        </p:blipFill>
        <p:spPr>
          <a:xfrm>
            <a:off x="0" y="1097404"/>
            <a:ext cx="7632848" cy="5760596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C1B439D7-5BA8-4413-AC59-1A77E0DB3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Калибровка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B02F4D5-5115-4B8D-AA5F-AC5705C36E64}"/>
              </a:ext>
            </a:extLst>
          </p:cNvPr>
          <p:cNvGrpSpPr/>
          <p:nvPr/>
        </p:nvGrpSpPr>
        <p:grpSpPr>
          <a:xfrm>
            <a:off x="5148064" y="1267614"/>
            <a:ext cx="3851920" cy="2449418"/>
            <a:chOff x="5292080" y="1195606"/>
            <a:chExt cx="3851920" cy="244941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A5166B6-F2F1-4217-BA8B-2B4136A4B5FC}"/>
                </a:ext>
              </a:extLst>
            </p:cNvPr>
            <p:cNvSpPr/>
            <p:nvPr/>
          </p:nvSpPr>
          <p:spPr>
            <a:xfrm>
              <a:off x="5292080" y="1195606"/>
              <a:ext cx="3851920" cy="244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FC82A0F-8846-409E-8CE6-50657A882ED7}"/>
                </a:ext>
              </a:extLst>
            </p:cNvPr>
            <p:cNvGrpSpPr/>
            <p:nvPr/>
          </p:nvGrpSpPr>
          <p:grpSpPr>
            <a:xfrm>
              <a:off x="5364088" y="1268760"/>
              <a:ext cx="3649663" cy="2293938"/>
              <a:chOff x="4610100" y="3048000"/>
              <a:chExt cx="3649663" cy="2293938"/>
            </a:xfrm>
            <a:solidFill>
              <a:schemeClr val="bg1"/>
            </a:solidFill>
          </p:grpSpPr>
          <p:sp>
            <p:nvSpPr>
              <p:cNvPr id="7" name="Line 49">
                <a:extLst>
                  <a:ext uri="{FF2B5EF4-FFF2-40B4-BE49-F238E27FC236}">
                    <a16:creationId xmlns:a16="http://schemas.microsoft.com/office/drawing/2014/main" id="{93D16CDF-E305-48AB-A18B-15C30A976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9200" y="3487738"/>
                <a:ext cx="10668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Line 50">
                <a:extLst>
                  <a:ext uri="{FF2B5EF4-FFF2-40B4-BE49-F238E27FC236}">
                    <a16:creationId xmlns:a16="http://schemas.microsoft.com/office/drawing/2014/main" id="{A700551F-BB1D-4AB1-A5BB-6A88925A2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4460875"/>
                <a:ext cx="14398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51">
                <a:extLst>
                  <a:ext uri="{FF2B5EF4-FFF2-40B4-BE49-F238E27FC236}">
                    <a16:creationId xmlns:a16="http://schemas.microsoft.com/office/drawing/2014/main" id="{0C8A0AB7-4E5B-4F9E-9B7A-D3D12B0B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4994275"/>
                <a:ext cx="14398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53">
                <a:extLst>
                  <a:ext uri="{FF2B5EF4-FFF2-40B4-BE49-F238E27FC236}">
                    <a16:creationId xmlns:a16="http://schemas.microsoft.com/office/drawing/2014/main" id="{B0AFE6E7-B38C-4DD3-87A6-B1DB06F00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2600" y="3487738"/>
                <a:ext cx="1143000" cy="9906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55">
                <a:extLst>
                  <a:ext uri="{FF2B5EF4-FFF2-40B4-BE49-F238E27FC236}">
                    <a16:creationId xmlns:a16="http://schemas.microsoft.com/office/drawing/2014/main" id="{529B2D68-E963-4ADE-9383-D80DE904D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4460875"/>
                <a:ext cx="0" cy="5334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56">
                <a:extLst>
                  <a:ext uri="{FF2B5EF4-FFF2-40B4-BE49-F238E27FC236}">
                    <a16:creationId xmlns:a16="http://schemas.microsoft.com/office/drawing/2014/main" id="{909083FE-26A8-4006-9898-284E5AD58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107113" y="3382963"/>
                <a:ext cx="595312" cy="2127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cs typeface="Arial" panose="020B0604020202020204" pitchFamily="34" charset="0"/>
                  </a:rPr>
                  <a:t>30,17</a:t>
                </a:r>
                <a:r>
                  <a:rPr lang="en-US" altLang="ru-RU" sz="1400">
                    <a:cs typeface="Arial" panose="020B0604020202020204" pitchFamily="34" charset="0"/>
                  </a:rPr>
                  <a:t> </a:t>
                </a:r>
                <a:r>
                  <a:rPr lang="ru-RU" altLang="ru-RU" sz="1400">
                    <a:cs typeface="Arial" panose="020B0604020202020204" pitchFamily="34" charset="0"/>
                  </a:rPr>
                  <a:t>л</a:t>
                </a:r>
                <a:endParaRPr lang="en-US" altLang="ru-RU" sz="1400"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:a16="http://schemas.microsoft.com/office/drawing/2014/main" id="{DAC270FD-CEAE-412D-A22C-0E34B2FE3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099175" y="3792538"/>
                <a:ext cx="1301750" cy="2127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cs typeface="Arial" panose="020B0604020202020204" pitchFamily="34" charset="0"/>
                  </a:rPr>
                  <a:t>0,512 (94,6%)</a:t>
                </a:r>
                <a:r>
                  <a:rPr lang="ru-RU" altLang="ru-RU" sz="1400"/>
                  <a:t> </a:t>
                </a:r>
                <a:r>
                  <a:rPr lang="el-GR" altLang="ru-RU" sz="1400"/>
                  <a:t>β</a:t>
                </a:r>
                <a:r>
                  <a:rPr lang="ru-RU" altLang="ru-RU" sz="1400" baseline="30000"/>
                  <a:t>-</a:t>
                </a:r>
                <a:endParaRPr lang="en-US" altLang="ru-RU" sz="1400" baseline="30000"/>
              </a:p>
            </p:txBody>
          </p:sp>
          <p:graphicFrame>
            <p:nvGraphicFramePr>
              <p:cNvPr id="14" name="Object 58">
                <a:extLst>
                  <a:ext uri="{FF2B5EF4-FFF2-40B4-BE49-F238E27FC236}">
                    <a16:creationId xmlns:a16="http://schemas.microsoft.com/office/drawing/2014/main" id="{2A486F4B-4E9F-4F59-BDFF-C8C994B04A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3123285"/>
                  </p:ext>
                </p:extLst>
              </p:nvPr>
            </p:nvGraphicFramePr>
            <p:xfrm>
              <a:off x="5248275" y="3048000"/>
              <a:ext cx="571500" cy="38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4" imgW="355446" imgH="241195" progId="Equation.3">
                      <p:embed/>
                    </p:oleObj>
                  </mc:Choice>
                  <mc:Fallback>
                    <p:oleObj name="Формула" r:id="rId4" imgW="355446" imgH="241195" progId="Equation.3">
                      <p:embed/>
                      <p:pic>
                        <p:nvPicPr>
                          <p:cNvPr id="14" name="Object 58">
                            <a:extLst>
                              <a:ext uri="{FF2B5EF4-FFF2-40B4-BE49-F238E27FC236}">
                                <a16:creationId xmlns:a16="http://schemas.microsoft.com/office/drawing/2014/main" id="{2A486F4B-4E9F-4F59-BDFF-C8C994B04A8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8275" y="3048000"/>
                            <a:ext cx="571500" cy="387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59">
                <a:extLst>
                  <a:ext uri="{FF2B5EF4-FFF2-40B4-BE49-F238E27FC236}">
                    <a16:creationId xmlns:a16="http://schemas.microsoft.com/office/drawing/2014/main" id="{AF15BEDA-9230-4CAA-A43F-2346846E01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4888704"/>
                  </p:ext>
                </p:extLst>
              </p:nvPr>
            </p:nvGraphicFramePr>
            <p:xfrm>
              <a:off x="6477000" y="4953000"/>
              <a:ext cx="593725" cy="388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6" imgW="368300" imgH="241300" progId="Equation.3">
                      <p:embed/>
                    </p:oleObj>
                  </mc:Choice>
                  <mc:Fallback>
                    <p:oleObj name="Формула" r:id="rId6" imgW="368300" imgH="241300" progId="Equation.3">
                      <p:embed/>
                      <p:pic>
                        <p:nvPicPr>
                          <p:cNvPr id="15" name="Object 59">
                            <a:extLst>
                              <a:ext uri="{FF2B5EF4-FFF2-40B4-BE49-F238E27FC236}">
                                <a16:creationId xmlns:a16="http://schemas.microsoft.com/office/drawing/2014/main" id="{AF15BEDA-9230-4CAA-A43F-2346846E01F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7000" y="4953000"/>
                            <a:ext cx="593725" cy="388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60">
                <a:extLst>
                  <a:ext uri="{FF2B5EF4-FFF2-40B4-BE49-F238E27FC236}">
                    <a16:creationId xmlns:a16="http://schemas.microsoft.com/office/drawing/2014/main" id="{213E6CF7-487F-453B-9CF7-5C211B881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721475" y="4630738"/>
                <a:ext cx="1263166" cy="21544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dirty="0">
                    <a:cs typeface="Arial" panose="020B0604020202020204" pitchFamily="34" charset="0"/>
                  </a:rPr>
                  <a:t>0,661</a:t>
                </a:r>
                <a:r>
                  <a:rPr lang="ru-RU" altLang="ru-RU" sz="1400" dirty="0"/>
                  <a:t> </a:t>
                </a:r>
                <a:r>
                  <a:rPr lang="el-GR" altLang="ru-RU" sz="1400" dirty="0"/>
                  <a:t>γ</a:t>
                </a:r>
                <a:r>
                  <a:rPr lang="ru-RU" altLang="ru-RU" sz="1400" dirty="0"/>
                  <a:t> (89,9%)</a:t>
                </a:r>
                <a:endParaRPr lang="en-US" altLang="ru-RU" sz="1400" dirty="0"/>
              </a:p>
            </p:txBody>
          </p:sp>
          <p:sp>
            <p:nvSpPr>
              <p:cNvPr id="17" name="Line 62">
                <a:extLst>
                  <a:ext uri="{FF2B5EF4-FFF2-40B4-BE49-F238E27FC236}">
                    <a16:creationId xmlns:a16="http://schemas.microsoft.com/office/drawing/2014/main" id="{F6598CF0-6D24-455B-B404-C99BD8490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000" y="5334000"/>
                <a:ext cx="5334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8" name="Object 63">
                <a:extLst>
                  <a:ext uri="{FF2B5EF4-FFF2-40B4-BE49-F238E27FC236}">
                    <a16:creationId xmlns:a16="http://schemas.microsoft.com/office/drawing/2014/main" id="{8D067A1A-95A6-41C8-BCE4-60E4AF8B4B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2877750"/>
                  </p:ext>
                </p:extLst>
              </p:nvPr>
            </p:nvGraphicFramePr>
            <p:xfrm>
              <a:off x="6858000" y="4114800"/>
              <a:ext cx="715963" cy="388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8" imgW="444307" imgH="241195" progId="Equation.3">
                      <p:embed/>
                    </p:oleObj>
                  </mc:Choice>
                  <mc:Fallback>
                    <p:oleObj name="Формула" r:id="rId8" imgW="444307" imgH="241195" progId="Equation.3">
                      <p:embed/>
                      <p:pic>
                        <p:nvPicPr>
                          <p:cNvPr id="18" name="Object 63">
                            <a:extLst>
                              <a:ext uri="{FF2B5EF4-FFF2-40B4-BE49-F238E27FC236}">
                                <a16:creationId xmlns:a16="http://schemas.microsoft.com/office/drawing/2014/main" id="{8D067A1A-95A6-41C8-BCE4-60E4AF8B4BB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0" y="4114800"/>
                            <a:ext cx="715963" cy="388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 Box 65">
                <a:extLst>
                  <a:ext uri="{FF2B5EF4-FFF2-40B4-BE49-F238E27FC236}">
                    <a16:creationId xmlns:a16="http://schemas.microsoft.com/office/drawing/2014/main" id="{593E5B12-7834-4A12-870F-E4FB5DE1A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7545388" y="4364038"/>
                <a:ext cx="714375" cy="2127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dirty="0">
                    <a:cs typeface="Arial" panose="020B0604020202020204" pitchFamily="34" charset="0"/>
                  </a:rPr>
                  <a:t>2,55 мин</a:t>
                </a:r>
                <a:endParaRPr lang="en-US" altLang="ru-RU" sz="14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66">
                <a:extLst>
                  <a:ext uri="{FF2B5EF4-FFF2-40B4-BE49-F238E27FC236}">
                    <a16:creationId xmlns:a16="http://schemas.microsoft.com/office/drawing/2014/main" id="{43469351-4DAD-43AB-B1FC-6F0351435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2600" y="3487738"/>
                <a:ext cx="609600" cy="1524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67">
                <a:extLst>
                  <a:ext uri="{FF2B5EF4-FFF2-40B4-BE49-F238E27FC236}">
                    <a16:creationId xmlns:a16="http://schemas.microsoft.com/office/drawing/2014/main" id="{595ED4FE-381E-4535-906A-584EC4364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10100" y="4173538"/>
                <a:ext cx="1203325" cy="2127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>
                    <a:cs typeface="Arial" panose="020B0604020202020204" pitchFamily="34" charset="0"/>
                  </a:rPr>
                  <a:t>1,173 (5,4%)</a:t>
                </a:r>
                <a:r>
                  <a:rPr lang="ru-RU" altLang="ru-RU" sz="1400"/>
                  <a:t> </a:t>
                </a:r>
                <a:r>
                  <a:rPr lang="el-GR" altLang="ru-RU" sz="1400"/>
                  <a:t>β</a:t>
                </a:r>
                <a:r>
                  <a:rPr lang="ru-RU" altLang="ru-RU" sz="1400" baseline="30000"/>
                  <a:t>-</a:t>
                </a:r>
                <a:endParaRPr lang="en-US" altLang="ru-RU" sz="1400" baseline="30000"/>
              </a:p>
            </p:txBody>
          </p:sp>
        </p:grpSp>
      </p:grpSp>
      <p:sp>
        <p:nvSpPr>
          <p:cNvPr id="23" name="Выноска: линия с границей и чертой 22">
            <a:extLst>
              <a:ext uri="{FF2B5EF4-FFF2-40B4-BE49-F238E27FC236}">
                <a16:creationId xmlns:a16="http://schemas.microsoft.com/office/drawing/2014/main" id="{4EC7D53D-B5ED-4007-A597-156A096FAF88}"/>
              </a:ext>
            </a:extLst>
          </p:cNvPr>
          <p:cNvSpPr/>
          <p:nvPr/>
        </p:nvSpPr>
        <p:spPr>
          <a:xfrm>
            <a:off x="2915816" y="4221088"/>
            <a:ext cx="2212404" cy="504056"/>
          </a:xfrm>
          <a:prstGeom prst="accentBorderCallout1">
            <a:avLst>
              <a:gd name="adj1" fmla="val 69141"/>
              <a:gd name="adj2" fmla="val -2592"/>
              <a:gd name="adj3" fmla="val 178009"/>
              <a:gd name="adj4" fmla="val -446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661 – 37 = 624 кэВ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A2EE2BF6-4942-4A6E-89FE-DB0B6781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034" y="4997603"/>
            <a:ext cx="3238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1800" b="1" dirty="0">
                <a:cs typeface="Arial" panose="020B0604020202020204" pitchFamily="34" charset="0"/>
              </a:rPr>
              <a:t>Δ</a:t>
            </a:r>
            <a:r>
              <a:rPr lang="en-US" altLang="ru-RU" sz="1800" b="1" dirty="0">
                <a:cs typeface="Arial" panose="020B0604020202020204" pitchFamily="34" charset="0"/>
              </a:rPr>
              <a:t>E= (</a:t>
            </a:r>
            <a:r>
              <a:rPr lang="ru-RU" altLang="ru-RU" sz="1800" b="1" dirty="0">
                <a:cs typeface="Arial" panose="020B0604020202020204" pitchFamily="34" charset="0"/>
              </a:rPr>
              <a:t>624</a:t>
            </a:r>
            <a:r>
              <a:rPr lang="en-US" altLang="ru-RU" sz="1800" b="1" dirty="0">
                <a:cs typeface="Arial" panose="020B0604020202020204" pitchFamily="34" charset="0"/>
              </a:rPr>
              <a:t>-</a:t>
            </a:r>
            <a:r>
              <a:rPr lang="ru-RU" altLang="ru-RU" sz="1800" b="1" dirty="0">
                <a:cs typeface="Arial" panose="020B0604020202020204" pitchFamily="34" charset="0"/>
              </a:rPr>
              <a:t>0</a:t>
            </a:r>
            <a:r>
              <a:rPr lang="en-US" altLang="ru-RU" sz="1800" b="1" dirty="0">
                <a:cs typeface="Arial" panose="020B0604020202020204" pitchFamily="34" charset="0"/>
              </a:rPr>
              <a:t>)/(</a:t>
            </a:r>
            <a:r>
              <a:rPr lang="ru-RU" altLang="ru-RU" sz="1800" b="1" dirty="0">
                <a:cs typeface="Arial" panose="020B0604020202020204" pitchFamily="34" charset="0"/>
              </a:rPr>
              <a:t>200</a:t>
            </a:r>
            <a:r>
              <a:rPr lang="en-US" altLang="ru-RU" sz="1800" b="1" dirty="0">
                <a:cs typeface="Arial" panose="020B0604020202020204" pitchFamily="34" charset="0"/>
              </a:rPr>
              <a:t>-</a:t>
            </a:r>
            <a:r>
              <a:rPr lang="ru-RU" altLang="ru-RU" sz="1800" b="1" dirty="0">
                <a:cs typeface="Arial" panose="020B0604020202020204" pitchFamily="34" charset="0"/>
              </a:rPr>
              <a:t>0</a:t>
            </a:r>
            <a:r>
              <a:rPr lang="en-US" altLang="ru-RU" sz="1800" b="1" dirty="0">
                <a:cs typeface="Arial" panose="020B0604020202020204" pitchFamily="34" charset="0"/>
              </a:rPr>
              <a:t>) </a:t>
            </a:r>
            <a:r>
              <a:rPr lang="ru-RU" altLang="ru-RU" sz="1800" b="1" dirty="0">
                <a:cs typeface="Arial" panose="020B0604020202020204" pitchFamily="34" charset="0"/>
              </a:rPr>
              <a:t>кэВ/кан.</a:t>
            </a:r>
            <a:endParaRPr lang="el-GR" altLang="ru-RU" sz="1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9005CD3E-148C-46B7-88DA-6B84C9EDF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Бета-спектрометрия</a:t>
            </a: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EDBB80D4-43AB-4DB8-A74C-C194329E45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00200"/>
            <a:ext cx="38274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Калибровка по энергии.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Калибровка по эффективности.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Набор фонового спектра.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Набор аппаратурного спектра от пробы.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Построение модельного спектра и минимизация его отклонений от аппаратурного спектра.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8EF7636B-51F5-4AD9-9FE9-EA100418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3561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720E557E-9141-43E0-A9A8-D77FF8377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51300"/>
            <a:ext cx="43545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A958F0-5714-4EA4-AA62-DBFC1186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Мало </a:t>
            </a:r>
            <a:r>
              <a:rPr lang="en-US" baseline="30000" dirty="0"/>
              <a:t>40</a:t>
            </a:r>
            <a:r>
              <a:rPr lang="en-US" dirty="0"/>
              <a:t>K</a:t>
            </a:r>
            <a:r>
              <a:rPr lang="ru-RU" dirty="0"/>
              <a:t>, много </a:t>
            </a:r>
            <a:r>
              <a:rPr lang="ru-RU" baseline="30000" dirty="0"/>
              <a:t>90</a:t>
            </a:r>
            <a:r>
              <a:rPr lang="en-US" dirty="0"/>
              <a:t>Sr+</a:t>
            </a:r>
            <a:r>
              <a:rPr lang="en-US" baseline="30000" dirty="0"/>
              <a:t>90</a:t>
            </a:r>
            <a:r>
              <a:rPr lang="en-US" dirty="0"/>
              <a:t>Y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C55ECD9-9E4B-4DD9-B536-43D450DD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403" y="1600200"/>
            <a:ext cx="73951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859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1149</Words>
  <Application>Microsoft Office PowerPoint</Application>
  <PresentationFormat>Экран (4:3)</PresentationFormat>
  <Paragraphs>69</Paragraphs>
  <Slides>13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Оформление по умолчанию</vt:lpstr>
      <vt:lpstr>Формула</vt:lpstr>
      <vt:lpstr>Бета-спектрометрия с применением пластиковых сцинтилляционных детекторов</vt:lpstr>
      <vt:lpstr>Бета-спектрометрия</vt:lpstr>
      <vt:lpstr>β--распад</vt:lpstr>
      <vt:lpstr>Спектр β--частиц</vt:lpstr>
      <vt:lpstr>Спектр β+-частиц</vt:lpstr>
      <vt:lpstr>Калибровка</vt:lpstr>
      <vt:lpstr>Калибровка</vt:lpstr>
      <vt:lpstr>Бета-спектрометрия</vt:lpstr>
      <vt:lpstr>Мало 40K, много 90Sr+90Y</vt:lpstr>
      <vt:lpstr>Среднее количество 40K, среднее количество 90Sr+90Y</vt:lpstr>
      <vt:lpstr>Много 40K, мало 90Sr+90Y</vt:lpstr>
      <vt:lpstr>Оценка в окне</vt:lpstr>
      <vt:lpstr>Оценка с помощью фильтров</vt:lpstr>
    </vt:vector>
  </TitlesOfParts>
  <Company>RADIOECOLOGY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Альфа-спектрометрия с применением ППД</dc:title>
  <dc:creator>Manakhov</dc:creator>
  <cp:lastModifiedBy>D.V. Manakhov</cp:lastModifiedBy>
  <cp:revision>36</cp:revision>
  <dcterms:created xsi:type="dcterms:W3CDTF">2012-03-02T06:42:00Z</dcterms:created>
  <dcterms:modified xsi:type="dcterms:W3CDTF">2022-10-31T20:28:40Z</dcterms:modified>
</cp:coreProperties>
</file>