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6" r:id="rId2"/>
    <p:sldId id="277" r:id="rId3"/>
    <p:sldId id="278" r:id="rId4"/>
    <p:sldId id="298" r:id="rId5"/>
    <p:sldId id="280" r:id="rId6"/>
    <p:sldId id="279" r:id="rId7"/>
    <p:sldId id="281" r:id="rId8"/>
    <p:sldId id="282" r:id="rId9"/>
    <p:sldId id="283" r:id="rId10"/>
    <p:sldId id="299" r:id="rId11"/>
    <p:sldId id="284" r:id="rId12"/>
    <p:sldId id="285" r:id="rId13"/>
    <p:sldId id="300" r:id="rId14"/>
    <p:sldId id="302" r:id="rId15"/>
    <p:sldId id="286" r:id="rId16"/>
    <p:sldId id="303" r:id="rId17"/>
    <p:sldId id="287" r:id="rId18"/>
    <p:sldId id="304" r:id="rId19"/>
    <p:sldId id="297" r:id="rId20"/>
    <p:sldId id="288" r:id="rId21"/>
    <p:sldId id="309" r:id="rId22"/>
    <p:sldId id="289" r:id="rId23"/>
    <p:sldId id="290" r:id="rId24"/>
    <p:sldId id="291" r:id="rId25"/>
    <p:sldId id="292" r:id="rId26"/>
    <p:sldId id="293" r:id="rId27"/>
    <p:sldId id="306" r:id="rId28"/>
    <p:sldId id="307" r:id="rId29"/>
    <p:sldId id="308" r:id="rId30"/>
    <p:sldId id="294" r:id="rId31"/>
    <p:sldId id="305" r:id="rId32"/>
    <p:sldId id="295" r:id="rId33"/>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240BF0-80AB-49EC-8AAF-A7DDF66A3A82}" v="70" dt="2022-10-31T21:07:46.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3" autoAdjust="0"/>
    <p:restoredTop sz="58668" autoAdjust="0"/>
  </p:normalViewPr>
  <p:slideViewPr>
    <p:cSldViewPr>
      <p:cViewPr varScale="1">
        <p:scale>
          <a:sx n="47" d="100"/>
          <a:sy n="47" d="100"/>
        </p:scale>
        <p:origin x="2448"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V. Manakhov" userId="56fc202244518b9b" providerId="LiveId" clId="{C2240BF0-80AB-49EC-8AAF-A7DDF66A3A82}"/>
    <pc:docChg chg="undo custSel addSld delSld modSld">
      <pc:chgData name="D.V. Manakhov" userId="56fc202244518b9b" providerId="LiveId" clId="{C2240BF0-80AB-49EC-8AAF-A7DDF66A3A82}" dt="2022-10-31T21:10:32.183" v="1211" actId="20577"/>
      <pc:docMkLst>
        <pc:docMk/>
      </pc:docMkLst>
      <pc:sldChg chg="del">
        <pc:chgData name="D.V. Manakhov" userId="56fc202244518b9b" providerId="LiveId" clId="{C2240BF0-80AB-49EC-8AAF-A7DDF66A3A82}" dt="2022-10-31T20:28:54.909" v="1119" actId="47"/>
        <pc:sldMkLst>
          <pc:docMk/>
          <pc:sldMk cId="0" sldId="268"/>
        </pc:sldMkLst>
      </pc:sldChg>
      <pc:sldChg chg="del">
        <pc:chgData name="D.V. Manakhov" userId="56fc202244518b9b" providerId="LiveId" clId="{C2240BF0-80AB-49EC-8AAF-A7DDF66A3A82}" dt="2022-10-31T20:28:54.909" v="1119" actId="47"/>
        <pc:sldMkLst>
          <pc:docMk/>
          <pc:sldMk cId="0" sldId="269"/>
        </pc:sldMkLst>
      </pc:sldChg>
      <pc:sldChg chg="modSp del mod modNotesTx">
        <pc:chgData name="D.V. Manakhov" userId="56fc202244518b9b" providerId="LiveId" clId="{C2240BF0-80AB-49EC-8AAF-A7DDF66A3A82}" dt="2022-10-31T20:28:54.909" v="1119" actId="47"/>
        <pc:sldMkLst>
          <pc:docMk/>
          <pc:sldMk cId="0" sldId="270"/>
        </pc:sldMkLst>
        <pc:picChg chg="mod modCrop">
          <ac:chgData name="D.V. Manakhov" userId="56fc202244518b9b" providerId="LiveId" clId="{C2240BF0-80AB-49EC-8AAF-A7DDF66A3A82}" dt="2022-10-31T20:18:21.779" v="1098" actId="732"/>
          <ac:picMkLst>
            <pc:docMk/>
            <pc:sldMk cId="0" sldId="270"/>
            <ac:picMk id="3" creationId="{3D64C977-396C-4EC5-9E18-AF7BD91E7AED}"/>
          </ac:picMkLst>
        </pc:picChg>
      </pc:sldChg>
      <pc:sldChg chg="modNotesTx">
        <pc:chgData name="D.V. Manakhov" userId="56fc202244518b9b" providerId="LiveId" clId="{C2240BF0-80AB-49EC-8AAF-A7DDF66A3A82}" dt="2022-03-15T19:26:39.366" v="27" actId="313"/>
        <pc:sldMkLst>
          <pc:docMk/>
          <pc:sldMk cId="0" sldId="277"/>
        </pc:sldMkLst>
      </pc:sldChg>
      <pc:sldChg chg="modSp mod modNotesTx">
        <pc:chgData name="D.V. Manakhov" userId="56fc202244518b9b" providerId="LiveId" clId="{C2240BF0-80AB-49EC-8AAF-A7DDF66A3A82}" dt="2022-10-31T20:30:31.676" v="1123" actId="20577"/>
        <pc:sldMkLst>
          <pc:docMk/>
          <pc:sldMk cId="0" sldId="278"/>
        </pc:sldMkLst>
        <pc:spChg chg="mod">
          <ac:chgData name="D.V. Manakhov" userId="56fc202244518b9b" providerId="LiveId" clId="{C2240BF0-80AB-49EC-8AAF-A7DDF66A3A82}" dt="2022-10-31T20:30:31.676" v="1123" actId="20577"/>
          <ac:spMkLst>
            <pc:docMk/>
            <pc:sldMk cId="0" sldId="278"/>
            <ac:spMk id="25603" creationId="{7F8A68B1-FE85-4A17-987E-6F5596316EA8}"/>
          </ac:spMkLst>
        </pc:spChg>
      </pc:sldChg>
      <pc:sldChg chg="modNotesTx">
        <pc:chgData name="D.V. Manakhov" userId="56fc202244518b9b" providerId="LiveId" clId="{C2240BF0-80AB-49EC-8AAF-A7DDF66A3A82}" dt="2022-10-31T20:35:32.212" v="1132" actId="20577"/>
        <pc:sldMkLst>
          <pc:docMk/>
          <pc:sldMk cId="0" sldId="279"/>
        </pc:sldMkLst>
      </pc:sldChg>
      <pc:sldChg chg="modNotesTx">
        <pc:chgData name="D.V. Manakhov" userId="56fc202244518b9b" providerId="LiveId" clId="{C2240BF0-80AB-49EC-8AAF-A7DDF66A3A82}" dt="2022-03-15T19:31:03.849" v="56" actId="20577"/>
        <pc:sldMkLst>
          <pc:docMk/>
          <pc:sldMk cId="0" sldId="280"/>
        </pc:sldMkLst>
      </pc:sldChg>
      <pc:sldChg chg="modNotesTx">
        <pc:chgData name="D.V. Manakhov" userId="56fc202244518b9b" providerId="LiveId" clId="{C2240BF0-80AB-49EC-8AAF-A7DDF66A3A82}" dt="2022-03-15T19:34:22.381" v="78" actId="20577"/>
        <pc:sldMkLst>
          <pc:docMk/>
          <pc:sldMk cId="0" sldId="281"/>
        </pc:sldMkLst>
      </pc:sldChg>
      <pc:sldChg chg="modNotesTx">
        <pc:chgData name="D.V. Manakhov" userId="56fc202244518b9b" providerId="LiveId" clId="{C2240BF0-80AB-49EC-8AAF-A7DDF66A3A82}" dt="2022-03-15T19:35:49.656" v="82" actId="20577"/>
        <pc:sldMkLst>
          <pc:docMk/>
          <pc:sldMk cId="0" sldId="282"/>
        </pc:sldMkLst>
      </pc:sldChg>
      <pc:sldChg chg="addSp delSp modSp mod modNotesTx">
        <pc:chgData name="D.V. Manakhov" userId="56fc202244518b9b" providerId="LiveId" clId="{C2240BF0-80AB-49EC-8AAF-A7DDF66A3A82}" dt="2022-03-15T19:39:34.601" v="184" actId="20577"/>
        <pc:sldMkLst>
          <pc:docMk/>
          <pc:sldMk cId="0" sldId="283"/>
        </pc:sldMkLst>
        <pc:spChg chg="add mod">
          <ac:chgData name="D.V. Manakhov" userId="56fc202244518b9b" providerId="LiveId" clId="{C2240BF0-80AB-49EC-8AAF-A7DDF66A3A82}" dt="2022-03-15T19:39:30.710" v="176" actId="20577"/>
          <ac:spMkLst>
            <pc:docMk/>
            <pc:sldMk cId="0" sldId="283"/>
            <ac:spMk id="4" creationId="{0A1282F2-B36A-4825-83DA-E353AD742A55}"/>
          </ac:spMkLst>
        </pc:spChg>
        <pc:spChg chg="add mod">
          <ac:chgData name="D.V. Manakhov" userId="56fc202244518b9b" providerId="LiveId" clId="{C2240BF0-80AB-49EC-8AAF-A7DDF66A3A82}" dt="2022-03-15T19:39:34.601" v="184" actId="20577"/>
          <ac:spMkLst>
            <pc:docMk/>
            <pc:sldMk cId="0" sldId="283"/>
            <ac:spMk id="7" creationId="{A8E05B23-245E-45C9-A514-96E1F7408DDE}"/>
          </ac:spMkLst>
        </pc:spChg>
        <pc:spChg chg="add mod">
          <ac:chgData name="D.V. Manakhov" userId="56fc202244518b9b" providerId="LiveId" clId="{C2240BF0-80AB-49EC-8AAF-A7DDF66A3A82}" dt="2022-03-15T19:37:30.809" v="113" actId="1076"/>
          <ac:spMkLst>
            <pc:docMk/>
            <pc:sldMk cId="0" sldId="283"/>
            <ac:spMk id="31747" creationId="{B5B1F220-4333-4007-B523-929DBA6358BD}"/>
          </ac:spMkLst>
        </pc:spChg>
        <pc:graphicFrameChg chg="del mod replId">
          <ac:chgData name="D.V. Manakhov" userId="56fc202244518b9b" providerId="LiveId" clId="{C2240BF0-80AB-49EC-8AAF-A7DDF66A3A82}" dt="2022-03-15T19:36:40.436" v="87"/>
          <ac:graphicFrameMkLst>
            <pc:docMk/>
            <pc:sldMk cId="0" sldId="283"/>
            <ac:graphicFrameMk id="2" creationId="{B5B1F220-4333-4007-B523-929DBA6358BD}"/>
          </ac:graphicFrameMkLst>
        </pc:graphicFrameChg>
      </pc:sldChg>
      <pc:sldChg chg="modNotesTx">
        <pc:chgData name="D.V. Manakhov" userId="56fc202244518b9b" providerId="LiveId" clId="{C2240BF0-80AB-49EC-8AAF-A7DDF66A3A82}" dt="2022-03-15T19:41:03.595" v="192" actId="20577"/>
        <pc:sldMkLst>
          <pc:docMk/>
          <pc:sldMk cId="0" sldId="284"/>
        </pc:sldMkLst>
      </pc:sldChg>
      <pc:sldChg chg="modSp modNotesTx">
        <pc:chgData name="D.V. Manakhov" userId="56fc202244518b9b" providerId="LiveId" clId="{C2240BF0-80AB-49EC-8AAF-A7DDF66A3A82}" dt="2022-10-31T20:40:55.394" v="1138" actId="14100"/>
        <pc:sldMkLst>
          <pc:docMk/>
          <pc:sldMk cId="0" sldId="285"/>
        </pc:sldMkLst>
        <pc:spChg chg="mod">
          <ac:chgData name="D.V. Manakhov" userId="56fc202244518b9b" providerId="LiveId" clId="{C2240BF0-80AB-49EC-8AAF-A7DDF66A3A82}" dt="2022-10-31T20:40:55.394" v="1138" actId="14100"/>
          <ac:spMkLst>
            <pc:docMk/>
            <pc:sldMk cId="0" sldId="285"/>
            <ac:spMk id="34821" creationId="{F2563F1B-D7C4-4C6D-A465-C6EBB84759C4}"/>
          </ac:spMkLst>
        </pc:spChg>
        <pc:spChg chg="mod">
          <ac:chgData name="D.V. Manakhov" userId="56fc202244518b9b" providerId="LiveId" clId="{C2240BF0-80AB-49EC-8AAF-A7DDF66A3A82}" dt="2022-10-31T20:40:30.078" v="1133" actId="207"/>
          <ac:spMkLst>
            <pc:docMk/>
            <pc:sldMk cId="0" sldId="285"/>
            <ac:spMk id="34822" creationId="{9BE70EE0-F2FC-4B7D-BDA5-0C80A25641D1}"/>
          </ac:spMkLst>
        </pc:spChg>
      </pc:sldChg>
      <pc:sldChg chg="modNotesTx">
        <pc:chgData name="D.V. Manakhov" userId="56fc202244518b9b" providerId="LiveId" clId="{C2240BF0-80AB-49EC-8AAF-A7DDF66A3A82}" dt="2022-03-15T19:51:21.386" v="253" actId="20577"/>
        <pc:sldMkLst>
          <pc:docMk/>
          <pc:sldMk cId="0" sldId="286"/>
        </pc:sldMkLst>
      </pc:sldChg>
      <pc:sldChg chg="modNotesTx">
        <pc:chgData name="D.V. Manakhov" userId="56fc202244518b9b" providerId="LiveId" clId="{C2240BF0-80AB-49EC-8AAF-A7DDF66A3A82}" dt="2022-10-31T20:53:35.453" v="1160" actId="20577"/>
        <pc:sldMkLst>
          <pc:docMk/>
          <pc:sldMk cId="0" sldId="287"/>
        </pc:sldMkLst>
      </pc:sldChg>
      <pc:sldChg chg="modNotesTx">
        <pc:chgData name="D.V. Manakhov" userId="56fc202244518b9b" providerId="LiveId" clId="{C2240BF0-80AB-49EC-8AAF-A7DDF66A3A82}" dt="2022-03-15T20:00:54.847" v="321" actId="20577"/>
        <pc:sldMkLst>
          <pc:docMk/>
          <pc:sldMk cId="0" sldId="288"/>
        </pc:sldMkLst>
      </pc:sldChg>
      <pc:sldChg chg="addSp delSp modSp mod modAnim modNotesTx">
        <pc:chgData name="D.V. Manakhov" userId="56fc202244518b9b" providerId="LiveId" clId="{C2240BF0-80AB-49EC-8AAF-A7DDF66A3A82}" dt="2022-10-31T21:07:49.889" v="1174" actId="6549"/>
        <pc:sldMkLst>
          <pc:docMk/>
          <pc:sldMk cId="0" sldId="289"/>
        </pc:sldMkLst>
        <pc:spChg chg="add mod">
          <ac:chgData name="D.V. Manakhov" userId="56fc202244518b9b" providerId="LiveId" clId="{C2240BF0-80AB-49EC-8AAF-A7DDF66A3A82}" dt="2022-03-15T20:04:19.394" v="358" actId="14100"/>
          <ac:spMkLst>
            <pc:docMk/>
            <pc:sldMk cId="0" sldId="289"/>
            <ac:spMk id="2" creationId="{B59F8A58-10EE-42BE-AD4A-9D2DF37D1F7F}"/>
          </ac:spMkLst>
        </pc:spChg>
        <pc:spChg chg="add del mod">
          <ac:chgData name="D.V. Manakhov" userId="56fc202244518b9b" providerId="LiveId" clId="{C2240BF0-80AB-49EC-8AAF-A7DDF66A3A82}" dt="2022-10-31T21:07:35.712" v="1171" actId="478"/>
          <ac:spMkLst>
            <pc:docMk/>
            <pc:sldMk cId="0" sldId="289"/>
            <ac:spMk id="4" creationId="{A71A129B-BF71-5F0E-38CA-9E4596D51B53}"/>
          </ac:spMkLst>
        </pc:spChg>
        <pc:spChg chg="add del mod">
          <ac:chgData name="D.V. Manakhov" userId="56fc202244518b9b" providerId="LiveId" clId="{C2240BF0-80AB-49EC-8AAF-A7DDF66A3A82}" dt="2022-10-31T21:07:36.788" v="1172" actId="478"/>
          <ac:spMkLst>
            <pc:docMk/>
            <pc:sldMk cId="0" sldId="289"/>
            <ac:spMk id="6" creationId="{7603E256-880A-0544-AF42-C89560DD713E}"/>
          </ac:spMkLst>
        </pc:spChg>
        <pc:spChg chg="add del mod">
          <ac:chgData name="D.V. Manakhov" userId="56fc202244518b9b" providerId="LiveId" clId="{C2240BF0-80AB-49EC-8AAF-A7DDF66A3A82}" dt="2022-10-31T21:07:33.774" v="1170" actId="478"/>
          <ac:spMkLst>
            <pc:docMk/>
            <pc:sldMk cId="0" sldId="289"/>
            <ac:spMk id="8" creationId="{862B34EB-3A7B-6BED-25DD-643BC97A7158}"/>
          </ac:spMkLst>
        </pc:spChg>
        <pc:graphicFrameChg chg="del">
          <ac:chgData name="D.V. Manakhov" userId="56fc202244518b9b" providerId="LiveId" clId="{C2240BF0-80AB-49EC-8AAF-A7DDF66A3A82}" dt="2022-10-31T21:07:32.319" v="1169" actId="478"/>
          <ac:graphicFrameMkLst>
            <pc:docMk/>
            <pc:sldMk cId="0" sldId="289"/>
            <ac:graphicFrameMk id="44035" creationId="{A108EFB0-3C06-459B-ABD5-0C367670948F}"/>
          </ac:graphicFrameMkLst>
        </pc:graphicFrameChg>
        <pc:graphicFrameChg chg="del">
          <ac:chgData name="D.V. Manakhov" userId="56fc202244518b9b" providerId="LiveId" clId="{C2240BF0-80AB-49EC-8AAF-A7DDF66A3A82}" dt="2022-10-31T21:07:30.838" v="1168" actId="478"/>
          <ac:graphicFrameMkLst>
            <pc:docMk/>
            <pc:sldMk cId="0" sldId="289"/>
            <ac:graphicFrameMk id="44036" creationId="{BF625867-36A3-49D1-9E68-B3301F9965EB}"/>
          </ac:graphicFrameMkLst>
        </pc:graphicFrameChg>
        <pc:graphicFrameChg chg="del">
          <ac:chgData name="D.V. Manakhov" userId="56fc202244518b9b" providerId="LiveId" clId="{C2240BF0-80AB-49EC-8AAF-A7DDF66A3A82}" dt="2022-10-31T21:07:29.084" v="1167" actId="478"/>
          <ac:graphicFrameMkLst>
            <pc:docMk/>
            <pc:sldMk cId="0" sldId="289"/>
            <ac:graphicFrameMk id="44037" creationId="{CA018D03-ED7B-4F8F-932D-8DE2BE77DE8C}"/>
          </ac:graphicFrameMkLst>
        </pc:graphicFrameChg>
        <pc:picChg chg="add mod">
          <ac:chgData name="D.V. Manakhov" userId="56fc202244518b9b" providerId="LiveId" clId="{C2240BF0-80AB-49EC-8AAF-A7DDF66A3A82}" dt="2022-10-31T21:07:46.241" v="1173" actId="1076"/>
          <ac:picMkLst>
            <pc:docMk/>
            <pc:sldMk cId="0" sldId="289"/>
            <ac:picMk id="44067" creationId="{3353AB3B-74B1-45DB-B6A7-8CAD5FC06AF7}"/>
          </ac:picMkLst>
        </pc:picChg>
      </pc:sldChg>
      <pc:sldChg chg="modNotesTx">
        <pc:chgData name="D.V. Manakhov" userId="56fc202244518b9b" providerId="LiveId" clId="{C2240BF0-80AB-49EC-8AAF-A7DDF66A3A82}" dt="2022-03-15T20:06:01.557" v="367" actId="20577"/>
        <pc:sldMkLst>
          <pc:docMk/>
          <pc:sldMk cId="0" sldId="290"/>
        </pc:sldMkLst>
      </pc:sldChg>
      <pc:sldChg chg="modNotesTx">
        <pc:chgData name="D.V. Manakhov" userId="56fc202244518b9b" providerId="LiveId" clId="{C2240BF0-80AB-49EC-8AAF-A7DDF66A3A82}" dt="2022-10-31T21:10:32.183" v="1211" actId="20577"/>
        <pc:sldMkLst>
          <pc:docMk/>
          <pc:sldMk cId="0" sldId="291"/>
        </pc:sldMkLst>
      </pc:sldChg>
      <pc:sldChg chg="modNotesTx">
        <pc:chgData name="D.V. Manakhov" userId="56fc202244518b9b" providerId="LiveId" clId="{C2240BF0-80AB-49EC-8AAF-A7DDF66A3A82}" dt="2022-03-15T20:09:11.705" v="403" actId="20577"/>
        <pc:sldMkLst>
          <pc:docMk/>
          <pc:sldMk cId="0" sldId="293"/>
        </pc:sldMkLst>
      </pc:sldChg>
      <pc:sldChg chg="modNotesTx">
        <pc:chgData name="D.V. Manakhov" userId="56fc202244518b9b" providerId="LiveId" clId="{C2240BF0-80AB-49EC-8AAF-A7DDF66A3A82}" dt="2022-03-15T20:11:17.593" v="414" actId="20577"/>
        <pc:sldMkLst>
          <pc:docMk/>
          <pc:sldMk cId="0" sldId="294"/>
        </pc:sldMkLst>
      </pc:sldChg>
      <pc:sldChg chg="modNotesTx">
        <pc:chgData name="D.V. Manakhov" userId="56fc202244518b9b" providerId="LiveId" clId="{C2240BF0-80AB-49EC-8AAF-A7DDF66A3A82}" dt="2022-03-15T20:12:44.853" v="436" actId="20577"/>
        <pc:sldMkLst>
          <pc:docMk/>
          <pc:sldMk cId="0" sldId="295"/>
        </pc:sldMkLst>
      </pc:sldChg>
      <pc:sldChg chg="del modNotesTx">
        <pc:chgData name="D.V. Manakhov" userId="56fc202244518b9b" providerId="LiveId" clId="{C2240BF0-80AB-49EC-8AAF-A7DDF66A3A82}" dt="2022-10-31T20:28:54.909" v="1119" actId="47"/>
        <pc:sldMkLst>
          <pc:docMk/>
          <pc:sldMk cId="0" sldId="296"/>
        </pc:sldMkLst>
      </pc:sldChg>
      <pc:sldChg chg="modNotesTx">
        <pc:chgData name="D.V. Manakhov" userId="56fc202244518b9b" providerId="LiveId" clId="{C2240BF0-80AB-49EC-8AAF-A7DDF66A3A82}" dt="2022-03-15T20:00:29.815" v="319" actId="20577"/>
        <pc:sldMkLst>
          <pc:docMk/>
          <pc:sldMk cId="0" sldId="297"/>
        </pc:sldMkLst>
      </pc:sldChg>
      <pc:sldChg chg="modNotesTx">
        <pc:chgData name="D.V. Manakhov" userId="56fc202244518b9b" providerId="LiveId" clId="{C2240BF0-80AB-49EC-8AAF-A7DDF66A3A82}" dt="2022-10-31T20:32:00.843" v="1129" actId="20577"/>
        <pc:sldMkLst>
          <pc:docMk/>
          <pc:sldMk cId="0" sldId="298"/>
        </pc:sldMkLst>
      </pc:sldChg>
      <pc:sldChg chg="modNotesTx">
        <pc:chgData name="D.V. Manakhov" userId="56fc202244518b9b" providerId="LiveId" clId="{C2240BF0-80AB-49EC-8AAF-A7DDF66A3A82}" dt="2022-03-15T19:40:02.993" v="190" actId="20577"/>
        <pc:sldMkLst>
          <pc:docMk/>
          <pc:sldMk cId="0" sldId="299"/>
        </pc:sldMkLst>
      </pc:sldChg>
      <pc:sldChg chg="modNotesTx">
        <pc:chgData name="D.V. Manakhov" userId="56fc202244518b9b" providerId="LiveId" clId="{C2240BF0-80AB-49EC-8AAF-A7DDF66A3A82}" dt="2022-03-15T19:46:32.022" v="200" actId="20577"/>
        <pc:sldMkLst>
          <pc:docMk/>
          <pc:sldMk cId="0" sldId="300"/>
        </pc:sldMkLst>
      </pc:sldChg>
      <pc:sldChg chg="modSp mod modNotesTx">
        <pc:chgData name="D.V. Manakhov" userId="56fc202244518b9b" providerId="LiveId" clId="{C2240BF0-80AB-49EC-8AAF-A7DDF66A3A82}" dt="2022-10-31T20:43:51.996" v="1152" actId="20577"/>
        <pc:sldMkLst>
          <pc:docMk/>
          <pc:sldMk cId="0" sldId="302"/>
        </pc:sldMkLst>
        <pc:spChg chg="mod">
          <ac:chgData name="D.V. Manakhov" userId="56fc202244518b9b" providerId="LiveId" clId="{C2240BF0-80AB-49EC-8AAF-A7DDF66A3A82}" dt="2022-03-15T19:49:07.772" v="243" actId="5793"/>
          <ac:spMkLst>
            <pc:docMk/>
            <pc:sldMk cId="0" sldId="302"/>
            <ac:spMk id="36867" creationId="{F28A90C6-D3EA-416F-A984-E840A3EB213F}"/>
          </ac:spMkLst>
        </pc:spChg>
      </pc:sldChg>
      <pc:sldChg chg="modSp mod modNotesTx">
        <pc:chgData name="D.V. Manakhov" userId="56fc202244518b9b" providerId="LiveId" clId="{C2240BF0-80AB-49EC-8AAF-A7DDF66A3A82}" dt="2022-03-15T19:54:55.808" v="300" actId="20577"/>
        <pc:sldMkLst>
          <pc:docMk/>
          <pc:sldMk cId="0" sldId="303"/>
        </pc:sldMkLst>
        <pc:spChg chg="mod">
          <ac:chgData name="D.V. Manakhov" userId="56fc202244518b9b" providerId="LiveId" clId="{C2240BF0-80AB-49EC-8AAF-A7DDF66A3A82}" dt="2022-03-15T19:53:28.968" v="290" actId="20577"/>
          <ac:spMkLst>
            <pc:docMk/>
            <pc:sldMk cId="0" sldId="303"/>
            <ac:spMk id="38915" creationId="{76C49284-C9AC-49F8-8B7A-F7DDF1745E93}"/>
          </ac:spMkLst>
        </pc:spChg>
      </pc:sldChg>
      <pc:sldChg chg="modNotesTx">
        <pc:chgData name="D.V. Manakhov" userId="56fc202244518b9b" providerId="LiveId" clId="{C2240BF0-80AB-49EC-8AAF-A7DDF66A3A82}" dt="2022-03-15T20:00:09.183" v="317" actId="6549"/>
        <pc:sldMkLst>
          <pc:docMk/>
          <pc:sldMk cId="0" sldId="304"/>
        </pc:sldMkLst>
      </pc:sldChg>
      <pc:sldChg chg="modNotesTx">
        <pc:chgData name="D.V. Manakhov" userId="56fc202244518b9b" providerId="LiveId" clId="{C2240BF0-80AB-49EC-8AAF-A7DDF66A3A82}" dt="2022-03-15T20:11:54.687" v="416" actId="20577"/>
        <pc:sldMkLst>
          <pc:docMk/>
          <pc:sldMk cId="0" sldId="305"/>
        </pc:sldMkLst>
      </pc:sldChg>
      <pc:sldChg chg="modNotesTx">
        <pc:chgData name="D.V. Manakhov" userId="56fc202244518b9b" providerId="LiveId" clId="{C2240BF0-80AB-49EC-8AAF-A7DDF66A3A82}" dt="2022-03-15T20:09:55.831" v="408" actId="20577"/>
        <pc:sldMkLst>
          <pc:docMk/>
          <pc:sldMk cId="0" sldId="306"/>
        </pc:sldMkLst>
      </pc:sldChg>
      <pc:sldChg chg="modNotesTx">
        <pc:chgData name="D.V. Manakhov" userId="56fc202244518b9b" providerId="LiveId" clId="{C2240BF0-80AB-49EC-8AAF-A7DDF66A3A82}" dt="2022-03-15T20:10:05.378" v="410" actId="20577"/>
        <pc:sldMkLst>
          <pc:docMk/>
          <pc:sldMk cId="0" sldId="307"/>
        </pc:sldMkLst>
      </pc:sldChg>
      <pc:sldChg chg="modNotesTx">
        <pc:chgData name="D.V. Manakhov" userId="56fc202244518b9b" providerId="LiveId" clId="{C2240BF0-80AB-49EC-8AAF-A7DDF66A3A82}" dt="2022-03-15T20:10:49.582" v="412" actId="20577"/>
        <pc:sldMkLst>
          <pc:docMk/>
          <pc:sldMk cId="0" sldId="308"/>
        </pc:sldMkLst>
      </pc:sldChg>
      <pc:sldChg chg="del modNotesTx">
        <pc:chgData name="D.V. Manakhov" userId="56fc202244518b9b" providerId="LiveId" clId="{C2240BF0-80AB-49EC-8AAF-A7DDF66A3A82}" dt="2022-10-31T20:28:54.909" v="1119" actId="47"/>
        <pc:sldMkLst>
          <pc:docMk/>
          <pc:sldMk cId="0" sldId="309"/>
        </pc:sldMkLst>
      </pc:sldChg>
      <pc:sldChg chg="delSp add mod delAnim modAnim modNotesTx">
        <pc:chgData name="D.V. Manakhov" userId="56fc202244518b9b" providerId="LiveId" clId="{C2240BF0-80AB-49EC-8AAF-A7DDF66A3A82}" dt="2022-10-31T21:08:31.267" v="1178" actId="20577"/>
        <pc:sldMkLst>
          <pc:docMk/>
          <pc:sldMk cId="3467445150" sldId="309"/>
        </pc:sldMkLst>
        <pc:spChg chg="del">
          <ac:chgData name="D.V. Manakhov" userId="56fc202244518b9b" providerId="LiveId" clId="{C2240BF0-80AB-49EC-8AAF-A7DDF66A3A82}" dt="2022-10-31T21:07:18.035" v="1163" actId="478"/>
          <ac:spMkLst>
            <pc:docMk/>
            <pc:sldMk cId="3467445150" sldId="309"/>
            <ac:spMk id="2" creationId="{B59F8A58-10EE-42BE-AD4A-9D2DF37D1F7F}"/>
          </ac:spMkLst>
        </pc:spChg>
        <pc:picChg chg="del">
          <ac:chgData name="D.V. Manakhov" userId="56fc202244518b9b" providerId="LiveId" clId="{C2240BF0-80AB-49EC-8AAF-A7DDF66A3A82}" dt="2022-10-31T21:07:14.761" v="1162" actId="478"/>
          <ac:picMkLst>
            <pc:docMk/>
            <pc:sldMk cId="3467445150" sldId="309"/>
            <ac:picMk id="44067" creationId="{3353AB3B-74B1-45DB-B6A7-8CAD5FC06AF7}"/>
          </ac:picMkLst>
        </pc:picChg>
      </pc:sldChg>
      <pc:sldChg chg="addSp modSp del mod">
        <pc:chgData name="D.V. Manakhov" userId="56fc202244518b9b" providerId="LiveId" clId="{C2240BF0-80AB-49EC-8AAF-A7DDF66A3A82}" dt="2022-10-31T20:28:54.909" v="1119" actId="47"/>
        <pc:sldMkLst>
          <pc:docMk/>
          <pc:sldMk cId="333269036" sldId="310"/>
        </pc:sldMkLst>
        <pc:spChg chg="add mod ord">
          <ac:chgData name="D.V. Manakhov" userId="56fc202244518b9b" providerId="LiveId" clId="{C2240BF0-80AB-49EC-8AAF-A7DDF66A3A82}" dt="2022-03-15T19:23:24.877" v="14" actId="1076"/>
          <ac:spMkLst>
            <pc:docMk/>
            <pc:sldMk cId="333269036" sldId="310"/>
            <ac:spMk id="2" creationId="{CB0BDB9A-FEA3-4045-A47F-4A60D2907F7F}"/>
          </ac:spMkLst>
        </pc:spChg>
        <pc:spChg chg="mod">
          <ac:chgData name="D.V. Manakhov" userId="56fc202244518b9b" providerId="LiveId" clId="{C2240BF0-80AB-49EC-8AAF-A7DDF66A3A82}" dt="2022-03-15T19:23:24.877" v="14" actId="1076"/>
          <ac:spMkLst>
            <pc:docMk/>
            <pc:sldMk cId="333269036" sldId="310"/>
            <ac:spMk id="6" creationId="{EF9EC62C-2998-4A73-A6CA-9ACAF6C1FEB0}"/>
          </ac:spMkLst>
        </pc:spChg>
        <pc:spChg chg="mod">
          <ac:chgData name="D.V. Manakhov" userId="56fc202244518b9b" providerId="LiveId" clId="{C2240BF0-80AB-49EC-8AAF-A7DDF66A3A82}" dt="2022-03-15T19:23:24.877" v="14" actId="1076"/>
          <ac:spMkLst>
            <pc:docMk/>
            <pc:sldMk cId="333269036" sldId="310"/>
            <ac:spMk id="7" creationId="{BD9443BB-9E36-4E2B-AAA9-9341D2540553}"/>
          </ac:spMkLst>
        </pc:spChg>
        <pc:spChg chg="mod">
          <ac:chgData name="D.V. Manakhov" userId="56fc202244518b9b" providerId="LiveId" clId="{C2240BF0-80AB-49EC-8AAF-A7DDF66A3A82}" dt="2022-03-15T19:23:24.877" v="14" actId="1076"/>
          <ac:spMkLst>
            <pc:docMk/>
            <pc:sldMk cId="333269036" sldId="310"/>
            <ac:spMk id="8" creationId="{053500BB-6316-4F19-8F55-ADB11DD33937}"/>
          </ac:spMkLst>
        </pc:spChg>
        <pc:spChg chg="mod">
          <ac:chgData name="D.V. Manakhov" userId="56fc202244518b9b" providerId="LiveId" clId="{C2240BF0-80AB-49EC-8AAF-A7DDF66A3A82}" dt="2022-03-15T19:23:24.877" v="14" actId="1076"/>
          <ac:spMkLst>
            <pc:docMk/>
            <pc:sldMk cId="333269036" sldId="310"/>
            <ac:spMk id="9" creationId="{C76D4752-5FAF-4CC4-A723-13377DD3164B}"/>
          </ac:spMkLst>
        </pc:spChg>
        <pc:spChg chg="mod">
          <ac:chgData name="D.V. Manakhov" userId="56fc202244518b9b" providerId="LiveId" clId="{C2240BF0-80AB-49EC-8AAF-A7DDF66A3A82}" dt="2022-03-15T19:23:24.877" v="14" actId="1076"/>
          <ac:spMkLst>
            <pc:docMk/>
            <pc:sldMk cId="333269036" sldId="310"/>
            <ac:spMk id="10" creationId="{0E5AB0E1-E5F1-4620-8B7D-D7FD405653C8}"/>
          </ac:spMkLst>
        </pc:spChg>
        <pc:spChg chg="mod">
          <ac:chgData name="D.V. Manakhov" userId="56fc202244518b9b" providerId="LiveId" clId="{C2240BF0-80AB-49EC-8AAF-A7DDF66A3A82}" dt="2022-03-15T19:23:24.877" v="14" actId="1076"/>
          <ac:spMkLst>
            <pc:docMk/>
            <pc:sldMk cId="333269036" sldId="310"/>
            <ac:spMk id="13" creationId="{39D985A3-5E0B-434A-B978-04F1B242C97D}"/>
          </ac:spMkLst>
        </pc:spChg>
        <pc:spChg chg="mod">
          <ac:chgData name="D.V. Manakhov" userId="56fc202244518b9b" providerId="LiveId" clId="{C2240BF0-80AB-49EC-8AAF-A7DDF66A3A82}" dt="2022-03-15T19:23:24.877" v="14" actId="1076"/>
          <ac:spMkLst>
            <pc:docMk/>
            <pc:sldMk cId="333269036" sldId="310"/>
            <ac:spMk id="14" creationId="{2B84EABC-7554-4C0B-883A-7AEDBBCF8926}"/>
          </ac:spMkLst>
        </pc:spChg>
        <pc:spChg chg="mod">
          <ac:chgData name="D.V. Manakhov" userId="56fc202244518b9b" providerId="LiveId" clId="{C2240BF0-80AB-49EC-8AAF-A7DDF66A3A82}" dt="2022-03-15T19:23:24.877" v="14" actId="1076"/>
          <ac:spMkLst>
            <pc:docMk/>
            <pc:sldMk cId="333269036" sldId="310"/>
            <ac:spMk id="15" creationId="{07D99716-A6C0-4E70-B8F8-2C74508AC987}"/>
          </ac:spMkLst>
        </pc:spChg>
        <pc:spChg chg="mod">
          <ac:chgData name="D.V. Manakhov" userId="56fc202244518b9b" providerId="LiveId" clId="{C2240BF0-80AB-49EC-8AAF-A7DDF66A3A82}" dt="2022-03-15T19:23:24.877" v="14" actId="1076"/>
          <ac:spMkLst>
            <pc:docMk/>
            <pc:sldMk cId="333269036" sldId="310"/>
            <ac:spMk id="16" creationId="{EC2B3918-057A-4AAD-8F58-2B8BAEBF26F2}"/>
          </ac:spMkLst>
        </pc:spChg>
        <pc:spChg chg="mod">
          <ac:chgData name="D.V. Manakhov" userId="56fc202244518b9b" providerId="LiveId" clId="{C2240BF0-80AB-49EC-8AAF-A7DDF66A3A82}" dt="2022-03-15T19:23:24.877" v="14" actId="1076"/>
          <ac:spMkLst>
            <pc:docMk/>
            <pc:sldMk cId="333269036" sldId="310"/>
            <ac:spMk id="17" creationId="{105621C4-FBF6-496C-A2C1-38867A0EC7B4}"/>
          </ac:spMkLst>
        </pc:spChg>
        <pc:spChg chg="mod">
          <ac:chgData name="D.V. Manakhov" userId="56fc202244518b9b" providerId="LiveId" clId="{C2240BF0-80AB-49EC-8AAF-A7DDF66A3A82}" dt="2022-03-15T19:23:24.877" v="14" actId="1076"/>
          <ac:spMkLst>
            <pc:docMk/>
            <pc:sldMk cId="333269036" sldId="310"/>
            <ac:spMk id="18" creationId="{692D68EC-EB24-4B42-BAC9-7BED78A10F52}"/>
          </ac:spMkLst>
        </pc:spChg>
        <pc:spChg chg="mod">
          <ac:chgData name="D.V. Manakhov" userId="56fc202244518b9b" providerId="LiveId" clId="{C2240BF0-80AB-49EC-8AAF-A7DDF66A3A82}" dt="2022-03-15T19:23:24.877" v="14" actId="1076"/>
          <ac:spMkLst>
            <pc:docMk/>
            <pc:sldMk cId="333269036" sldId="310"/>
            <ac:spMk id="19" creationId="{78B66A37-986B-4C58-99D3-CAB5ADBA7545}"/>
          </ac:spMkLst>
        </pc:spChg>
        <pc:spChg chg="mod">
          <ac:chgData name="D.V. Manakhov" userId="56fc202244518b9b" providerId="LiveId" clId="{C2240BF0-80AB-49EC-8AAF-A7DDF66A3A82}" dt="2022-03-15T19:23:24.877" v="14" actId="1076"/>
          <ac:spMkLst>
            <pc:docMk/>
            <pc:sldMk cId="333269036" sldId="310"/>
            <ac:spMk id="21" creationId="{A0E68B52-4A11-4196-A7C2-8F4DB410585A}"/>
          </ac:spMkLst>
        </pc:spChg>
        <pc:grpChg chg="add mod">
          <ac:chgData name="D.V. Manakhov" userId="56fc202244518b9b" providerId="LiveId" clId="{C2240BF0-80AB-49EC-8AAF-A7DDF66A3A82}" dt="2022-03-15T19:23:24.877" v="14" actId="1076"/>
          <ac:grpSpMkLst>
            <pc:docMk/>
            <pc:sldMk cId="333269036" sldId="310"/>
            <ac:grpSpMk id="4" creationId="{2D367C33-C6E3-4252-9C27-E24CEEA95DC4}"/>
          </ac:grpSpMkLst>
        </pc:grpChg>
        <pc:graphicFrameChg chg="mod">
          <ac:chgData name="D.V. Manakhov" userId="56fc202244518b9b" providerId="LiveId" clId="{C2240BF0-80AB-49EC-8AAF-A7DDF66A3A82}" dt="2022-03-15T19:23:24.877" v="14" actId="1076"/>
          <ac:graphicFrameMkLst>
            <pc:docMk/>
            <pc:sldMk cId="333269036" sldId="310"/>
            <ac:graphicFrameMk id="11" creationId="{204FD7C8-873B-4355-B4DD-2C566980B6BD}"/>
          </ac:graphicFrameMkLst>
        </pc:graphicFrameChg>
        <pc:graphicFrameChg chg="mod">
          <ac:chgData name="D.V. Manakhov" userId="56fc202244518b9b" providerId="LiveId" clId="{C2240BF0-80AB-49EC-8AAF-A7DDF66A3A82}" dt="2022-03-15T19:23:24.877" v="14" actId="1076"/>
          <ac:graphicFrameMkLst>
            <pc:docMk/>
            <pc:sldMk cId="333269036" sldId="310"/>
            <ac:graphicFrameMk id="12" creationId="{9F70F0E4-0347-49CA-935D-C8772D4F8587}"/>
          </ac:graphicFrameMkLst>
        </pc:graphicFrameChg>
        <pc:graphicFrameChg chg="mod">
          <ac:chgData name="D.V. Manakhov" userId="56fc202244518b9b" providerId="LiveId" clId="{C2240BF0-80AB-49EC-8AAF-A7DDF66A3A82}" dt="2022-03-15T19:23:24.877" v="14" actId="1076"/>
          <ac:graphicFrameMkLst>
            <pc:docMk/>
            <pc:sldMk cId="333269036" sldId="310"/>
            <ac:graphicFrameMk id="20" creationId="{93D173F8-B350-4C6D-8BA1-8CCBF7AA1761}"/>
          </ac:graphicFrameMkLst>
        </pc:graphicFrameChg>
        <pc:picChg chg="mod">
          <ac:chgData name="D.V. Manakhov" userId="56fc202244518b9b" providerId="LiveId" clId="{C2240BF0-80AB-49EC-8AAF-A7DDF66A3A82}" dt="2022-03-15T19:22:36.019" v="7" actId="1076"/>
          <ac:picMkLst>
            <pc:docMk/>
            <pc:sldMk cId="333269036" sldId="310"/>
            <ac:picMk id="3" creationId="{B031E819-9686-4896-B7D1-F665C939E8AD}"/>
          </ac:picMkLst>
        </pc:picChg>
      </pc:sldChg>
      <pc:sldChg chg="addSp modSp del mod">
        <pc:chgData name="D.V. Manakhov" userId="56fc202244518b9b" providerId="LiveId" clId="{C2240BF0-80AB-49EC-8AAF-A7DDF66A3A82}" dt="2022-10-31T20:28:54.909" v="1119" actId="47"/>
        <pc:sldMkLst>
          <pc:docMk/>
          <pc:sldMk cId="2048867841" sldId="311"/>
        </pc:sldMkLst>
        <pc:spChg chg="add mod ord">
          <ac:chgData name="D.V. Manakhov" userId="56fc202244518b9b" providerId="LiveId" clId="{C2240BF0-80AB-49EC-8AAF-A7DDF66A3A82}" dt="2022-03-15T19:24:07.944" v="21" actId="1076"/>
          <ac:spMkLst>
            <pc:docMk/>
            <pc:sldMk cId="2048867841" sldId="311"/>
            <ac:spMk id="2" creationId="{6430730D-A436-4C8D-AAFD-DC5B6491D1B8}"/>
          </ac:spMkLst>
        </pc:spChg>
        <pc:spChg chg="mod">
          <ac:chgData name="D.V. Manakhov" userId="56fc202244518b9b" providerId="LiveId" clId="{C2240BF0-80AB-49EC-8AAF-A7DDF66A3A82}" dt="2022-03-15T19:24:07.944" v="21" actId="1076"/>
          <ac:spMkLst>
            <pc:docMk/>
            <pc:sldMk cId="2048867841" sldId="311"/>
            <ac:spMk id="6" creationId="{E11F796A-27FB-4F5F-AF3A-F13409834790}"/>
          </ac:spMkLst>
        </pc:spChg>
        <pc:spChg chg="mod">
          <ac:chgData name="D.V. Manakhov" userId="56fc202244518b9b" providerId="LiveId" clId="{C2240BF0-80AB-49EC-8AAF-A7DDF66A3A82}" dt="2022-03-15T19:24:07.944" v="21" actId="1076"/>
          <ac:spMkLst>
            <pc:docMk/>
            <pc:sldMk cId="2048867841" sldId="311"/>
            <ac:spMk id="7" creationId="{FA0DF750-8F91-4874-B242-12535A1920C4}"/>
          </ac:spMkLst>
        </pc:spChg>
        <pc:spChg chg="mod">
          <ac:chgData name="D.V. Manakhov" userId="56fc202244518b9b" providerId="LiveId" clId="{C2240BF0-80AB-49EC-8AAF-A7DDF66A3A82}" dt="2022-03-15T19:24:07.944" v="21" actId="1076"/>
          <ac:spMkLst>
            <pc:docMk/>
            <pc:sldMk cId="2048867841" sldId="311"/>
            <ac:spMk id="8" creationId="{C11495D0-55A1-430C-B636-DEAD9C7F7716}"/>
          </ac:spMkLst>
        </pc:spChg>
        <pc:spChg chg="mod">
          <ac:chgData name="D.V. Manakhov" userId="56fc202244518b9b" providerId="LiveId" clId="{C2240BF0-80AB-49EC-8AAF-A7DDF66A3A82}" dt="2022-03-15T19:24:07.944" v="21" actId="1076"/>
          <ac:spMkLst>
            <pc:docMk/>
            <pc:sldMk cId="2048867841" sldId="311"/>
            <ac:spMk id="9" creationId="{F927AFCA-DCE7-430C-9A01-AE382213D450}"/>
          </ac:spMkLst>
        </pc:spChg>
        <pc:spChg chg="mod">
          <ac:chgData name="D.V. Manakhov" userId="56fc202244518b9b" providerId="LiveId" clId="{C2240BF0-80AB-49EC-8AAF-A7DDF66A3A82}" dt="2022-03-15T19:24:07.944" v="21" actId="1076"/>
          <ac:spMkLst>
            <pc:docMk/>
            <pc:sldMk cId="2048867841" sldId="311"/>
            <ac:spMk id="10" creationId="{D9D17DC7-D59F-4B87-9168-45C1D1CDD921}"/>
          </ac:spMkLst>
        </pc:spChg>
        <pc:spChg chg="mod">
          <ac:chgData name="D.V. Manakhov" userId="56fc202244518b9b" providerId="LiveId" clId="{C2240BF0-80AB-49EC-8AAF-A7DDF66A3A82}" dt="2022-03-15T19:24:07.944" v="21" actId="1076"/>
          <ac:spMkLst>
            <pc:docMk/>
            <pc:sldMk cId="2048867841" sldId="311"/>
            <ac:spMk id="11" creationId="{DA68E688-69DF-426C-80BF-0C7A77B7AF2A}"/>
          </ac:spMkLst>
        </pc:spChg>
        <pc:spChg chg="mod">
          <ac:chgData name="D.V. Manakhov" userId="56fc202244518b9b" providerId="LiveId" clId="{C2240BF0-80AB-49EC-8AAF-A7DDF66A3A82}" dt="2022-03-15T19:24:07.944" v="21" actId="1076"/>
          <ac:spMkLst>
            <pc:docMk/>
            <pc:sldMk cId="2048867841" sldId="311"/>
            <ac:spMk id="13" creationId="{13CF657A-185E-4F00-84E4-543461F70235}"/>
          </ac:spMkLst>
        </pc:spChg>
        <pc:spChg chg="mod">
          <ac:chgData name="D.V. Manakhov" userId="56fc202244518b9b" providerId="LiveId" clId="{C2240BF0-80AB-49EC-8AAF-A7DDF66A3A82}" dt="2022-03-15T19:24:07.944" v="21" actId="1076"/>
          <ac:spMkLst>
            <pc:docMk/>
            <pc:sldMk cId="2048867841" sldId="311"/>
            <ac:spMk id="14" creationId="{5435855F-8C1A-47F8-9E04-1DACE5F05DF7}"/>
          </ac:spMkLst>
        </pc:spChg>
        <pc:spChg chg="mod">
          <ac:chgData name="D.V. Manakhov" userId="56fc202244518b9b" providerId="LiveId" clId="{C2240BF0-80AB-49EC-8AAF-A7DDF66A3A82}" dt="2022-03-15T19:24:07.944" v="21" actId="1076"/>
          <ac:spMkLst>
            <pc:docMk/>
            <pc:sldMk cId="2048867841" sldId="311"/>
            <ac:spMk id="15" creationId="{3A3C8026-2F29-4902-A751-E22D72A683A0}"/>
          </ac:spMkLst>
        </pc:spChg>
        <pc:spChg chg="mod">
          <ac:chgData name="D.V. Manakhov" userId="56fc202244518b9b" providerId="LiveId" clId="{C2240BF0-80AB-49EC-8AAF-A7DDF66A3A82}" dt="2022-03-15T19:24:07.944" v="21" actId="1076"/>
          <ac:spMkLst>
            <pc:docMk/>
            <pc:sldMk cId="2048867841" sldId="311"/>
            <ac:spMk id="16" creationId="{0826EC24-1764-4C3C-8092-651C71CFBBA3}"/>
          </ac:spMkLst>
        </pc:spChg>
        <pc:spChg chg="mod">
          <ac:chgData name="D.V. Manakhov" userId="56fc202244518b9b" providerId="LiveId" clId="{C2240BF0-80AB-49EC-8AAF-A7DDF66A3A82}" dt="2022-03-15T19:24:07.944" v="21" actId="1076"/>
          <ac:spMkLst>
            <pc:docMk/>
            <pc:sldMk cId="2048867841" sldId="311"/>
            <ac:spMk id="17" creationId="{BC3DAF16-5E00-4648-A6AA-DDD212726B4D}"/>
          </ac:spMkLst>
        </pc:spChg>
        <pc:spChg chg="mod">
          <ac:chgData name="D.V. Manakhov" userId="56fc202244518b9b" providerId="LiveId" clId="{C2240BF0-80AB-49EC-8AAF-A7DDF66A3A82}" dt="2022-03-15T19:24:07.944" v="21" actId="1076"/>
          <ac:spMkLst>
            <pc:docMk/>
            <pc:sldMk cId="2048867841" sldId="311"/>
            <ac:spMk id="18" creationId="{AB6CDB24-430F-465B-9B06-60FAC6960444}"/>
          </ac:spMkLst>
        </pc:spChg>
        <pc:spChg chg="mod">
          <ac:chgData name="D.V. Manakhov" userId="56fc202244518b9b" providerId="LiveId" clId="{C2240BF0-80AB-49EC-8AAF-A7DDF66A3A82}" dt="2022-03-15T19:24:07.944" v="21" actId="1076"/>
          <ac:spMkLst>
            <pc:docMk/>
            <pc:sldMk cId="2048867841" sldId="311"/>
            <ac:spMk id="19" creationId="{31B53BC0-720C-4E7A-9DD1-582542A7637E}"/>
          </ac:spMkLst>
        </pc:spChg>
        <pc:grpChg chg="add mod">
          <ac:chgData name="D.V. Manakhov" userId="56fc202244518b9b" providerId="LiveId" clId="{C2240BF0-80AB-49EC-8AAF-A7DDF66A3A82}" dt="2022-03-15T19:24:07.944" v="21" actId="1076"/>
          <ac:grpSpMkLst>
            <pc:docMk/>
            <pc:sldMk cId="2048867841" sldId="311"/>
            <ac:grpSpMk id="4" creationId="{745BFC9D-882B-4DA2-8271-CB021A93F134}"/>
          </ac:grpSpMkLst>
        </pc:grpChg>
        <pc:graphicFrameChg chg="mod">
          <ac:chgData name="D.V. Manakhov" userId="56fc202244518b9b" providerId="LiveId" clId="{C2240BF0-80AB-49EC-8AAF-A7DDF66A3A82}" dt="2022-03-15T19:24:07.944" v="21" actId="1076"/>
          <ac:graphicFrameMkLst>
            <pc:docMk/>
            <pc:sldMk cId="2048867841" sldId="311"/>
            <ac:graphicFrameMk id="12" creationId="{A384CC9D-72CC-49DB-AC43-E62FEEB2D452}"/>
          </ac:graphicFrameMkLst>
        </pc:graphicFrameChg>
        <pc:graphicFrameChg chg="mod">
          <ac:chgData name="D.V. Manakhov" userId="56fc202244518b9b" providerId="LiveId" clId="{C2240BF0-80AB-49EC-8AAF-A7DDF66A3A82}" dt="2022-03-15T19:24:07.944" v="21" actId="1076"/>
          <ac:graphicFrameMkLst>
            <pc:docMk/>
            <pc:sldMk cId="2048867841" sldId="311"/>
            <ac:graphicFrameMk id="20" creationId="{AB4C3A8A-E6B4-4343-9E5E-B768E2CAED9C}"/>
          </ac:graphicFrameMkLst>
        </pc:graphicFrameChg>
      </pc:sldChg>
      <pc:sldChg chg="del">
        <pc:chgData name="D.V. Manakhov" userId="56fc202244518b9b" providerId="LiveId" clId="{C2240BF0-80AB-49EC-8AAF-A7DDF66A3A82}" dt="2022-10-31T20:28:54.909" v="1119" actId="47"/>
        <pc:sldMkLst>
          <pc:docMk/>
          <pc:sldMk cId="645288594" sldId="312"/>
        </pc:sldMkLst>
      </pc:sldChg>
      <pc:sldChg chg="del">
        <pc:chgData name="D.V. Manakhov" userId="56fc202244518b9b" providerId="LiveId" clId="{C2240BF0-80AB-49EC-8AAF-A7DDF66A3A82}" dt="2022-10-31T20:28:54.909" v="1119" actId="47"/>
        <pc:sldMkLst>
          <pc:docMk/>
          <pc:sldMk cId="196207971" sldId="313"/>
        </pc:sldMkLst>
      </pc:sldChg>
      <pc:sldChg chg="del">
        <pc:chgData name="D.V. Manakhov" userId="56fc202244518b9b" providerId="LiveId" clId="{C2240BF0-80AB-49EC-8AAF-A7DDF66A3A82}" dt="2022-10-31T20:28:54.909" v="1119" actId="47"/>
        <pc:sldMkLst>
          <pc:docMk/>
          <pc:sldMk cId="3388727230" sldId="314"/>
        </pc:sldMkLst>
      </pc:sldChg>
      <pc:sldChg chg="del modNotesTx">
        <pc:chgData name="D.V. Manakhov" userId="56fc202244518b9b" providerId="LiveId" clId="{C2240BF0-80AB-49EC-8AAF-A7DDF66A3A82}" dt="2022-10-31T20:28:54.909" v="1119" actId="47"/>
        <pc:sldMkLst>
          <pc:docMk/>
          <pc:sldMk cId="1203320052" sldId="315"/>
        </pc:sldMkLst>
      </pc:sldChg>
      <pc:sldChg chg="del">
        <pc:chgData name="D.V. Manakhov" userId="56fc202244518b9b" providerId="LiveId" clId="{C2240BF0-80AB-49EC-8AAF-A7DDF66A3A82}" dt="2022-03-15T20:25:56.390" v="438" actId="2696"/>
        <pc:sldMkLst>
          <pc:docMk/>
          <pc:sldMk cId="3289606684" sldId="316"/>
        </pc:sldMkLst>
      </pc:sldChg>
      <pc:sldChg chg="del modNotesTx">
        <pc:chgData name="D.V. Manakhov" userId="56fc202244518b9b" providerId="LiveId" clId="{C2240BF0-80AB-49EC-8AAF-A7DDF66A3A82}" dt="2022-10-31T20:28:54.909" v="1119" actId="47"/>
        <pc:sldMkLst>
          <pc:docMk/>
          <pc:sldMk cId="263344474" sldId="317"/>
        </pc:sldMkLst>
      </pc:sldChg>
      <pc:sldChg chg="modSp add del mod modNotesTx">
        <pc:chgData name="D.V. Manakhov" userId="56fc202244518b9b" providerId="LiveId" clId="{C2240BF0-80AB-49EC-8AAF-A7DDF66A3A82}" dt="2022-10-31T20:28:54.909" v="1119" actId="47"/>
        <pc:sldMkLst>
          <pc:docMk/>
          <pc:sldMk cId="0" sldId="318"/>
        </pc:sldMkLst>
        <pc:spChg chg="mod">
          <ac:chgData name="D.V. Manakhov" userId="56fc202244518b9b" providerId="LiveId" clId="{C2240BF0-80AB-49EC-8AAF-A7DDF66A3A82}" dt="2022-03-15T20:29:22.953" v="792" actId="20577"/>
          <ac:spMkLst>
            <pc:docMk/>
            <pc:sldMk cId="0" sldId="318"/>
            <ac:spMk id="38914" creationId="{CFA854B4-F0A5-47A1-A2DE-FF962EF39BD3}"/>
          </ac:spMkLst>
        </pc:spChg>
        <pc:spChg chg="mod">
          <ac:chgData name="D.V. Manakhov" userId="56fc202244518b9b" providerId="LiveId" clId="{C2240BF0-80AB-49EC-8AAF-A7DDF66A3A82}" dt="2022-03-15T20:32:37.416" v="1087" actId="6549"/>
          <ac:spMkLst>
            <pc:docMk/>
            <pc:sldMk cId="0" sldId="318"/>
            <ac:spMk id="38916" creationId="{C4359737-5BE0-4448-B141-7336BA7271E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402C3-BCED-4A4B-BDC4-25BAD678BAD5}" type="datetimeFigureOut">
              <a:rPr lang="ru-RU" smtClean="0"/>
              <a:t>31.10.2022</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4E027C-4246-4FC2-AC94-A17B8964010F}" type="slidenum">
              <a:rPr lang="ru-RU" smtClean="0"/>
              <a:t>‹#›</a:t>
            </a:fld>
            <a:endParaRPr lang="ru-RU"/>
          </a:p>
        </p:txBody>
      </p:sp>
    </p:spTree>
    <p:extLst>
      <p:ext uri="{BB962C8B-B14F-4D97-AF65-F5344CB8AC3E}">
        <p14:creationId xmlns:p14="http://schemas.microsoft.com/office/powerpoint/2010/main" val="419902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Развитие ЖС-спектрометрии началось с 50-х годов 20-го века. При использовании этого метода появляется возможность вводить измеряемое вещество непосредственно в ЖС смесь путем растворения, эмульгирования, погружения фильтров или отрезков хроматограмм в жидкость.</a:t>
            </a:r>
          </a:p>
          <a:p>
            <a:r>
              <a:rPr lang="ru-RU" sz="1800" dirty="0">
                <a:effectLst/>
                <a:latin typeface="Times New Roman" panose="02020603050405020304" pitchFamily="18" charset="0"/>
                <a:ea typeface="Times New Roman" panose="02020603050405020304" pitchFamily="18" charset="0"/>
              </a:rPr>
              <a:t>Измеряемое вещество находится в рабочем объеме детектора и значение коэффициентов ослабления, </a:t>
            </a:r>
            <a:r>
              <a:rPr lang="ru-RU" sz="1800" dirty="0" err="1">
                <a:effectLst/>
                <a:latin typeface="Times New Roman" panose="02020603050405020304" pitchFamily="18" charset="0"/>
                <a:ea typeface="Times New Roman" panose="02020603050405020304" pitchFamily="18" charset="0"/>
              </a:rPr>
              <a:t>самоослабления</a:t>
            </a:r>
            <a:r>
              <a:rPr lang="ru-RU" sz="1800" dirty="0">
                <a:effectLst/>
                <a:latin typeface="Times New Roman" panose="02020603050405020304" pitchFamily="18" charset="0"/>
                <a:ea typeface="Times New Roman" panose="02020603050405020304" pitchFamily="18" charset="0"/>
              </a:rPr>
              <a:t>, обратного рассеяния бета-излучения в ЖС системах практически равны единице. Геометрический коэффициент в гомогенных системах также равен единице. При измерениях осадков на фильтрах, отрезков хроматограмм и т.п. он равен 0,5.</a:t>
            </a:r>
          </a:p>
          <a:p>
            <a:r>
              <a:rPr lang="ru-RU" sz="1800" dirty="0">
                <a:effectLst/>
                <a:latin typeface="Times New Roman" panose="02020603050405020304" pitchFamily="18" charset="0"/>
                <a:ea typeface="Times New Roman" panose="02020603050405020304" pitchFamily="18" charset="0"/>
              </a:rPr>
              <a:t>ЖС детекторы обладают высокой эффективностью по отношению к корпускулярному излучению. Даже для такого низкоэнергетического бета-излучения, как излучение трития (18,6 кэВ) эффективность регистрации достигает 60%, а для боле высокоэнергетических бета- и альфа-излучателей она приближается к 100%. Сравнительно невысока их эффективность к гама-излучению высоких и средних энергий. С уменьшением энергии гамма-квантов эффективность их регистрации также существенно возрастает.</a:t>
            </a:r>
          </a:p>
          <a:p>
            <a:endParaRPr lang="ru-RU" dirty="0"/>
          </a:p>
        </p:txBody>
      </p:sp>
      <p:sp>
        <p:nvSpPr>
          <p:cNvPr id="4" name="Номер слайда 3"/>
          <p:cNvSpPr>
            <a:spLocks noGrp="1"/>
          </p:cNvSpPr>
          <p:nvPr>
            <p:ph type="sldNum" sz="quarter" idx="5"/>
          </p:nvPr>
        </p:nvSpPr>
        <p:spPr/>
        <p:txBody>
          <a:bodyPr/>
          <a:lstStyle/>
          <a:p>
            <a:fld id="{7F4E027C-4246-4FC2-AC94-A17B8964010F}" type="slidenum">
              <a:rPr lang="ru-RU" smtClean="0"/>
              <a:t>2</a:t>
            </a:fld>
            <a:endParaRPr lang="ru-RU"/>
          </a:p>
        </p:txBody>
      </p:sp>
    </p:spTree>
    <p:extLst>
      <p:ext uri="{BB962C8B-B14F-4D97-AF65-F5344CB8AC3E}">
        <p14:creationId xmlns:p14="http://schemas.microsoft.com/office/powerpoint/2010/main" val="3691651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Спектральный индекс препарата (</a:t>
            </a:r>
            <a:r>
              <a:rPr lang="en-US" sz="1800" dirty="0">
                <a:effectLst/>
                <a:latin typeface="Times New Roman" panose="02020603050405020304" pitchFamily="18" charset="0"/>
                <a:ea typeface="Times New Roman" panose="02020603050405020304" pitchFamily="18" charset="0"/>
              </a:rPr>
              <a:t>SIS</a:t>
            </a:r>
            <a:r>
              <a:rPr lang="ru-RU" sz="1800" dirty="0">
                <a:effectLst/>
                <a:latin typeface="Times New Roman" panose="02020603050405020304" pitchFamily="18" charset="0"/>
                <a:ea typeface="Times New Roman" panose="02020603050405020304" pitchFamily="18" charset="0"/>
              </a:rPr>
              <a:t>) определяется средней амплитудой импульсов в аппаратурном спектре. Бета-спектр представляет распределение вероятностей бета-частиц с определенной энергией. Из этого распределения, может быть вычислена средняя кинетическая энергия всех бета-частиц. С увеличением гашения, средняя кинетическая энергия всех бета-частиц уменьшается, и бета-спектр сдвигается влево. В спектре, полученной от реальной пробы, определяется средняя кинетическая энергия всех бета-частиц и по ее величине оценивается гашение и эффективность регистрации. Этот параметр является наиболее чувствительным параметром гашения. Он не зависит от активности измеряемого препарата, его объема, эффекта стенок, плотности коктейля. Плохо работает при измерении низких активностей.</a:t>
            </a:r>
          </a:p>
        </p:txBody>
      </p:sp>
      <p:sp>
        <p:nvSpPr>
          <p:cNvPr id="4" name="Номер слайда 3"/>
          <p:cNvSpPr>
            <a:spLocks noGrp="1"/>
          </p:cNvSpPr>
          <p:nvPr>
            <p:ph type="sldNum" sz="quarter" idx="5"/>
          </p:nvPr>
        </p:nvSpPr>
        <p:spPr/>
        <p:txBody>
          <a:bodyPr/>
          <a:lstStyle/>
          <a:p>
            <a:fld id="{7F4E027C-4246-4FC2-AC94-A17B8964010F}" type="slidenum">
              <a:rPr lang="ru-RU" smtClean="0"/>
              <a:t>11</a:t>
            </a:fld>
            <a:endParaRPr lang="ru-RU"/>
          </a:p>
        </p:txBody>
      </p:sp>
    </p:spTree>
    <p:extLst>
      <p:ext uri="{BB962C8B-B14F-4D97-AF65-F5344CB8AC3E}">
        <p14:creationId xmlns:p14="http://schemas.microsoft.com/office/powerpoint/2010/main" val="3307701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Для внешней стандартизации под флакон с препаратом подводится внешний источник гамма-излучения (133-барий, 137-цезий, 226-радий). При взаимодействии гамма-квантов средних и высоких энергий с ЖС смесью наблюдается спектр комптоновского рассеяния – основного механизма взаимодействия таких гамма-квантов с веществом с низким эффективным номером. С увеличением гашения комптоновский спектр, смещается в область низких энергий, его площадь уменьшается, так же как это происходит с бета-спектрами при измерении реальных препаратов. Это может быть использовано для определения гашения.</a:t>
            </a:r>
          </a:p>
          <a:p>
            <a:r>
              <a:rPr lang="ru-RU" sz="1800" dirty="0">
                <a:effectLst/>
                <a:latin typeface="Times New Roman" panose="02020603050405020304" pitchFamily="18" charset="0"/>
                <a:ea typeface="Times New Roman" panose="02020603050405020304" pitchFamily="18" charset="0"/>
              </a:rPr>
              <a:t>Все ПГ связанные с внешней стандартизацией могут работать если регистрируемая активность препарата много меньше регистрируемой активности внешнего стандарта, так как для определения ПГ конкретной ЖС смеси необходим одновременный набор спектра от препарата и внешнего стандарта.</a:t>
            </a:r>
          </a:p>
        </p:txBody>
      </p:sp>
      <p:sp>
        <p:nvSpPr>
          <p:cNvPr id="4" name="Номер слайда 3"/>
          <p:cNvSpPr>
            <a:spLocks noGrp="1"/>
          </p:cNvSpPr>
          <p:nvPr>
            <p:ph type="sldNum" sz="quarter" idx="5"/>
          </p:nvPr>
        </p:nvSpPr>
        <p:spPr/>
        <p:txBody>
          <a:bodyPr/>
          <a:lstStyle/>
          <a:p>
            <a:fld id="{7F4E027C-4246-4FC2-AC94-A17B8964010F}" type="slidenum">
              <a:rPr lang="ru-RU" smtClean="0"/>
              <a:t>12</a:t>
            </a:fld>
            <a:endParaRPr lang="ru-RU"/>
          </a:p>
        </p:txBody>
      </p:sp>
    </p:spTree>
    <p:extLst>
      <p:ext uri="{BB962C8B-B14F-4D97-AF65-F5344CB8AC3E}">
        <p14:creationId xmlns:p14="http://schemas.microsoft.com/office/powerpoint/2010/main" val="485379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К ПГ, основанным на спектральных характеристиках внешнего стандарта относятся:</a:t>
            </a:r>
          </a:p>
          <a:p>
            <a:pPr marL="342900" lvl="0" indent="-342900">
              <a:buFont typeface="Symbol" panose="05050102010706020507" pitchFamily="18" charset="2"/>
              <a:buChar char=""/>
              <a:tabLst>
                <a:tab pos="457200" algn="l"/>
              </a:tabLst>
            </a:pPr>
            <a:r>
              <a:rPr lang="ru-RU" sz="1800" dirty="0">
                <a:effectLst/>
                <a:latin typeface="Times New Roman" panose="02020603050405020304" pitchFamily="18" charset="0"/>
                <a:ea typeface="Times New Roman" panose="02020603050405020304" pitchFamily="18" charset="0"/>
              </a:rPr>
              <a:t>Соотношение скоростей счета в различных энергетических каналах спектра внешнего стандарта (</a:t>
            </a:r>
            <a:r>
              <a:rPr lang="ru-RU" sz="1800" dirty="0" err="1">
                <a:effectLst/>
                <a:latin typeface="Times New Roman" panose="02020603050405020304" pitchFamily="18" charset="0"/>
                <a:ea typeface="Times New Roman" panose="02020603050405020304" pitchFamily="18" charset="0"/>
              </a:rPr>
              <a:t>External</a:t>
            </a:r>
            <a:r>
              <a:rPr lang="ru-RU" sz="1800" dirty="0">
                <a:effectLst/>
                <a:latin typeface="Times New Roman" panose="02020603050405020304" pitchFamily="18" charset="0"/>
                <a:ea typeface="Times New Roman" panose="02020603050405020304" pitchFamily="18" charset="0"/>
              </a:rPr>
              <a:t> Standard </a:t>
            </a:r>
            <a:r>
              <a:rPr lang="ru-RU" sz="1800" dirty="0" err="1">
                <a:effectLst/>
                <a:latin typeface="Times New Roman" panose="02020603050405020304" pitchFamily="18" charset="0"/>
                <a:ea typeface="Times New Roman" panose="02020603050405020304" pitchFamily="18" charset="0"/>
              </a:rPr>
              <a:t>Ratio</a:t>
            </a:r>
            <a:r>
              <a:rPr lang="ru-RU" sz="1800" dirty="0">
                <a:effectLst/>
                <a:latin typeface="Times New Roman" panose="02020603050405020304" pitchFamily="18" charset="0"/>
                <a:ea typeface="Times New Roman" panose="02020603050405020304" pitchFamily="18" charset="0"/>
              </a:rPr>
              <a:t>, ESR) – как </a:t>
            </a:r>
            <a:r>
              <a:rPr lang="en-US" sz="1800" dirty="0">
                <a:effectLst/>
                <a:latin typeface="Times New Roman" panose="02020603050405020304" pitchFamily="18" charset="0"/>
                <a:ea typeface="Times New Roman" panose="02020603050405020304" pitchFamily="18" charset="0"/>
              </a:rPr>
              <a:t>SCR</a:t>
            </a:r>
            <a:endParaRPr lang="ru-RU"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ru-RU" sz="1800" dirty="0">
                <a:effectLst/>
                <a:latin typeface="Times New Roman" panose="02020603050405020304" pitchFamily="18" charset="0"/>
                <a:ea typeface="Times New Roman" panose="02020603050405020304" pitchFamily="18" charset="0"/>
              </a:rPr>
              <a:t>Положение точки перегиба в спектре внешнего стандарта (H#)</a:t>
            </a:r>
          </a:p>
          <a:p>
            <a:pPr marL="342900" lvl="0" indent="-342900">
              <a:buFont typeface="Symbol" panose="05050102010706020507" pitchFamily="18" charset="2"/>
              <a:buChar char=""/>
              <a:tabLst>
                <a:tab pos="457200" algn="l"/>
              </a:tabLst>
            </a:pPr>
            <a:r>
              <a:rPr lang="ru-RU" sz="1800" dirty="0">
                <a:effectLst/>
                <a:latin typeface="Times New Roman" panose="02020603050405020304" pitchFamily="18" charset="0"/>
                <a:ea typeface="Times New Roman" panose="02020603050405020304" pitchFamily="18" charset="0"/>
              </a:rPr>
              <a:t>Спектральный индекс внешнего стандарта (</a:t>
            </a:r>
            <a:r>
              <a:rPr lang="ru-RU" sz="1800" dirty="0" err="1">
                <a:effectLst/>
                <a:latin typeface="Times New Roman" panose="02020603050405020304" pitchFamily="18" charset="0"/>
                <a:ea typeface="Times New Roman" panose="02020603050405020304" pitchFamily="18" charset="0"/>
              </a:rPr>
              <a:t>Spectral</a:t>
            </a:r>
            <a:r>
              <a:rPr lang="ru-RU" sz="1800" dirty="0">
                <a:effectLst/>
                <a:latin typeface="Times New Roman" panose="02020603050405020304" pitchFamily="18" charset="0"/>
                <a:ea typeface="Times New Roman" panose="02020603050405020304" pitchFamily="18" charset="0"/>
              </a:rPr>
              <a:t> Index </a:t>
            </a:r>
            <a:r>
              <a:rPr lang="ru-RU" sz="1800" dirty="0" err="1">
                <a:effectLst/>
                <a:latin typeface="Times New Roman" panose="02020603050405020304" pitchFamily="18" charset="0"/>
                <a:ea typeface="Times New Roman" panose="02020603050405020304" pitchFamily="18" charset="0"/>
              </a:rPr>
              <a:t>of</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the</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External</a:t>
            </a:r>
            <a:r>
              <a:rPr lang="ru-RU" sz="1800" dirty="0">
                <a:effectLst/>
                <a:latin typeface="Times New Roman" panose="02020603050405020304" pitchFamily="18" charset="0"/>
                <a:ea typeface="Times New Roman" panose="02020603050405020304" pitchFamily="18" charset="0"/>
              </a:rPr>
              <a:t> Standard, SIE)</a:t>
            </a:r>
          </a:p>
          <a:p>
            <a:pPr marL="342900" lvl="0" indent="-342900">
              <a:buFont typeface="Symbol" panose="05050102010706020507" pitchFamily="18" charset="2"/>
              <a:buChar char=""/>
              <a:tabLst>
                <a:tab pos="457200" algn="l"/>
              </a:tabLst>
            </a:pPr>
            <a:r>
              <a:rPr lang="ru-RU" sz="1800" dirty="0">
                <a:effectLst/>
                <a:latin typeface="Times New Roman" panose="02020603050405020304" pitchFamily="18" charset="0"/>
                <a:ea typeface="Times New Roman" panose="02020603050405020304" pitchFamily="18" charset="0"/>
              </a:rPr>
              <a:t>Преобразованный спектральный индекс внешнего стандарта (</a:t>
            </a:r>
            <a:r>
              <a:rPr lang="ru-RU" sz="1800" dirty="0" err="1">
                <a:effectLst/>
                <a:latin typeface="Times New Roman" panose="02020603050405020304" pitchFamily="18" charset="0"/>
                <a:ea typeface="Times New Roman" panose="02020603050405020304" pitchFamily="18" charset="0"/>
              </a:rPr>
              <a:t>Transformed</a:t>
            </a:r>
            <a:r>
              <a:rPr lang="ru-RU" sz="1800" dirty="0">
                <a:effectLst/>
                <a:latin typeface="Times New Roman" panose="02020603050405020304" pitchFamily="18" charset="0"/>
                <a:ea typeface="Times New Roman" panose="02020603050405020304" pitchFamily="18" charset="0"/>
              </a:rPr>
              <a:t> SIE, </a:t>
            </a:r>
            <a:r>
              <a:rPr lang="ru-RU" sz="1800" dirty="0" err="1">
                <a:effectLst/>
                <a:latin typeface="Times New Roman" panose="02020603050405020304" pitchFamily="18" charset="0"/>
                <a:ea typeface="Times New Roman" panose="02020603050405020304" pitchFamily="18" charset="0"/>
              </a:rPr>
              <a:t>tSIE</a:t>
            </a:r>
            <a:r>
              <a:rPr lang="ru-RU" sz="1800" dirty="0">
                <a:effectLst/>
                <a:latin typeface="Times New Roman" panose="02020603050405020304" pitchFamily="18" charset="0"/>
                <a:ea typeface="Times New Roman" panose="02020603050405020304" pitchFamily="18" charset="0"/>
              </a:rPr>
              <a:t>)</a:t>
            </a:r>
          </a:p>
        </p:txBody>
      </p:sp>
      <p:sp>
        <p:nvSpPr>
          <p:cNvPr id="4" name="Номер слайда 3"/>
          <p:cNvSpPr>
            <a:spLocks noGrp="1"/>
          </p:cNvSpPr>
          <p:nvPr>
            <p:ph type="sldNum" sz="quarter" idx="5"/>
          </p:nvPr>
        </p:nvSpPr>
        <p:spPr/>
        <p:txBody>
          <a:bodyPr/>
          <a:lstStyle/>
          <a:p>
            <a:fld id="{7F4E027C-4246-4FC2-AC94-A17B8964010F}" type="slidenum">
              <a:rPr lang="ru-RU" smtClean="0"/>
              <a:t>13</a:t>
            </a:fld>
            <a:endParaRPr lang="ru-RU"/>
          </a:p>
        </p:txBody>
      </p:sp>
    </p:spTree>
    <p:extLst>
      <p:ext uri="{BB962C8B-B14F-4D97-AF65-F5344CB8AC3E}">
        <p14:creationId xmlns:p14="http://schemas.microsoft.com/office/powerpoint/2010/main" val="3749195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Одним из самых последних и наиболее продвинутых параметров гашения считается преобразованный спектральный индекс внешнего стандарта (</a:t>
            </a:r>
            <a:r>
              <a:rPr lang="ru-RU" sz="1800" dirty="0" err="1">
                <a:effectLst/>
                <a:latin typeface="Times New Roman" panose="02020603050405020304" pitchFamily="18" charset="0"/>
                <a:ea typeface="Times New Roman" panose="02020603050405020304" pitchFamily="18" charset="0"/>
              </a:rPr>
              <a:t>tSIE</a:t>
            </a:r>
            <a:r>
              <a:rPr lang="ru-RU" sz="1800" dirty="0">
                <a:effectLst/>
                <a:latin typeface="Times New Roman" panose="02020603050405020304" pitchFamily="18" charset="0"/>
                <a:ea typeface="Times New Roman" panose="02020603050405020304" pitchFamily="18" charset="0"/>
              </a:rPr>
              <a:t>).</a:t>
            </a:r>
          </a:p>
          <a:p>
            <a:r>
              <a:rPr lang="ru-RU" sz="1800" dirty="0">
                <a:effectLst/>
                <a:latin typeface="Times New Roman" panose="02020603050405020304" pitchFamily="18" charset="0"/>
                <a:ea typeface="Times New Roman" panose="02020603050405020304" pitchFamily="18" charset="0"/>
              </a:rPr>
              <a:t>Спектр комптоновских электронов от внешнего источника за вычетом спектра образца преобразуется методом обратного </a:t>
            </a:r>
            <a:r>
              <a:rPr lang="ru-RU" sz="1800" dirty="0" err="1">
                <a:effectLst/>
                <a:latin typeface="Times New Roman" panose="02020603050405020304" pitchFamily="18" charset="0"/>
                <a:ea typeface="Times New Roman" panose="02020603050405020304" pitchFamily="18" charset="0"/>
              </a:rPr>
              <a:t>поканального</a:t>
            </a:r>
            <a:r>
              <a:rPr lang="ru-RU" sz="1800" dirty="0">
                <a:effectLst/>
                <a:latin typeface="Times New Roman" panose="02020603050405020304" pitchFamily="18" charset="0"/>
                <a:ea typeface="Times New Roman" panose="02020603050405020304" pitchFamily="18" charset="0"/>
              </a:rPr>
              <a:t> суммирования (a </a:t>
            </a:r>
            <a:r>
              <a:rPr lang="ru-RU" sz="1800" dirty="0" err="1">
                <a:effectLst/>
                <a:latin typeface="Times New Roman" panose="02020603050405020304" pitchFamily="18" charset="0"/>
                <a:ea typeface="Times New Roman" panose="02020603050405020304" pitchFamily="18" charset="0"/>
              </a:rPr>
              <a:t>reverse</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channel-by-channel</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summation</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technique</a:t>
            </a:r>
            <a:r>
              <a:rPr lang="ru-RU" sz="1800" dirty="0">
                <a:effectLst/>
                <a:latin typeface="Times New Roman" panose="02020603050405020304" pitchFamily="18" charset="0"/>
                <a:ea typeface="Times New Roman" panose="02020603050405020304" pitchFamily="18" charset="0"/>
              </a:rPr>
              <a:t>). </a:t>
            </a:r>
            <a:r>
              <a:rPr lang="ru-RU" sz="1800" i="1" dirty="0">
                <a:effectLst/>
                <a:latin typeface="Times New Roman" panose="02020603050405020304" pitchFamily="18" charset="0"/>
                <a:ea typeface="Times New Roman" panose="02020603050405020304" pitchFamily="18" charset="0"/>
              </a:rPr>
              <a:t>Общая скорость счета (C1) в высокоэнергетическом канале сохраняется для этого канала (S1=C1). Затем, это значение добавляется к скорости счета (С2) в другом, более низкоэнергетическом канале для получения новой суммы (S2=C2+S1), которая заменяет скорость счета в этом канале. Эта процедура выполняется для всех каналов анализатора.</a:t>
            </a:r>
            <a:endParaRPr lang="ru-RU" sz="1800" dirty="0">
              <a:effectLst/>
              <a:latin typeface="Times New Roman" panose="02020603050405020304" pitchFamily="18" charset="0"/>
              <a:ea typeface="Times New Roman" panose="02020603050405020304" pitchFamily="18" charset="0"/>
            </a:endParaRPr>
          </a:p>
          <a:p>
            <a:r>
              <a:rPr lang="ru-RU" sz="1800" dirty="0">
                <a:effectLst/>
                <a:latin typeface="Times New Roman" panose="02020603050405020304" pitchFamily="18" charset="0"/>
                <a:ea typeface="Times New Roman" panose="02020603050405020304" pitchFamily="18" charset="0"/>
              </a:rPr>
              <a:t>В преобразованном спектре определяются контрольные точки </a:t>
            </a:r>
            <a:r>
              <a:rPr lang="en-US" sz="1800" dirty="0">
                <a:effectLst/>
                <a:latin typeface="Times New Roman" panose="02020603050405020304" pitchFamily="18" charset="0"/>
                <a:ea typeface="Times New Roman" panose="02020603050405020304" pitchFamily="18" charset="0"/>
              </a:rPr>
              <a:t>P</a:t>
            </a:r>
            <a:r>
              <a:rPr lang="ru-RU" sz="1800" baseline="-25000" dirty="0">
                <a:effectLst/>
                <a:latin typeface="Times New Roman" panose="02020603050405020304" pitchFamily="18" charset="0"/>
                <a:ea typeface="Times New Roman" panose="02020603050405020304" pitchFamily="18" charset="0"/>
              </a:rPr>
              <a:t>1</a:t>
            </a:r>
            <a:r>
              <a:rPr lang="ru-RU" sz="1800" dirty="0">
                <a:effectLst/>
                <a:latin typeface="Times New Roman" panose="02020603050405020304" pitchFamily="18" charset="0"/>
                <a:ea typeface="Times New Roman" panose="02020603050405020304" pitchFamily="18" charset="0"/>
              </a:rPr>
              <a:t> и </a:t>
            </a:r>
            <a:r>
              <a:rPr lang="en-US" sz="1800" dirty="0">
                <a:effectLst/>
                <a:latin typeface="Times New Roman" panose="02020603050405020304" pitchFamily="18" charset="0"/>
                <a:ea typeface="Times New Roman" panose="02020603050405020304" pitchFamily="18" charset="0"/>
              </a:rPr>
              <a:t>P</a:t>
            </a:r>
            <a:r>
              <a:rPr lang="ru-RU" sz="1800" baseline="-25000" dirty="0">
                <a:effectLst/>
                <a:latin typeface="Times New Roman" panose="02020603050405020304" pitchFamily="18" charset="0"/>
                <a:ea typeface="Times New Roman" panose="02020603050405020304" pitchFamily="18" charset="0"/>
              </a:rPr>
              <a:t>2</a:t>
            </a:r>
            <a:r>
              <a:rPr lang="ru-RU" sz="1800" dirty="0">
                <a:effectLst/>
                <a:latin typeface="Times New Roman" panose="02020603050405020304" pitchFamily="18" charset="0"/>
                <a:ea typeface="Times New Roman" panose="02020603050405020304" pitchFamily="18" charset="0"/>
              </a:rPr>
              <a:t>, соответствующие 10 и 20% импульсов соответственно. Через эти точки проводится прямая и определяется энергия, соответствующая точке пересечения. Значение </a:t>
            </a:r>
            <a:r>
              <a:rPr lang="ru-RU" sz="1800" dirty="0" err="1">
                <a:effectLst/>
                <a:latin typeface="Times New Roman" panose="02020603050405020304" pitchFamily="18" charset="0"/>
                <a:ea typeface="Times New Roman" panose="02020603050405020304" pitchFamily="18" charset="0"/>
              </a:rPr>
              <a:t>tSIE</a:t>
            </a:r>
            <a:r>
              <a:rPr lang="ru-RU" sz="1800" dirty="0">
                <a:effectLst/>
                <a:latin typeface="Times New Roman" panose="02020603050405020304" pitchFamily="18" charset="0"/>
                <a:ea typeface="Times New Roman" panose="02020603050405020304" pitchFamily="18" charset="0"/>
              </a:rPr>
              <a:t> для </a:t>
            </a:r>
            <a:r>
              <a:rPr lang="ru-RU" sz="1800" dirty="0" err="1">
                <a:effectLst/>
                <a:latin typeface="Times New Roman" panose="02020603050405020304" pitchFamily="18" charset="0"/>
                <a:ea typeface="Times New Roman" panose="02020603050405020304" pitchFamily="18" charset="0"/>
              </a:rPr>
              <a:t>незагашенного</a:t>
            </a:r>
            <a:r>
              <a:rPr lang="ru-RU" sz="1800" dirty="0">
                <a:effectLst/>
                <a:latin typeface="Times New Roman" panose="02020603050405020304" pitchFamily="18" charset="0"/>
                <a:ea typeface="Times New Roman" panose="02020603050405020304" pitchFamily="18" charset="0"/>
              </a:rPr>
              <a:t> препарата составляет 1000. Зная энергию пересечения прямой можно оценить фактор калибровки. Для загашенных препаратов оценивается </a:t>
            </a:r>
            <a:r>
              <a:rPr lang="en-US" sz="1800" dirty="0" err="1">
                <a:effectLst/>
                <a:latin typeface="Times New Roman" panose="02020603050405020304" pitchFamily="18" charset="0"/>
                <a:ea typeface="Times New Roman" panose="02020603050405020304" pitchFamily="18" charset="0"/>
              </a:rPr>
              <a:t>tSIE</a:t>
            </a:r>
            <a:r>
              <a:rPr lang="ru-RU" sz="1800" dirty="0">
                <a:effectLst/>
                <a:latin typeface="Times New Roman" panose="02020603050405020304" pitchFamily="18" charset="0"/>
                <a:ea typeface="Times New Roman" panose="02020603050405020304" pitchFamily="18" charset="0"/>
              </a:rPr>
              <a:t> на основе фактора калибровки и оценки энергии, в которую попадает пересечение калибровочной прямой для разных уровней гашения.</a:t>
            </a:r>
          </a:p>
        </p:txBody>
      </p:sp>
      <p:sp>
        <p:nvSpPr>
          <p:cNvPr id="4" name="Номер слайда 3"/>
          <p:cNvSpPr>
            <a:spLocks noGrp="1"/>
          </p:cNvSpPr>
          <p:nvPr>
            <p:ph type="sldNum" sz="quarter" idx="5"/>
          </p:nvPr>
        </p:nvSpPr>
        <p:spPr/>
        <p:txBody>
          <a:bodyPr/>
          <a:lstStyle/>
          <a:p>
            <a:fld id="{7F4E027C-4246-4FC2-AC94-A17B8964010F}" type="slidenum">
              <a:rPr lang="ru-RU" smtClean="0"/>
              <a:t>14</a:t>
            </a:fld>
            <a:endParaRPr lang="ru-RU"/>
          </a:p>
        </p:txBody>
      </p:sp>
    </p:spTree>
    <p:extLst>
      <p:ext uri="{BB962C8B-B14F-4D97-AF65-F5344CB8AC3E}">
        <p14:creationId xmlns:p14="http://schemas.microsoft.com/office/powerpoint/2010/main" val="267878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В таблице представлена эффективность регистрации излучения трития в зависимости от параметра </a:t>
            </a:r>
            <a:r>
              <a:rPr lang="en-US" sz="1800" dirty="0" err="1">
                <a:effectLst/>
                <a:latin typeface="Times New Roman" panose="02020603050405020304" pitchFamily="18" charset="0"/>
                <a:ea typeface="Times New Roman" panose="02020603050405020304" pitchFamily="18" charset="0"/>
              </a:rPr>
              <a:t>tSIE</a:t>
            </a:r>
            <a:r>
              <a:rPr lang="ru-RU" sz="1800" dirty="0">
                <a:effectLst/>
                <a:latin typeface="Times New Roman" panose="02020603050405020304" pitchFamily="18" charset="0"/>
                <a:ea typeface="Times New Roman" panose="02020603050405020304" pitchFamily="18" charset="0"/>
              </a:rPr>
              <a:t>, а на рисунке – кривые зависимостей эффективности от </a:t>
            </a:r>
            <a:r>
              <a:rPr lang="en-US" sz="1800" dirty="0" err="1">
                <a:effectLst/>
                <a:latin typeface="Times New Roman" panose="02020603050405020304" pitchFamily="18" charset="0"/>
                <a:ea typeface="Times New Roman" panose="02020603050405020304" pitchFamily="18" charset="0"/>
              </a:rPr>
              <a:t>tSIE</a:t>
            </a:r>
            <a:r>
              <a:rPr lang="ru-RU" sz="1800" dirty="0">
                <a:effectLst/>
                <a:latin typeface="Times New Roman" panose="02020603050405020304" pitchFamily="18" charset="0"/>
                <a:ea typeface="Times New Roman" panose="02020603050405020304" pitchFamily="18" charset="0"/>
              </a:rPr>
              <a:t> для излучения трития, радиоуглерода и плутония. Можно видеть, что эффективность регистрации для альфа-частиц существенно меньше зависит от гашения, чем для бета-частиц, а для бета-частиц зависимость эффективности регистрации от гашения ниже для более высокоэнергетических частиц.</a:t>
            </a:r>
          </a:p>
          <a:p>
            <a:r>
              <a:rPr lang="ru-RU" sz="1800" dirty="0">
                <a:effectLst/>
                <a:latin typeface="Times New Roman" panose="02020603050405020304" pitchFamily="18" charset="0"/>
                <a:ea typeface="Times New Roman" panose="02020603050405020304" pitchFamily="18" charset="0"/>
              </a:rPr>
              <a:t>Преобразованный спектральный индекс внешнего стандарта (</a:t>
            </a:r>
            <a:r>
              <a:rPr lang="ru-RU" sz="1800" dirty="0" err="1">
                <a:effectLst/>
                <a:latin typeface="Times New Roman" panose="02020603050405020304" pitchFamily="18" charset="0"/>
                <a:ea typeface="Times New Roman" panose="02020603050405020304" pitchFamily="18" charset="0"/>
              </a:rPr>
              <a:t>tSIE</a:t>
            </a:r>
            <a:r>
              <a:rPr lang="ru-RU" sz="1800" dirty="0">
                <a:effectLst/>
                <a:latin typeface="Times New Roman" panose="02020603050405020304" pitchFamily="18" charset="0"/>
                <a:ea typeface="Times New Roman" panose="02020603050405020304" pitchFamily="18" charset="0"/>
              </a:rPr>
              <a:t>) позволяет уменьшить роль таких факторов, как, изменение объема препарата, цветовое гашение, плотность коктейля, эффект стенок, материал и тип флакона и т. п.</a:t>
            </a:r>
          </a:p>
        </p:txBody>
      </p:sp>
      <p:sp>
        <p:nvSpPr>
          <p:cNvPr id="4" name="Номер слайда 3"/>
          <p:cNvSpPr>
            <a:spLocks noGrp="1"/>
          </p:cNvSpPr>
          <p:nvPr>
            <p:ph type="sldNum" sz="quarter" idx="5"/>
          </p:nvPr>
        </p:nvSpPr>
        <p:spPr/>
        <p:txBody>
          <a:bodyPr/>
          <a:lstStyle/>
          <a:p>
            <a:fld id="{7F4E027C-4246-4FC2-AC94-A17B8964010F}" type="slidenum">
              <a:rPr lang="ru-RU" smtClean="0"/>
              <a:t>15</a:t>
            </a:fld>
            <a:endParaRPr lang="ru-RU"/>
          </a:p>
        </p:txBody>
      </p:sp>
    </p:spTree>
    <p:extLst>
      <p:ext uri="{BB962C8B-B14F-4D97-AF65-F5344CB8AC3E}">
        <p14:creationId xmlns:p14="http://schemas.microsoft.com/office/powerpoint/2010/main" val="1961796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Кроме оценки ПГ для определения абсолютной активности радионуклидов применяются методы трассирования эффективности.</a:t>
            </a:r>
          </a:p>
          <a:p>
            <a:r>
              <a:rPr lang="ru-RU" sz="1800" b="1" dirty="0">
                <a:effectLst/>
                <a:latin typeface="Times New Roman" panose="02020603050405020304" pitchFamily="18" charset="0"/>
                <a:ea typeface="Times New Roman" panose="02020603050405020304" pitchFamily="18" charset="0"/>
              </a:rPr>
              <a:t>Метод трассирования эффективности </a:t>
            </a:r>
            <a:r>
              <a:rPr lang="en-US" sz="1800" b="1" dirty="0">
                <a:effectLst/>
                <a:latin typeface="Times New Roman" panose="02020603050405020304" pitchFamily="18" charset="0"/>
                <a:ea typeface="Times New Roman" panose="02020603050405020304" pitchFamily="18" charset="0"/>
              </a:rPr>
              <a:t>DPM</a:t>
            </a:r>
            <a:r>
              <a:rPr lang="ru-RU" sz="1800" b="1" dirty="0">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Измеряется </a:t>
            </a:r>
            <a:r>
              <a:rPr lang="ru-RU" sz="1800" dirty="0" err="1">
                <a:effectLst/>
                <a:latin typeface="Times New Roman" panose="02020603050405020304" pitchFamily="18" charset="0"/>
                <a:ea typeface="Times New Roman" panose="02020603050405020304" pitchFamily="18" charset="0"/>
              </a:rPr>
              <a:t>незагашенный</a:t>
            </a:r>
            <a:r>
              <a:rPr lang="ru-RU" sz="1800" dirty="0">
                <a:effectLst/>
                <a:latin typeface="Times New Roman" panose="02020603050405020304" pitchFamily="18" charset="0"/>
                <a:ea typeface="Times New Roman" panose="02020603050405020304" pitchFamily="18" charset="0"/>
              </a:rPr>
              <a:t> препарат радиоуглерода, энергетическая шкала разбивается на шесть областей 0-2, 2-4, 4-6, 6-8, 8-10, 10-2000 кэВ. Эффективность регистрации определяется для каждой области как скорость счета деленная на абсолютную активность</a:t>
            </a:r>
          </a:p>
          <a:p>
            <a:r>
              <a:rPr lang="ru-RU" sz="1800" dirty="0">
                <a:effectLst/>
                <a:latin typeface="Times New Roman" panose="02020603050405020304" pitchFamily="18" charset="0"/>
                <a:ea typeface="Times New Roman" panose="02020603050405020304" pitchFamily="18" charset="0"/>
              </a:rPr>
              <a:t>Далее измеряется неизвестный препарат, шесть значений скорости счета неизвестного препарата наносятся на график относительно шести значений эффективности регистрации </a:t>
            </a:r>
            <a:r>
              <a:rPr lang="ru-RU" sz="1800" dirty="0" err="1">
                <a:effectLst/>
                <a:latin typeface="Times New Roman" panose="02020603050405020304" pitchFamily="18" charset="0"/>
                <a:ea typeface="Times New Roman" panose="02020603050405020304" pitchFamily="18" charset="0"/>
              </a:rPr>
              <a:t>незагашенного</a:t>
            </a:r>
            <a:r>
              <a:rPr lang="ru-RU" sz="1800" dirty="0">
                <a:effectLst/>
                <a:latin typeface="Times New Roman" panose="02020603050405020304" pitchFamily="18" charset="0"/>
                <a:ea typeface="Times New Roman" panose="02020603050405020304" pitchFamily="18" charset="0"/>
              </a:rPr>
              <a:t> препарата радиоуглерода. Полученная кривая экстраполируется до значения эффективности 100%, при которой скорость счета становится равной активности.</a:t>
            </a:r>
          </a:p>
          <a:p>
            <a:r>
              <a:rPr lang="ru-RU" sz="1800" dirty="0">
                <a:effectLst/>
                <a:latin typeface="Times New Roman" panose="02020603050405020304" pitchFamily="18" charset="0"/>
                <a:ea typeface="Times New Roman" panose="02020603050405020304" pitchFamily="18" charset="0"/>
              </a:rPr>
              <a:t>Этот метод не требует построения кривой гашения, но он неприменим к радионуклидам, максимальная энергия которых ниже максимальной энергии радиоуглерода стандарта.</a:t>
            </a:r>
          </a:p>
        </p:txBody>
      </p:sp>
      <p:sp>
        <p:nvSpPr>
          <p:cNvPr id="4" name="Номер слайда 3"/>
          <p:cNvSpPr>
            <a:spLocks noGrp="1"/>
          </p:cNvSpPr>
          <p:nvPr>
            <p:ph type="sldNum" sz="quarter" idx="5"/>
          </p:nvPr>
        </p:nvSpPr>
        <p:spPr/>
        <p:txBody>
          <a:bodyPr/>
          <a:lstStyle/>
          <a:p>
            <a:fld id="{7F4E027C-4246-4FC2-AC94-A17B8964010F}" type="slidenum">
              <a:rPr lang="ru-RU" smtClean="0"/>
              <a:t>16</a:t>
            </a:fld>
            <a:endParaRPr lang="ru-RU"/>
          </a:p>
        </p:txBody>
      </p:sp>
    </p:spTree>
    <p:extLst>
      <p:ext uri="{BB962C8B-B14F-4D97-AF65-F5344CB8AC3E}">
        <p14:creationId xmlns:p14="http://schemas.microsoft.com/office/powerpoint/2010/main" val="3000093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Другой метод определения абсолютной активности, потенциально применимый к любому ЖС прибору, любому сцинтилляционному коктейлю и любому радионуклиду, был разработан сотрудниками CIEMAT (Центра Исследований в области Энергетики, Окружающей Среды и Технологий, Мадрид, Испания) и NIST (Национального Института Стандартов и Технологий, </a:t>
            </a:r>
            <a:r>
              <a:rPr lang="ru-RU" sz="1800" dirty="0" err="1">
                <a:effectLst/>
                <a:latin typeface="Times New Roman" panose="02020603050405020304" pitchFamily="18" charset="0"/>
                <a:ea typeface="Times New Roman" panose="02020603050405020304" pitchFamily="18" charset="0"/>
              </a:rPr>
              <a:t>Гейтсбург</a:t>
            </a:r>
            <a:r>
              <a:rPr lang="ru-RU" sz="1800" dirty="0">
                <a:effectLst/>
                <a:latin typeface="Times New Roman" panose="02020603050405020304" pitchFamily="18" charset="0"/>
                <a:ea typeface="Times New Roman" panose="02020603050405020304" pitchFamily="18" charset="0"/>
              </a:rPr>
              <a:t>, США)</a:t>
            </a:r>
          </a:p>
          <a:p>
            <a:r>
              <a:rPr lang="en-US" sz="1800" b="1" dirty="0">
                <a:effectLst/>
                <a:latin typeface="Times New Roman" panose="02020603050405020304" pitchFamily="18" charset="0"/>
                <a:ea typeface="Times New Roman" panose="02020603050405020304" pitchFamily="18" charset="0"/>
              </a:rPr>
              <a:t>CIEMAT</a:t>
            </a:r>
            <a:r>
              <a:rPr lang="ru-RU" sz="1800" b="1" dirty="0">
                <a:effectLst/>
                <a:latin typeface="Times New Roman" panose="02020603050405020304" pitchFamily="18" charset="0"/>
                <a:ea typeface="Times New Roman" panose="02020603050405020304" pitchFamily="18" charset="0"/>
              </a:rPr>
              <a:t>/</a:t>
            </a:r>
            <a:r>
              <a:rPr lang="en-US" sz="1800" b="1" dirty="0">
                <a:effectLst/>
                <a:latin typeface="Times New Roman" panose="02020603050405020304" pitchFamily="18" charset="0"/>
                <a:ea typeface="Times New Roman" panose="02020603050405020304" pitchFamily="18" charset="0"/>
              </a:rPr>
              <a:t>NIST</a:t>
            </a:r>
            <a:r>
              <a:rPr lang="ru-RU" sz="1800" b="1"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Принимается, что энергия, необходимая для того, чтобы один фотоэлектрон, образовавшийся на фотокатоде ФЭУ, смог достичь его первого динода (обозначается как свободный параметр), как функция ПГ не зависит от конкретного радионуклида. </a:t>
            </a:r>
            <a:r>
              <a:rPr lang="ru-RU" sz="1800" dirty="0">
                <a:effectLst/>
                <a:highlight>
                  <a:srgbClr val="C0C0C0"/>
                </a:highligh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Выполняется компьютерный расчет эффективности регистрации первичного стандарта при различных значениях СП и полученных экспериментально ПГ. По кривой зависимости эффективности регистрации от ПГ рассчитывается кривая зависимости эффективности регистрации от СП. </a:t>
            </a:r>
            <a:r>
              <a:rPr lang="ru-RU" sz="1800" dirty="0">
                <a:effectLst/>
                <a:highlight>
                  <a:srgbClr val="C0C0C0"/>
                </a:highligh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Из этих двух кривых получают зависимость СП от ПГ. </a:t>
            </a:r>
            <a:r>
              <a:rPr lang="ru-RU" sz="1800" dirty="0">
                <a:effectLst/>
                <a:highlight>
                  <a:srgbClr val="C0C0C0"/>
                </a:highligh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Считая, что СП как функция ПГ универсален и не зависит от радионуклида оценивается зависимость эффективности регистрации исследуемого радионуклида от СП. </a:t>
            </a:r>
            <a:r>
              <a:rPr lang="ru-RU" sz="1800" dirty="0">
                <a:effectLst/>
                <a:highlight>
                  <a:srgbClr val="C0C0C0"/>
                </a:highligh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Далее можно получить зависимость эффективности регистрации исследуемого радионуклида от ПГ.</a:t>
            </a:r>
          </a:p>
          <a:p>
            <a:r>
              <a:rPr lang="ru-RU" sz="1800" dirty="0">
                <a:effectLst/>
                <a:latin typeface="Times New Roman" panose="02020603050405020304" pitchFamily="18" charset="0"/>
                <a:ea typeface="Times New Roman" panose="02020603050405020304" pitchFamily="18" charset="0"/>
              </a:rPr>
              <a:t>Последняя кривая служит для определения эффективности регистрации экспериментальных образцов и соответственно для определения их абсолютной активности. </a:t>
            </a:r>
          </a:p>
          <a:p>
            <a:r>
              <a:rPr lang="ru-RU" sz="1800" dirty="0">
                <a:effectLst/>
                <a:latin typeface="Times New Roman" panose="02020603050405020304" pitchFamily="18" charset="0"/>
                <a:ea typeface="Times New Roman" panose="02020603050405020304" pitchFamily="18" charset="0"/>
              </a:rPr>
              <a:t>Этот метод применим практически к любым радионуклидам, и в отличие от метода трассирования погрешность определения эффективности регистрации существенно ниже.</a:t>
            </a:r>
          </a:p>
        </p:txBody>
      </p:sp>
      <p:sp>
        <p:nvSpPr>
          <p:cNvPr id="4" name="Номер слайда 3"/>
          <p:cNvSpPr>
            <a:spLocks noGrp="1"/>
          </p:cNvSpPr>
          <p:nvPr>
            <p:ph type="sldNum" sz="quarter" idx="5"/>
          </p:nvPr>
        </p:nvSpPr>
        <p:spPr/>
        <p:txBody>
          <a:bodyPr/>
          <a:lstStyle/>
          <a:p>
            <a:fld id="{7F4E027C-4246-4FC2-AC94-A17B8964010F}" type="slidenum">
              <a:rPr lang="ru-RU" smtClean="0"/>
              <a:t>17</a:t>
            </a:fld>
            <a:endParaRPr lang="ru-RU"/>
          </a:p>
        </p:txBody>
      </p:sp>
    </p:spTree>
    <p:extLst>
      <p:ext uri="{BB962C8B-B14F-4D97-AF65-F5344CB8AC3E}">
        <p14:creationId xmlns:p14="http://schemas.microsoft.com/office/powerpoint/2010/main" val="25943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Все методы определения гашения применимы только к гомогенным системам. В не смешиваемой смеси поправка на гашение, определенная методом внешнего стандарта, относится только к содержащей сцинтиллятор фазе. В то же время для ослабление излучения даже в мельчайших капельках другой фазы (например, воды), диспергированных в объеме сцинтиллятора, может привести к заметному снижению эффективности регистрации, и реальное значение окажется</a:t>
            </a:r>
            <a:r>
              <a:rPr lang="en-US" sz="18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намного меньше значения, полученного методом внешней стандартизации.</a:t>
            </a:r>
          </a:p>
          <a:p>
            <a:r>
              <a:rPr lang="ru-RU" sz="1800" dirty="0">
                <a:effectLst/>
                <a:latin typeface="Times New Roman" panose="02020603050405020304" pitchFamily="18" charset="0"/>
                <a:ea typeface="Times New Roman" panose="02020603050405020304" pitchFamily="18" charset="0"/>
              </a:rPr>
              <a:t>В случае гетерогенных систем (суспензии, осадки на фильтрах, отрезки хроматограмм и т. п.) более целесообразно говорить не об абсолютных, а главным образом об относительных измерениях.</a:t>
            </a:r>
          </a:p>
        </p:txBody>
      </p:sp>
      <p:sp>
        <p:nvSpPr>
          <p:cNvPr id="4" name="Номер слайда 3"/>
          <p:cNvSpPr>
            <a:spLocks noGrp="1"/>
          </p:cNvSpPr>
          <p:nvPr>
            <p:ph type="sldNum" sz="quarter" idx="5"/>
          </p:nvPr>
        </p:nvSpPr>
        <p:spPr/>
        <p:txBody>
          <a:bodyPr/>
          <a:lstStyle/>
          <a:p>
            <a:fld id="{7F4E027C-4246-4FC2-AC94-A17B8964010F}" type="slidenum">
              <a:rPr lang="ru-RU" smtClean="0"/>
              <a:t>18</a:t>
            </a:fld>
            <a:endParaRPr lang="ru-RU"/>
          </a:p>
        </p:txBody>
      </p:sp>
    </p:spTree>
    <p:extLst>
      <p:ext uri="{BB962C8B-B14F-4D97-AF65-F5344CB8AC3E}">
        <p14:creationId xmlns:p14="http://schemas.microsoft.com/office/powerpoint/2010/main" val="3615276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Даже сравнительно простые ЖС приборы позволяли определить концентрации радионуклидов в двухкомпонентных смесях. Современные автоматические системы способны достоверно различить активности радионуклидов даже при очень близких максимальных энергиях бета-излучения, такие например как 14-углерод (156 кэВ) и 35-сера (167 кэВ).</a:t>
            </a:r>
          </a:p>
        </p:txBody>
      </p:sp>
      <p:sp>
        <p:nvSpPr>
          <p:cNvPr id="4" name="Номер слайда 3"/>
          <p:cNvSpPr>
            <a:spLocks noGrp="1"/>
          </p:cNvSpPr>
          <p:nvPr>
            <p:ph type="sldNum" sz="quarter" idx="5"/>
          </p:nvPr>
        </p:nvSpPr>
        <p:spPr/>
        <p:txBody>
          <a:bodyPr/>
          <a:lstStyle/>
          <a:p>
            <a:fld id="{7F4E027C-4246-4FC2-AC94-A17B8964010F}" type="slidenum">
              <a:rPr lang="ru-RU" smtClean="0"/>
              <a:t>19</a:t>
            </a:fld>
            <a:endParaRPr lang="ru-RU"/>
          </a:p>
        </p:txBody>
      </p:sp>
    </p:spTree>
    <p:extLst>
      <p:ext uri="{BB962C8B-B14F-4D97-AF65-F5344CB8AC3E}">
        <p14:creationId xmlns:p14="http://schemas.microsoft.com/office/powerpoint/2010/main" val="816972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Современная ЖС приборы регистрируют очень слабые световые импульсы, что позволяет использовать их для измерения радиоактивности высокоэнергетических бета-излучателей по </a:t>
            </a:r>
            <a:r>
              <a:rPr lang="ru-RU" sz="1800" dirty="0" err="1">
                <a:effectLst/>
                <a:latin typeface="Times New Roman" panose="02020603050405020304" pitchFamily="18" charset="0"/>
                <a:ea typeface="Times New Roman" panose="02020603050405020304" pitchFamily="18" charset="0"/>
              </a:rPr>
              <a:t>черенковскому</a:t>
            </a:r>
            <a:r>
              <a:rPr lang="ru-RU" sz="1800" dirty="0">
                <a:effectLst/>
                <a:latin typeface="Times New Roman" panose="02020603050405020304" pitchFamily="18" charset="0"/>
                <a:ea typeface="Times New Roman" panose="02020603050405020304" pitchFamily="18" charset="0"/>
              </a:rPr>
              <a:t> излучению.</a:t>
            </a:r>
          </a:p>
        </p:txBody>
      </p:sp>
      <p:sp>
        <p:nvSpPr>
          <p:cNvPr id="4" name="Номер слайда 3"/>
          <p:cNvSpPr>
            <a:spLocks noGrp="1"/>
          </p:cNvSpPr>
          <p:nvPr>
            <p:ph type="sldNum" sz="quarter" idx="5"/>
          </p:nvPr>
        </p:nvSpPr>
        <p:spPr/>
        <p:txBody>
          <a:bodyPr/>
          <a:lstStyle/>
          <a:p>
            <a:fld id="{7F4E027C-4246-4FC2-AC94-A17B8964010F}" type="slidenum">
              <a:rPr lang="ru-RU" smtClean="0"/>
              <a:t>20</a:t>
            </a:fld>
            <a:endParaRPr lang="ru-RU"/>
          </a:p>
        </p:txBody>
      </p:sp>
    </p:spTree>
    <p:extLst>
      <p:ext uri="{BB962C8B-B14F-4D97-AF65-F5344CB8AC3E}">
        <p14:creationId xmlns:p14="http://schemas.microsoft.com/office/powerpoint/2010/main" val="385879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Основным по объему компонентом ЖС является органический растворитель. В качестве растворителей чаще всего используются бензол, толуол, ксилол, 1,2,4-триметилбензол и др. </a:t>
            </a:r>
            <a:r>
              <a:rPr lang="ru-RU" sz="1800" dirty="0" err="1">
                <a:effectLst/>
                <a:latin typeface="Times New Roman" panose="02020603050405020304" pitchFamily="18" charset="0"/>
                <a:ea typeface="Times New Roman" panose="02020603050405020304" pitchFamily="18" charset="0"/>
              </a:rPr>
              <a:t>алкилбензолы</a:t>
            </a:r>
            <a:r>
              <a:rPr lang="ru-RU" sz="1800" dirty="0">
                <a:effectLst/>
                <a:latin typeface="Times New Roman" panose="02020603050405020304" pitchFamily="18" charset="0"/>
                <a:ea typeface="Times New Roman" panose="02020603050405020304" pitchFamily="18" charset="0"/>
              </a:rPr>
              <a:t>. </a:t>
            </a:r>
          </a:p>
          <a:p>
            <a:r>
              <a:rPr lang="ru-RU" sz="1800" dirty="0">
                <a:effectLst/>
                <a:latin typeface="Times New Roman" panose="02020603050405020304" pitchFamily="18" charset="0"/>
                <a:ea typeface="Times New Roman" panose="02020603050405020304" pitchFamily="18" charset="0"/>
              </a:rPr>
              <a:t>В нем растворена небольшая в процентном соотношении добавка органического вещества, молекулы которого содержат ароматические и гетероциклические кольца, например 2,5-дифенилоксазол. </a:t>
            </a:r>
          </a:p>
          <a:p>
            <a:r>
              <a:rPr lang="ru-RU" sz="1800" dirty="0">
                <a:effectLst/>
                <a:latin typeface="Times New Roman" panose="02020603050405020304" pitchFamily="18" charset="0"/>
                <a:ea typeface="Times New Roman" panose="02020603050405020304" pitchFamily="18" charset="0"/>
              </a:rPr>
              <a:t>Процессы сцинтилляции происходят в ЖС смесях только под воздействием заряженных частиц. В случае регистрации гамма-излучения это вторичные электроны, возникающие в результате фотоэффекта, комптоновского рассеяния и образования электро-позитронных пар. </a:t>
            </a:r>
          </a:p>
        </p:txBody>
      </p:sp>
      <p:sp>
        <p:nvSpPr>
          <p:cNvPr id="4" name="Номер слайда 3"/>
          <p:cNvSpPr>
            <a:spLocks noGrp="1"/>
          </p:cNvSpPr>
          <p:nvPr>
            <p:ph type="sldNum" sz="quarter" idx="5"/>
          </p:nvPr>
        </p:nvSpPr>
        <p:spPr/>
        <p:txBody>
          <a:bodyPr/>
          <a:lstStyle/>
          <a:p>
            <a:fld id="{7F4E027C-4246-4FC2-AC94-A17B8964010F}" type="slidenum">
              <a:rPr lang="ru-RU" smtClean="0"/>
              <a:t>3</a:t>
            </a:fld>
            <a:endParaRPr lang="ru-RU"/>
          </a:p>
        </p:txBody>
      </p:sp>
    </p:spTree>
    <p:extLst>
      <p:ext uri="{BB962C8B-B14F-4D97-AF65-F5344CB8AC3E}">
        <p14:creationId xmlns:p14="http://schemas.microsoft.com/office/powerpoint/2010/main" val="1122308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Известно, что в прозрачной среде с показателем преломления </a:t>
            </a:r>
            <a:r>
              <a:rPr lang="en-US" sz="1800" i="1" dirty="0">
                <a:effectLst/>
                <a:latin typeface="Times New Roman" panose="02020603050405020304" pitchFamily="18" charset="0"/>
                <a:ea typeface="Times New Roman" panose="02020603050405020304" pitchFamily="18" charset="0"/>
              </a:rPr>
              <a:t>n</a:t>
            </a:r>
            <a:r>
              <a:rPr lang="ru-RU" sz="1800" dirty="0">
                <a:effectLst/>
                <a:latin typeface="Times New Roman" panose="02020603050405020304" pitchFamily="18" charset="0"/>
                <a:ea typeface="Times New Roman" panose="02020603050405020304" pitchFamily="18" charset="0"/>
              </a:rPr>
              <a:t> свет распространяется со скоростью, меньшей чем скорость света в вакууме, так как </a:t>
            </a:r>
            <a:r>
              <a:rPr lang="en-US" sz="1800" i="1" dirty="0">
                <a:effectLst/>
                <a:latin typeface="Times New Roman" panose="02020603050405020304" pitchFamily="18" charset="0"/>
                <a:ea typeface="Times New Roman" panose="02020603050405020304" pitchFamily="18" charset="0"/>
              </a:rPr>
              <a:t>n</a:t>
            </a:r>
            <a:r>
              <a:rPr lang="ru-RU" sz="1800" dirty="0">
                <a:effectLst/>
                <a:latin typeface="Times New Roman" panose="02020603050405020304" pitchFamily="18" charset="0"/>
                <a:ea typeface="Times New Roman" panose="02020603050405020304" pitchFamily="18" charset="0"/>
              </a:rPr>
              <a:t> всегда больше 1. Скорость бета-частиц в такой среде может оказаться выше, чем скорость света. В этих случаях возникает излучение Черенкова-Вавилова. Требование </a:t>
            </a:r>
            <a:r>
              <a:rPr lang="en-US" sz="1800" i="1" dirty="0">
                <a:effectLst/>
                <a:latin typeface="Times New Roman" panose="02020603050405020304" pitchFamily="18" charset="0"/>
                <a:ea typeface="Times New Roman" panose="02020603050405020304" pitchFamily="18" charset="0"/>
              </a:rPr>
              <a:t>v</a:t>
            </a:r>
            <a:r>
              <a:rPr lang="ru-RU" sz="1800" i="1" dirty="0">
                <a:effectLst/>
                <a:latin typeface="Times New Roman" panose="02020603050405020304" pitchFamily="18" charset="0"/>
                <a:ea typeface="Times New Roman" panose="02020603050405020304" pitchFamily="18" charset="0"/>
              </a:rPr>
              <a:t>&gt;</a:t>
            </a:r>
            <a:r>
              <a:rPr lang="en-US" sz="1800" i="1" dirty="0">
                <a:effectLst/>
                <a:latin typeface="Times New Roman" panose="02020603050405020304" pitchFamily="18" charset="0"/>
                <a:ea typeface="Times New Roman" panose="02020603050405020304" pitchFamily="18" charset="0"/>
              </a:rPr>
              <a:t>c</a:t>
            </a:r>
            <a:r>
              <a:rPr lang="ru-RU" sz="1800" i="1" dirty="0">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эквивалентно равенству отношения скорости света в этой среде к скорости света в вакууме отношению 1 к </a:t>
            </a:r>
            <a:r>
              <a:rPr lang="en-US" sz="1800" i="1" dirty="0">
                <a:effectLst/>
                <a:latin typeface="Times New Roman" panose="02020603050405020304" pitchFamily="18" charset="0"/>
                <a:ea typeface="Times New Roman" panose="02020603050405020304" pitchFamily="18" charset="0"/>
              </a:rPr>
              <a:t>n</a:t>
            </a:r>
            <a:r>
              <a:rPr lang="ru-RU" sz="1800" dirty="0">
                <a:effectLst/>
                <a:latin typeface="Times New Roman" panose="02020603050405020304" pitchFamily="18" charset="0"/>
                <a:ea typeface="Times New Roman" panose="02020603050405020304" pitchFamily="18" charset="0"/>
              </a:rPr>
              <a:t>. Для воды </a:t>
            </a:r>
            <a:r>
              <a:rPr lang="en-US" sz="1800" dirty="0">
                <a:effectLst/>
                <a:latin typeface="Times New Roman" panose="02020603050405020304" pitchFamily="18" charset="0"/>
                <a:ea typeface="Times New Roman" panose="02020603050405020304" pitchFamily="18" charset="0"/>
              </a:rPr>
              <a:t>n</a:t>
            </a:r>
            <a:r>
              <a:rPr lang="ru-RU" sz="1800" dirty="0">
                <a:effectLst/>
                <a:latin typeface="Times New Roman" panose="02020603050405020304" pitchFamily="18" charset="0"/>
                <a:ea typeface="Times New Roman" panose="02020603050405020304" pitchFamily="18" charset="0"/>
              </a:rPr>
              <a:t>=1,33, тогда необходимое условие выполняется при энергиях бета-частиц выше чем 267 кэВ.</a:t>
            </a:r>
          </a:p>
        </p:txBody>
      </p:sp>
      <p:sp>
        <p:nvSpPr>
          <p:cNvPr id="4" name="Номер слайда 3"/>
          <p:cNvSpPr>
            <a:spLocks noGrp="1"/>
          </p:cNvSpPr>
          <p:nvPr>
            <p:ph type="sldNum" sz="quarter" idx="5"/>
          </p:nvPr>
        </p:nvSpPr>
        <p:spPr/>
        <p:txBody>
          <a:bodyPr/>
          <a:lstStyle/>
          <a:p>
            <a:fld id="{7F4E027C-4246-4FC2-AC94-A17B8964010F}" type="slidenum">
              <a:rPr lang="ru-RU" smtClean="0"/>
              <a:t>21</a:t>
            </a:fld>
            <a:endParaRPr lang="ru-RU"/>
          </a:p>
        </p:txBody>
      </p:sp>
    </p:spTree>
    <p:extLst>
      <p:ext uri="{BB962C8B-B14F-4D97-AF65-F5344CB8AC3E}">
        <p14:creationId xmlns:p14="http://schemas.microsoft.com/office/powerpoint/2010/main" val="788546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a:effectLst/>
              <a:latin typeface="Times New Roman" panose="02020603050405020304" pitchFamily="18" charset="0"/>
              <a:ea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7F4E027C-4246-4FC2-AC94-A17B8964010F}" type="slidenum">
              <a:rPr lang="ru-RU" smtClean="0"/>
              <a:t>22</a:t>
            </a:fld>
            <a:endParaRPr lang="ru-RU"/>
          </a:p>
        </p:txBody>
      </p:sp>
    </p:spTree>
    <p:extLst>
      <p:ext uri="{BB962C8B-B14F-4D97-AF65-F5344CB8AC3E}">
        <p14:creationId xmlns:p14="http://schemas.microsoft.com/office/powerpoint/2010/main" val="2254678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Интенсивность </a:t>
            </a:r>
            <a:r>
              <a:rPr lang="ru-RU" sz="1800" dirty="0" err="1">
                <a:effectLst/>
                <a:latin typeface="Times New Roman" panose="02020603050405020304" pitchFamily="18" charset="0"/>
                <a:ea typeface="Times New Roman" panose="02020603050405020304" pitchFamily="18" charset="0"/>
              </a:rPr>
              <a:t>черенковского</a:t>
            </a:r>
            <a:r>
              <a:rPr lang="ru-RU" sz="1800" dirty="0">
                <a:effectLst/>
                <a:latin typeface="Times New Roman" panose="02020603050405020304" pitchFamily="18" charset="0"/>
                <a:ea typeface="Times New Roman" panose="02020603050405020304" pitchFamily="18" charset="0"/>
              </a:rPr>
              <a:t> излучения быстро возрастает с ростом энергии бета-частиц. На рисунке показаны спектры </a:t>
            </a:r>
            <a:r>
              <a:rPr lang="ru-RU" sz="1800" dirty="0" err="1">
                <a:effectLst/>
                <a:latin typeface="Times New Roman" panose="02020603050405020304" pitchFamily="18" charset="0"/>
                <a:ea typeface="Times New Roman" panose="02020603050405020304" pitchFamily="18" charset="0"/>
              </a:rPr>
              <a:t>черенковского</a:t>
            </a:r>
            <a:r>
              <a:rPr lang="ru-RU" sz="1800" dirty="0">
                <a:effectLst/>
                <a:latin typeface="Times New Roman" panose="02020603050405020304" pitchFamily="18" charset="0"/>
                <a:ea typeface="Times New Roman" panose="02020603050405020304" pitchFamily="18" charset="0"/>
              </a:rPr>
              <a:t> излучения стронция-89 (1,491 МэВ) и стронция-90-итрия-90 (0,546 и 2,28 МэВ).</a:t>
            </a:r>
          </a:p>
          <a:p>
            <a:r>
              <a:rPr lang="ru-RU" sz="1800" dirty="0">
                <a:effectLst/>
                <a:latin typeface="Times New Roman" panose="02020603050405020304" pitchFamily="18" charset="0"/>
                <a:ea typeface="Times New Roman" panose="02020603050405020304" pitchFamily="18" charset="0"/>
              </a:rPr>
              <a:t>При измерении радиоактивности по </a:t>
            </a:r>
            <a:r>
              <a:rPr lang="ru-RU" sz="1800" dirty="0" err="1">
                <a:effectLst/>
                <a:latin typeface="Times New Roman" panose="02020603050405020304" pitchFamily="18" charset="0"/>
                <a:ea typeface="Times New Roman" panose="02020603050405020304" pitchFamily="18" charset="0"/>
              </a:rPr>
              <a:t>черенковскому</a:t>
            </a:r>
            <a:r>
              <a:rPr lang="ru-RU" sz="1800" dirty="0">
                <a:effectLst/>
                <a:latin typeface="Times New Roman" panose="02020603050405020304" pitchFamily="18" charset="0"/>
                <a:ea typeface="Times New Roman" panose="02020603050405020304" pitchFamily="18" charset="0"/>
              </a:rPr>
              <a:t> излучению можно отказаться от ЖС смесей, при этом практически полностью отсутствует химическое гашение, фон существенно ниже, чем при ЖС измерениях. Кроме того, практически полностью отпадает очень важный для ЖС измерений вопрос о смешиваемости. </a:t>
            </a:r>
          </a:p>
        </p:txBody>
      </p:sp>
      <p:sp>
        <p:nvSpPr>
          <p:cNvPr id="4" name="Номер слайда 3"/>
          <p:cNvSpPr>
            <a:spLocks noGrp="1"/>
          </p:cNvSpPr>
          <p:nvPr>
            <p:ph type="sldNum" sz="quarter" idx="5"/>
          </p:nvPr>
        </p:nvSpPr>
        <p:spPr/>
        <p:txBody>
          <a:bodyPr/>
          <a:lstStyle/>
          <a:p>
            <a:fld id="{7F4E027C-4246-4FC2-AC94-A17B8964010F}" type="slidenum">
              <a:rPr lang="ru-RU" smtClean="0"/>
              <a:t>23</a:t>
            </a:fld>
            <a:endParaRPr lang="ru-RU"/>
          </a:p>
        </p:txBody>
      </p:sp>
    </p:spTree>
    <p:extLst>
      <p:ext uri="{BB962C8B-B14F-4D97-AF65-F5344CB8AC3E}">
        <p14:creationId xmlns:p14="http://schemas.microsoft.com/office/powerpoint/2010/main" val="4191321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Эффективность регистрации по </a:t>
            </a:r>
            <a:r>
              <a:rPr lang="ru-RU" sz="1800" dirty="0" err="1">
                <a:effectLst/>
                <a:latin typeface="Times New Roman" panose="02020603050405020304" pitchFamily="18" charset="0"/>
                <a:ea typeface="Times New Roman" panose="02020603050405020304" pitchFamily="18" charset="0"/>
              </a:rPr>
              <a:t>черенковскому</a:t>
            </a:r>
            <a:r>
              <a:rPr lang="ru-RU" sz="1800" dirty="0">
                <a:effectLst/>
                <a:latin typeface="Times New Roman" panose="02020603050405020304" pitchFamily="18" charset="0"/>
                <a:ea typeface="Times New Roman" panose="02020603050405020304" pitchFamily="18" charset="0"/>
              </a:rPr>
              <a:t> излучению зависит от значения максимальной энергии бета-частиц. Для примера…</a:t>
            </a:r>
          </a:p>
          <a:p>
            <a:r>
              <a:rPr lang="ru-RU" sz="1800" dirty="0">
                <a:effectLst/>
                <a:latin typeface="Times New Roman" panose="02020603050405020304" pitchFamily="18" charset="0"/>
                <a:ea typeface="Times New Roman" panose="02020603050405020304" pitchFamily="18" charset="0"/>
              </a:rPr>
              <a:t>Однако, даже для самых высокоэнергетических бета-излучателей эффективность регистрации по </a:t>
            </a:r>
            <a:r>
              <a:rPr lang="ru-RU" sz="1800" dirty="0" err="1">
                <a:effectLst/>
                <a:latin typeface="Times New Roman" panose="02020603050405020304" pitchFamily="18" charset="0"/>
                <a:ea typeface="Times New Roman" panose="02020603050405020304" pitchFamily="18" charset="0"/>
              </a:rPr>
              <a:t>черенковскому</a:t>
            </a:r>
            <a:r>
              <a:rPr lang="ru-RU" sz="1800" dirty="0">
                <a:effectLst/>
                <a:latin typeface="Times New Roman" panose="02020603050405020304" pitchFamily="18" charset="0"/>
                <a:ea typeface="Times New Roman" panose="02020603050405020304" pitchFamily="18" charset="0"/>
              </a:rPr>
              <a:t> излучению не может достигнуть 100%, так как для любого бета-излучателя значительная часть бета-спектра приходится на частицы с энергией меньше пороговой, которые не регистрируются.</a:t>
            </a:r>
          </a:p>
        </p:txBody>
      </p:sp>
      <p:sp>
        <p:nvSpPr>
          <p:cNvPr id="4" name="Номер слайда 3"/>
          <p:cNvSpPr>
            <a:spLocks noGrp="1"/>
          </p:cNvSpPr>
          <p:nvPr>
            <p:ph type="sldNum" sz="quarter" idx="5"/>
          </p:nvPr>
        </p:nvSpPr>
        <p:spPr/>
        <p:txBody>
          <a:bodyPr/>
          <a:lstStyle/>
          <a:p>
            <a:fld id="{7F4E027C-4246-4FC2-AC94-A17B8964010F}" type="slidenum">
              <a:rPr lang="ru-RU" smtClean="0"/>
              <a:t>24</a:t>
            </a:fld>
            <a:endParaRPr lang="ru-RU"/>
          </a:p>
        </p:txBody>
      </p:sp>
    </p:spTree>
    <p:extLst>
      <p:ext uri="{BB962C8B-B14F-4D97-AF65-F5344CB8AC3E}">
        <p14:creationId xmlns:p14="http://schemas.microsoft.com/office/powerpoint/2010/main" val="3461334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Масс-спектрометрия основана на ионизации атомов или молекул вещества и последующем разделении ионов по отношению их масс к зарядам. Ионизация определяемых элементов может быть осуществлена различными способами: с помощью электронного удара, искрового разряда, лазерного излучения, бомбардировкой пучком ионов, высокотемпературной плазмой и т.д.</a:t>
            </a:r>
            <a:endParaRPr lang="en-US" sz="1800" dirty="0">
              <a:effectLst/>
              <a:latin typeface="Times New Roman" panose="02020603050405020304" pitchFamily="18" charset="0"/>
              <a:ea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7F4E027C-4246-4FC2-AC94-A17B8964010F}" type="slidenum">
              <a:rPr lang="ru-RU" smtClean="0"/>
              <a:t>26</a:t>
            </a:fld>
            <a:endParaRPr lang="ru-RU"/>
          </a:p>
        </p:txBody>
      </p:sp>
    </p:spTree>
    <p:extLst>
      <p:ext uri="{BB962C8B-B14F-4D97-AF65-F5344CB8AC3E}">
        <p14:creationId xmlns:p14="http://schemas.microsoft.com/office/powerpoint/2010/main" val="424236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Для разделения получившихся ионов сначала использовали магнитное поле. Траектория движения заряженных частиц в магнитном поле искривляется, причем радиус кривизны зависит от массы и заряда частиц.</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 дополнение к магнитному полю используют электрическое поле. Такие приборы называют "приборами с двойной фокусировкой". </a:t>
            </a:r>
          </a:p>
        </p:txBody>
      </p:sp>
      <p:sp>
        <p:nvSpPr>
          <p:cNvPr id="4" name="Номер слайда 3"/>
          <p:cNvSpPr>
            <a:spLocks noGrp="1"/>
          </p:cNvSpPr>
          <p:nvPr>
            <p:ph type="sldNum" sz="quarter" idx="5"/>
          </p:nvPr>
        </p:nvSpPr>
        <p:spPr/>
        <p:txBody>
          <a:bodyPr/>
          <a:lstStyle/>
          <a:p>
            <a:fld id="{7F4E027C-4246-4FC2-AC94-A17B8964010F}" type="slidenum">
              <a:rPr lang="ru-RU" smtClean="0"/>
              <a:t>27</a:t>
            </a:fld>
            <a:endParaRPr lang="ru-RU"/>
          </a:p>
        </p:txBody>
      </p:sp>
    </p:spTree>
    <p:extLst>
      <p:ext uri="{BB962C8B-B14F-4D97-AF65-F5344CB8AC3E}">
        <p14:creationId xmlns:p14="http://schemas.microsoft.com/office/powerpoint/2010/main" val="3382880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Масс-спектрометрия является основным методом для определения многих долгоживущих радионуклидов, для которых применение ядерно-спектрометрических методов затруднено из-за низкой удельной активности </a:t>
            </a:r>
            <a:r>
              <a:rPr lang="ru-RU" sz="1800" i="1" dirty="0">
                <a:effectLst/>
                <a:latin typeface="Times New Roman" panose="02020603050405020304" pitchFamily="18" charset="0"/>
                <a:ea typeface="Times New Roman" panose="02020603050405020304" pitchFamily="18" charset="0"/>
              </a:rPr>
              <a:t>(чем больше период полураспада, тем меньше активность радионуклида)</a:t>
            </a:r>
            <a:r>
              <a:rPr lang="ru-RU" sz="1800" dirty="0">
                <a:effectLst/>
                <a:latin typeface="Times New Roman" panose="02020603050405020304" pitchFamily="18" charset="0"/>
                <a:ea typeface="Times New Roman" panose="02020603050405020304" pitchFamily="18" charset="0"/>
              </a:rPr>
              <a:t>. Например, масс-спектрометрия широко используется при разработке и контроле ядерного топлива как на этапе его производства, так и на этапе переработки. </a:t>
            </a:r>
          </a:p>
        </p:txBody>
      </p:sp>
      <p:sp>
        <p:nvSpPr>
          <p:cNvPr id="4" name="Номер слайда 3"/>
          <p:cNvSpPr>
            <a:spLocks noGrp="1"/>
          </p:cNvSpPr>
          <p:nvPr>
            <p:ph type="sldNum" sz="quarter" idx="5"/>
          </p:nvPr>
        </p:nvSpPr>
        <p:spPr/>
        <p:txBody>
          <a:bodyPr/>
          <a:lstStyle/>
          <a:p>
            <a:fld id="{7F4E027C-4246-4FC2-AC94-A17B8964010F}" type="slidenum">
              <a:rPr lang="ru-RU" smtClean="0"/>
              <a:t>28</a:t>
            </a:fld>
            <a:endParaRPr lang="ru-RU"/>
          </a:p>
        </p:txBody>
      </p:sp>
    </p:spTree>
    <p:extLst>
      <p:ext uri="{BB962C8B-B14F-4D97-AF65-F5344CB8AC3E}">
        <p14:creationId xmlns:p14="http://schemas.microsoft.com/office/powerpoint/2010/main" val="1705233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Основой активационного анализа служит определение радионуклидов, образовавшихся в результате ядерных реакций. После облучения исследуемого вещества ядерными частицами (нейтронами, протонами, дейтронами и др.) или гамма-квантами с использованием методов ядерной спектрометрии проводят определение содержания продуктов активации. </a:t>
            </a:r>
          </a:p>
        </p:txBody>
      </p:sp>
      <p:sp>
        <p:nvSpPr>
          <p:cNvPr id="4" name="Номер слайда 3"/>
          <p:cNvSpPr>
            <a:spLocks noGrp="1"/>
          </p:cNvSpPr>
          <p:nvPr>
            <p:ph type="sldNum" sz="quarter" idx="5"/>
          </p:nvPr>
        </p:nvSpPr>
        <p:spPr/>
        <p:txBody>
          <a:bodyPr/>
          <a:lstStyle/>
          <a:p>
            <a:fld id="{7F4E027C-4246-4FC2-AC94-A17B8964010F}" type="slidenum">
              <a:rPr lang="ru-RU" smtClean="0"/>
              <a:t>29</a:t>
            </a:fld>
            <a:endParaRPr lang="ru-RU"/>
          </a:p>
        </p:txBody>
      </p:sp>
    </p:spTree>
    <p:extLst>
      <p:ext uri="{BB962C8B-B14F-4D97-AF65-F5344CB8AC3E}">
        <p14:creationId xmlns:p14="http://schemas.microsoft.com/office/powerpoint/2010/main" val="706622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Активность продуктов активации прямо пропорциональна количеству ядер исходного изотопа и зависит от плотности потока ядерных частиц, вероятности (сечения) ядерной реакции с учетом скорости распада образующегося нуклида и времени облучения образца (1) и выдержки после облучения (2).</a:t>
            </a:r>
          </a:p>
        </p:txBody>
      </p:sp>
      <p:sp>
        <p:nvSpPr>
          <p:cNvPr id="4" name="Номер слайда 3"/>
          <p:cNvSpPr>
            <a:spLocks noGrp="1"/>
          </p:cNvSpPr>
          <p:nvPr>
            <p:ph type="sldNum" sz="quarter" idx="5"/>
          </p:nvPr>
        </p:nvSpPr>
        <p:spPr/>
        <p:txBody>
          <a:bodyPr/>
          <a:lstStyle/>
          <a:p>
            <a:fld id="{7F4E027C-4246-4FC2-AC94-A17B8964010F}" type="slidenum">
              <a:rPr lang="ru-RU" smtClean="0"/>
              <a:t>30</a:t>
            </a:fld>
            <a:endParaRPr lang="ru-RU"/>
          </a:p>
        </p:txBody>
      </p:sp>
    </p:spTree>
    <p:extLst>
      <p:ext uri="{BB962C8B-B14F-4D97-AF65-F5344CB8AC3E}">
        <p14:creationId xmlns:p14="http://schemas.microsoft.com/office/powerpoint/2010/main" val="2862386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На практике чаще используется метод относительного активационного анализа, когда измерение радиоактивности в исследуемом образце проводят вместе с определением радиоактивности в образце, для которого достоверно установлено содержание определяемого компонента. </a:t>
            </a:r>
          </a:p>
        </p:txBody>
      </p:sp>
      <p:sp>
        <p:nvSpPr>
          <p:cNvPr id="4" name="Номер слайда 3"/>
          <p:cNvSpPr>
            <a:spLocks noGrp="1"/>
          </p:cNvSpPr>
          <p:nvPr>
            <p:ph type="sldNum" sz="quarter" idx="5"/>
          </p:nvPr>
        </p:nvSpPr>
        <p:spPr/>
        <p:txBody>
          <a:bodyPr/>
          <a:lstStyle/>
          <a:p>
            <a:fld id="{7F4E027C-4246-4FC2-AC94-A17B8964010F}" type="slidenum">
              <a:rPr lang="ru-RU" smtClean="0"/>
              <a:t>31</a:t>
            </a:fld>
            <a:endParaRPr lang="ru-RU"/>
          </a:p>
        </p:txBody>
      </p:sp>
    </p:spTree>
    <p:extLst>
      <p:ext uri="{BB962C8B-B14F-4D97-AF65-F5344CB8AC3E}">
        <p14:creationId xmlns:p14="http://schemas.microsoft.com/office/powerpoint/2010/main" val="3972086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Энергия заряженных частиц расходуется на возбуждение и ионизацию молекул растворителя. 90% возбужденных молекул теряют энергию возбуждения в результате </a:t>
            </a:r>
            <a:r>
              <a:rPr lang="ru-RU" sz="1800" dirty="0" err="1">
                <a:effectLst/>
                <a:latin typeface="Times New Roman" panose="02020603050405020304" pitchFamily="18" charset="0"/>
                <a:ea typeface="Times New Roman" panose="02020603050405020304" pitchFamily="18" charset="0"/>
              </a:rPr>
              <a:t>безызлучательных</a:t>
            </a:r>
            <a:r>
              <a:rPr lang="ru-RU" sz="1800" dirty="0">
                <a:effectLst/>
                <a:latin typeface="Times New Roman" panose="02020603050405020304" pitchFamily="18" charset="0"/>
                <a:ea typeface="Times New Roman" panose="02020603050405020304" pitchFamily="18" charset="0"/>
              </a:rPr>
              <a:t> переходов. Остальные 10% испускают кванты света в видимой или ближней ультрафиолетовой области спектра </a:t>
            </a:r>
            <a:r>
              <a:rPr lang="ru-RU" sz="1800" i="1" dirty="0">
                <a:effectLst/>
                <a:latin typeface="Times New Roman" panose="02020603050405020304" pitchFamily="18" charset="0"/>
                <a:ea typeface="Times New Roman" panose="02020603050405020304" pitchFamily="18" charset="0"/>
              </a:rPr>
              <a:t>(здесь также возможны </a:t>
            </a:r>
            <a:r>
              <a:rPr lang="ru-RU" sz="1800" i="1" dirty="0" err="1">
                <a:effectLst/>
                <a:latin typeface="Times New Roman" panose="02020603050405020304" pitchFamily="18" charset="0"/>
                <a:ea typeface="Times New Roman" panose="02020603050405020304" pitchFamily="18" charset="0"/>
              </a:rPr>
              <a:t>безызлучательные</a:t>
            </a:r>
            <a:r>
              <a:rPr lang="ru-RU" sz="1800" i="1" dirty="0">
                <a:effectLst/>
                <a:latin typeface="Times New Roman" panose="02020603050405020304" pitchFamily="18" charset="0"/>
                <a:ea typeface="Times New Roman" panose="02020603050405020304" pitchFamily="18" charset="0"/>
              </a:rPr>
              <a:t> переходы, но вклад их относительно невелик)</a:t>
            </a:r>
            <a:r>
              <a:rPr lang="ru-RU" sz="1800" dirty="0">
                <a:effectLst/>
                <a:latin typeface="Times New Roman" panose="02020603050405020304" pitchFamily="18" charset="0"/>
                <a:ea typeface="Times New Roman" panose="02020603050405020304" pitchFamily="18" charset="0"/>
              </a:rPr>
              <a:t>. Таким образом, квантовый выход флуоресценции (люминесценции) для растворителя равен 0,1.</a:t>
            </a:r>
          </a:p>
          <a:p>
            <a:r>
              <a:rPr lang="ru-RU" sz="1800" dirty="0">
                <a:effectLst/>
                <a:highlight>
                  <a:srgbClr val="C0C0C0"/>
                </a:highlight>
                <a:latin typeface="Times New Roman" panose="02020603050405020304" pitchFamily="18" charset="0"/>
                <a:ea typeface="Times New Roman" panose="02020603050405020304" pitchFamily="18" charset="0"/>
              </a:rPr>
              <a:t>@</a:t>
            </a:r>
            <a:r>
              <a:rPr lang="en-US" sz="1800" dirty="0">
                <a:effectLst/>
                <a:highlight>
                  <a:srgbClr val="C0C0C0"/>
                </a:highligh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Для повышения квантового выхода флуоресценции к растворителю и добавляют сцинтиллятор. </a:t>
            </a:r>
            <a:r>
              <a:rPr lang="ru-RU" sz="1800" dirty="0">
                <a:effectLst/>
                <a:highlight>
                  <a:srgbClr val="C0C0C0"/>
                </a:highligh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Тогда молекулы растворителя могут передать возбужденное состояние молекулам сцинтиллятора, которые практически всегда тратят ее на испускание фотонов видимого света. С ростом доли сцинтиллятора в смеси квантовый выход сначала растет, затем падает. При оптимальной концентрации сцинтиллятора квантовый выход флуоресценции становится близким к 1, то есть почти вся энергия возбужденных состояний молекул растворителя передается молекулам сцинтиллятора и преобразуется в фотоны.</a:t>
            </a:r>
          </a:p>
          <a:p>
            <a:r>
              <a:rPr lang="ru-RU" sz="1800" dirty="0">
                <a:effectLst/>
                <a:latin typeface="Times New Roman" panose="02020603050405020304" pitchFamily="18" charset="0"/>
                <a:ea typeface="Times New Roman" panose="02020603050405020304" pitchFamily="18" charset="0"/>
              </a:rPr>
              <a:t>Сцинтилляции регистрируются ФЭУ.</a:t>
            </a:r>
          </a:p>
          <a:p>
            <a:endParaRPr lang="ru-RU" dirty="0"/>
          </a:p>
        </p:txBody>
      </p:sp>
      <p:sp>
        <p:nvSpPr>
          <p:cNvPr id="4" name="Номер слайда 3"/>
          <p:cNvSpPr>
            <a:spLocks noGrp="1"/>
          </p:cNvSpPr>
          <p:nvPr>
            <p:ph type="sldNum" sz="quarter" idx="5"/>
          </p:nvPr>
        </p:nvSpPr>
        <p:spPr/>
        <p:txBody>
          <a:bodyPr/>
          <a:lstStyle/>
          <a:p>
            <a:fld id="{7F4E027C-4246-4FC2-AC94-A17B8964010F}" type="slidenum">
              <a:rPr lang="ru-RU" smtClean="0"/>
              <a:t>4</a:t>
            </a:fld>
            <a:endParaRPr lang="ru-RU"/>
          </a:p>
        </p:txBody>
      </p:sp>
    </p:spTree>
    <p:extLst>
      <p:ext uri="{BB962C8B-B14F-4D97-AF65-F5344CB8AC3E}">
        <p14:creationId xmlns:p14="http://schemas.microsoft.com/office/powerpoint/2010/main" val="246712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Активационный анализ широко используют как для определения стабильных изотопов, так и для определения долгоживущих радионуклидов.</a:t>
            </a:r>
          </a:p>
          <a:p>
            <a:r>
              <a:rPr lang="ru-RU" sz="1800" dirty="0">
                <a:effectLst/>
                <a:latin typeface="Times New Roman" panose="02020603050405020304" pitchFamily="18" charset="0"/>
                <a:ea typeface="Times New Roman" panose="02020603050405020304" pitchFamily="18" charset="0"/>
              </a:rPr>
              <a:t>Фактор выигрыша, оцениваемый как отношение скорости счета частиц или квантов испускаемых ядрами продукта активации к скорости счета частиц или квантов испускаемых ядрами самого определяемого радионуклида может достигать 10</a:t>
            </a:r>
            <a:r>
              <a:rPr lang="ru-RU" sz="1800" baseline="30000" dirty="0">
                <a:effectLst/>
                <a:latin typeface="Times New Roman" panose="02020603050405020304" pitchFamily="18" charset="0"/>
                <a:ea typeface="Times New Roman" panose="02020603050405020304" pitchFamily="18" charset="0"/>
              </a:rPr>
              <a:t>5</a:t>
            </a:r>
            <a:r>
              <a:rPr lang="ru-RU" sz="1800" dirty="0">
                <a:effectLst/>
                <a:latin typeface="Times New Roman" panose="02020603050405020304" pitchFamily="18" charset="0"/>
                <a:ea typeface="Times New Roman" panose="02020603050405020304" pitchFamily="18" charset="0"/>
              </a:rPr>
              <a:t>-10</a:t>
            </a:r>
            <a:r>
              <a:rPr lang="ru-RU" sz="1800" baseline="30000" dirty="0">
                <a:effectLst/>
                <a:latin typeface="Times New Roman" panose="02020603050405020304" pitchFamily="18" charset="0"/>
                <a:ea typeface="Times New Roman" panose="02020603050405020304" pitchFamily="18" charset="0"/>
              </a:rPr>
              <a:t>6</a:t>
            </a:r>
            <a:r>
              <a:rPr lang="ru-RU" sz="1800" dirty="0">
                <a:effectLst/>
                <a:latin typeface="Times New Roman" panose="02020603050405020304" pitchFamily="18" charset="0"/>
                <a:ea typeface="Times New Roman" panose="02020603050405020304" pitchFamily="18" charset="0"/>
              </a:rPr>
              <a:t>. </a:t>
            </a:r>
          </a:p>
        </p:txBody>
      </p:sp>
      <p:sp>
        <p:nvSpPr>
          <p:cNvPr id="4" name="Номер слайда 3"/>
          <p:cNvSpPr>
            <a:spLocks noGrp="1"/>
          </p:cNvSpPr>
          <p:nvPr>
            <p:ph type="sldNum" sz="quarter" idx="5"/>
          </p:nvPr>
        </p:nvSpPr>
        <p:spPr/>
        <p:txBody>
          <a:bodyPr/>
          <a:lstStyle/>
          <a:p>
            <a:fld id="{7F4E027C-4246-4FC2-AC94-A17B8964010F}" type="slidenum">
              <a:rPr lang="ru-RU" smtClean="0"/>
              <a:t>32</a:t>
            </a:fld>
            <a:endParaRPr lang="ru-RU"/>
          </a:p>
        </p:txBody>
      </p:sp>
    </p:spTree>
    <p:extLst>
      <p:ext uri="{BB962C8B-B14F-4D97-AF65-F5344CB8AC3E}">
        <p14:creationId xmlns:p14="http://schemas.microsoft.com/office/powerpoint/2010/main" val="3325378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Пропорциональность яркости отдельных сцинтилляций энергетическим потерям частиц или квантов в объеме ЖС смеси позволяет выполнять спектрометрические измерении, то есть идентифицировать радионуклиды по энергии излучения. Особенно заметны преимущества ЖС метода при измерении бета-излучателей с низкими значениями максимальной энергии (таких как тритий и радиоуглерод) или радионуклидов, превращение которых происходит путем К-захвата с последующим испусканием гамма-квантов или рентгеновских квантов (например 55-железа).</a:t>
            </a:r>
          </a:p>
          <a:p>
            <a:r>
              <a:rPr lang="ru-RU" sz="1800" dirty="0">
                <a:effectLst/>
                <a:latin typeface="Times New Roman" panose="02020603050405020304" pitchFamily="18" charset="0"/>
                <a:ea typeface="Times New Roman" panose="02020603050405020304" pitchFamily="18" charset="0"/>
              </a:rPr>
              <a:t> ЖС методом можно регистрировать и альфа-частицы. Доля энергии, затраченной альфа-частицами на возбуждение молекул ЖС примерно на порядок ниже, чем для бета-частиц. Поэтому в спектре приборов, настроенных для регистрации бета-частиц альфа-частицы с энергиями 5-6 МэВ попадают в область амплитудных распределений импульсов, соответствующих бета-частицам с энергиями 500-600 кэВ…</a:t>
            </a:r>
          </a:p>
          <a:p>
            <a:endParaRPr lang="ru-RU" dirty="0"/>
          </a:p>
        </p:txBody>
      </p:sp>
      <p:sp>
        <p:nvSpPr>
          <p:cNvPr id="4" name="Номер слайда 3"/>
          <p:cNvSpPr>
            <a:spLocks noGrp="1"/>
          </p:cNvSpPr>
          <p:nvPr>
            <p:ph type="sldNum" sz="quarter" idx="5"/>
          </p:nvPr>
        </p:nvSpPr>
        <p:spPr/>
        <p:txBody>
          <a:bodyPr/>
          <a:lstStyle/>
          <a:p>
            <a:fld id="{7F4E027C-4246-4FC2-AC94-A17B8964010F}" type="slidenum">
              <a:rPr lang="ru-RU" smtClean="0"/>
              <a:t>5</a:t>
            </a:fld>
            <a:endParaRPr lang="ru-RU"/>
          </a:p>
        </p:txBody>
      </p:sp>
    </p:spTree>
    <p:extLst>
      <p:ext uri="{BB962C8B-B14F-4D97-AF65-F5344CB8AC3E}">
        <p14:creationId xmlns:p14="http://schemas.microsoft.com/office/powerpoint/2010/main" val="1553227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На слайде представлена схема регистрации…</a:t>
            </a:r>
          </a:p>
          <a:p>
            <a:r>
              <a:rPr lang="ru-RU" sz="1800" dirty="0">
                <a:effectLst/>
                <a:latin typeface="Times New Roman" panose="02020603050405020304" pitchFamily="18" charset="0"/>
                <a:ea typeface="Times New Roman" panose="02020603050405020304" pitchFamily="18" charset="0"/>
              </a:rPr>
              <a:t>В ЖС препарате могут происходить процессы, приводящие к снижению доли энергии ионизирующей частицы, затраченной на сцинтилляцию, процессы гашения. </a:t>
            </a:r>
            <a:r>
              <a:rPr lang="ru-RU" sz="1800" dirty="0">
                <a:effectLst/>
                <a:highlight>
                  <a:srgbClr val="C0C0C0"/>
                </a:highligh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Так молекулы некоторых примесей способны перехватить энергию возбуждения от молекул растворителя при передаче ее к молекулам сцинтиллятора и растрачивать ее путем </a:t>
            </a:r>
            <a:r>
              <a:rPr lang="ru-RU" sz="1800" dirty="0" err="1">
                <a:effectLst/>
                <a:latin typeface="Times New Roman" panose="02020603050405020304" pitchFamily="18" charset="0"/>
                <a:ea typeface="Times New Roman" panose="02020603050405020304" pitchFamily="18" charset="0"/>
              </a:rPr>
              <a:t>безызлучательных</a:t>
            </a:r>
            <a:r>
              <a:rPr lang="ru-RU" sz="1800" dirty="0">
                <a:effectLst/>
                <a:latin typeface="Times New Roman" panose="02020603050405020304" pitchFamily="18" charset="0"/>
                <a:ea typeface="Times New Roman" panose="02020603050405020304" pitchFamily="18" charset="0"/>
              </a:rPr>
              <a:t> переходов. Такой вид гашения называется химическим. Химическое гашение присутствует в той или иной степени в любой ЖС системе, поскольку любые вводимые вещества конкурируют с молекулами сцинтиллятора при передаче им энергии от возбужденных молекул растворителя. </a:t>
            </a:r>
          </a:p>
          <a:p>
            <a:r>
              <a:rPr lang="ru-RU" sz="1800" dirty="0">
                <a:effectLst/>
                <a:highlight>
                  <a:srgbClr val="C0C0C0"/>
                </a:highligh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 окрашенных препаратах имеет место уменьшение яркости сцинтилляций, связанное с поглощением света определенных длин волн. Такой процесс называется цветовым или оптическим гашением. Оптическое гашение определятся длиной волны света, оптической плотностью раствора и областью спектральной чувствительности ФЭУ.</a:t>
            </a:r>
          </a:p>
        </p:txBody>
      </p:sp>
      <p:sp>
        <p:nvSpPr>
          <p:cNvPr id="4" name="Номер слайда 3"/>
          <p:cNvSpPr>
            <a:spLocks noGrp="1"/>
          </p:cNvSpPr>
          <p:nvPr>
            <p:ph type="sldNum" sz="quarter" idx="5"/>
          </p:nvPr>
        </p:nvSpPr>
        <p:spPr/>
        <p:txBody>
          <a:bodyPr/>
          <a:lstStyle/>
          <a:p>
            <a:fld id="{7F4E027C-4246-4FC2-AC94-A17B8964010F}" type="slidenum">
              <a:rPr lang="ru-RU" smtClean="0"/>
              <a:t>6</a:t>
            </a:fld>
            <a:endParaRPr lang="ru-RU"/>
          </a:p>
        </p:txBody>
      </p:sp>
    </p:spTree>
    <p:extLst>
      <p:ext uri="{BB962C8B-B14F-4D97-AF65-F5344CB8AC3E}">
        <p14:creationId xmlns:p14="http://schemas.microsoft.com/office/powerpoint/2010/main" val="1688435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Явление гашения приводит к тому, что реально регистрируемое распределение амплитуд импульсов оказывается сжатым вдоль энергетической шкалы.</a:t>
            </a:r>
          </a:p>
          <a:p>
            <a:r>
              <a:rPr lang="ru-RU" sz="1800" dirty="0">
                <a:effectLst/>
                <a:latin typeface="Times New Roman" panose="02020603050405020304" pitchFamily="18" charset="0"/>
                <a:ea typeface="Times New Roman" panose="02020603050405020304" pitchFamily="18" charset="0"/>
              </a:rPr>
              <a:t>Бета-излучение имеет непрерывный спектр, энергии бета-частиц распределены от 0 до максимальной энергии бета-распада. С увеличением гашения возрастает доля незарегистрированных </a:t>
            </a:r>
            <a:r>
              <a:rPr lang="ru-RU" sz="1800" dirty="0" err="1">
                <a:effectLst/>
                <a:latin typeface="Times New Roman" panose="02020603050405020304" pitchFamily="18" charset="0"/>
                <a:ea typeface="Times New Roman" panose="02020603050405020304" pitchFamily="18" charset="0"/>
              </a:rPr>
              <a:t>низкоэнргетических</a:t>
            </a:r>
            <a:r>
              <a:rPr lang="ru-RU" sz="1800" dirty="0">
                <a:effectLst/>
                <a:latin typeface="Times New Roman" panose="02020603050405020304" pitchFamily="18" charset="0"/>
                <a:ea typeface="Times New Roman" panose="02020603050405020304" pitchFamily="18" charset="0"/>
              </a:rPr>
              <a:t> бета-частиц, так как количество образующихся в загашенном препарате фотонов оказывается недостаточным для их регистрации. </a:t>
            </a:r>
          </a:p>
          <a:p>
            <a:r>
              <a:rPr lang="ru-RU" sz="1800" dirty="0">
                <a:effectLst/>
                <a:latin typeface="Times New Roman" panose="02020603050405020304" pitchFamily="18" charset="0"/>
                <a:ea typeface="Times New Roman" panose="02020603050405020304" pitchFamily="18" charset="0"/>
              </a:rPr>
              <a:t>Это снижает эффективность регистрации и затрудняет идентификацию бета-излучателей. </a:t>
            </a:r>
          </a:p>
          <a:p>
            <a:r>
              <a:rPr lang="ru-RU" sz="1800" dirty="0">
                <a:effectLst/>
                <a:latin typeface="Times New Roman" panose="02020603050405020304" pitchFamily="18" charset="0"/>
                <a:ea typeface="Times New Roman" panose="02020603050405020304" pitchFamily="18" charset="0"/>
              </a:rPr>
              <a:t>На рисунке приведены ЖС спектры радиоуглерода при различных уровнях гашения… С увеличением гашения спектр смещается в низкоэнергетическую область. Максимальная энергия бета-распада радиоуглерода, 156 кэВ, в </a:t>
            </a:r>
            <a:r>
              <a:rPr lang="ru-RU" sz="1800" dirty="0" err="1">
                <a:effectLst/>
                <a:latin typeface="Times New Roman" panose="02020603050405020304" pitchFamily="18" charset="0"/>
                <a:ea typeface="Times New Roman" panose="02020603050405020304" pitchFamily="18" charset="0"/>
              </a:rPr>
              <a:t>незагашенном</a:t>
            </a:r>
            <a:r>
              <a:rPr lang="ru-RU" sz="1800" dirty="0">
                <a:effectLst/>
                <a:latin typeface="Times New Roman" panose="02020603050405020304" pitchFamily="18" charset="0"/>
                <a:ea typeface="Times New Roman" panose="02020603050405020304" pitchFamily="18" charset="0"/>
              </a:rPr>
              <a:t> препарате (777) попадали в определенный канал анализатора. По мере роста гашения эта энергия смещается в начало шкалы цифрового анализатора.</a:t>
            </a:r>
          </a:p>
          <a:p>
            <a:r>
              <a:rPr lang="ru-RU" sz="1800" dirty="0">
                <a:effectLst/>
                <a:latin typeface="Times New Roman" panose="02020603050405020304" pitchFamily="18" charset="0"/>
                <a:ea typeface="Times New Roman" panose="02020603050405020304" pitchFamily="18" charset="0"/>
              </a:rPr>
              <a:t>Таким образом, с увеличением гашения снижается эффективность регистрации бета-излучателей, и, следовательно, для определения абсолютной активности необходимо знать, как связана эффективность регистрации с гашением.</a:t>
            </a:r>
          </a:p>
        </p:txBody>
      </p:sp>
      <p:sp>
        <p:nvSpPr>
          <p:cNvPr id="4" name="Номер слайда 3"/>
          <p:cNvSpPr>
            <a:spLocks noGrp="1"/>
          </p:cNvSpPr>
          <p:nvPr>
            <p:ph type="sldNum" sz="quarter" idx="5"/>
          </p:nvPr>
        </p:nvSpPr>
        <p:spPr/>
        <p:txBody>
          <a:bodyPr/>
          <a:lstStyle/>
          <a:p>
            <a:fld id="{7F4E027C-4246-4FC2-AC94-A17B8964010F}" type="slidenum">
              <a:rPr lang="ru-RU" smtClean="0"/>
              <a:t>7</a:t>
            </a:fld>
            <a:endParaRPr lang="ru-RU"/>
          </a:p>
        </p:txBody>
      </p:sp>
    </p:spTree>
    <p:extLst>
      <p:ext uri="{BB962C8B-B14F-4D97-AF65-F5344CB8AC3E}">
        <p14:creationId xmlns:p14="http://schemas.microsoft.com/office/powerpoint/2010/main" val="1856514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Эффективность регистрации альфа-частиц уменьшается только при очень высоких уровнях гашения. Однако, по мере увеличения гашения происходит уменьшение разрешения пиков, что хорошо заметно на рисунке… Здесь представлены спектры 210-астата с дочерним 211-полонием. В спектре с низким уровнем гашения альфа-пики этих нуклидов хорошо различимы (590). По мере увеличения уровня гашения, эти пики смещаются в низкоэнергетическую область спектра (414, 95) и сливаются в один (37).</a:t>
            </a:r>
          </a:p>
        </p:txBody>
      </p:sp>
      <p:sp>
        <p:nvSpPr>
          <p:cNvPr id="4" name="Номер слайда 3"/>
          <p:cNvSpPr>
            <a:spLocks noGrp="1"/>
          </p:cNvSpPr>
          <p:nvPr>
            <p:ph type="sldNum" sz="quarter" idx="5"/>
          </p:nvPr>
        </p:nvSpPr>
        <p:spPr/>
        <p:txBody>
          <a:bodyPr/>
          <a:lstStyle/>
          <a:p>
            <a:fld id="{7F4E027C-4246-4FC2-AC94-A17B8964010F}" type="slidenum">
              <a:rPr lang="ru-RU" smtClean="0"/>
              <a:t>8</a:t>
            </a:fld>
            <a:endParaRPr lang="ru-RU"/>
          </a:p>
        </p:txBody>
      </p:sp>
    </p:spTree>
    <p:extLst>
      <p:ext uri="{BB962C8B-B14F-4D97-AF65-F5344CB8AC3E}">
        <p14:creationId xmlns:p14="http://schemas.microsoft.com/office/powerpoint/2010/main" val="1592474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Times New Roman" panose="02020603050405020304" pitchFamily="18" charset="0"/>
              </a:rPr>
              <a:t>Простейшим методом определения эффективности ЖС регистрации бета-частиц является метод внутреннего стандарта. К препарату с неизвестным содержанием измеряемого радионуклида добавляют известное количество (активность) того же нуклида. Сравнивая результаты измерения радиоактивности до (</a:t>
            </a:r>
            <a:r>
              <a:rPr lang="en-US" sz="1800" dirty="0">
                <a:effectLst/>
                <a:latin typeface="Times New Roman" panose="02020603050405020304" pitchFamily="18" charset="0"/>
                <a:ea typeface="Times New Roman" panose="02020603050405020304" pitchFamily="18" charset="0"/>
              </a:rPr>
              <a:t>I</a:t>
            </a:r>
            <a:r>
              <a:rPr lang="ru-RU" sz="1800" baseline="-25000" dirty="0">
                <a:effectLst/>
                <a:latin typeface="Times New Roman" panose="02020603050405020304" pitchFamily="18" charset="0"/>
                <a:ea typeface="Times New Roman" panose="02020603050405020304" pitchFamily="18" charset="0"/>
              </a:rPr>
              <a:t>1</a:t>
            </a:r>
            <a:r>
              <a:rPr lang="ru-RU" sz="1800" dirty="0">
                <a:effectLst/>
                <a:latin typeface="Times New Roman" panose="02020603050405020304" pitchFamily="18" charset="0"/>
                <a:ea typeface="Times New Roman" panose="02020603050405020304" pitchFamily="18" charset="0"/>
              </a:rPr>
              <a:t>) и после (</a:t>
            </a:r>
            <a:r>
              <a:rPr lang="en-US" sz="1800" dirty="0">
                <a:effectLst/>
                <a:latin typeface="Times New Roman" panose="02020603050405020304" pitchFamily="18" charset="0"/>
                <a:ea typeface="Times New Roman" panose="02020603050405020304" pitchFamily="18" charset="0"/>
              </a:rPr>
              <a:t>I</a:t>
            </a:r>
            <a:r>
              <a:rPr lang="ru-RU" sz="1800" baseline="-25000" dirty="0">
                <a:effectLst/>
                <a:latin typeface="Times New Roman" panose="02020603050405020304" pitchFamily="18" charset="0"/>
                <a:ea typeface="Times New Roman" panose="02020603050405020304" pitchFamily="18" charset="0"/>
              </a:rPr>
              <a:t>2</a:t>
            </a:r>
            <a:r>
              <a:rPr lang="ru-RU" sz="1800" dirty="0">
                <a:effectLst/>
                <a:latin typeface="Times New Roman" panose="02020603050405020304" pitchFamily="18" charset="0"/>
                <a:ea typeface="Times New Roman" panose="02020603050405020304" pitchFamily="18" charset="0"/>
              </a:rPr>
              <a:t>) введения внутреннего стандарта, можно оценить эффективность регистрации данного радионуклида. Метод внутреннего стандарта достаточно трудоемок (дополнительные операции). Кроме того, необходимо, чтобы введение его значимо не повлияло на гашение ЖС смеси.</a:t>
            </a:r>
          </a:p>
        </p:txBody>
      </p:sp>
      <p:sp>
        <p:nvSpPr>
          <p:cNvPr id="4" name="Номер слайда 3"/>
          <p:cNvSpPr>
            <a:spLocks noGrp="1"/>
          </p:cNvSpPr>
          <p:nvPr>
            <p:ph type="sldNum" sz="quarter" idx="5"/>
          </p:nvPr>
        </p:nvSpPr>
        <p:spPr/>
        <p:txBody>
          <a:bodyPr/>
          <a:lstStyle/>
          <a:p>
            <a:fld id="{7F4E027C-4246-4FC2-AC94-A17B8964010F}" type="slidenum">
              <a:rPr lang="ru-RU" smtClean="0"/>
              <a:t>9</a:t>
            </a:fld>
            <a:endParaRPr lang="ru-RU"/>
          </a:p>
        </p:txBody>
      </p:sp>
    </p:spTree>
    <p:extLst>
      <p:ext uri="{BB962C8B-B14F-4D97-AF65-F5344CB8AC3E}">
        <p14:creationId xmlns:p14="http://schemas.microsoft.com/office/powerpoint/2010/main" val="905643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Times New Roman" panose="02020603050405020304" pitchFamily="18" charset="0"/>
              </a:rPr>
              <a:t>Для количественного описания зависимости регистрации бета-частиц от гашения в ЖС системах используются параметры гашения.</a:t>
            </a:r>
          </a:p>
          <a:p>
            <a:r>
              <a:rPr lang="ru-RU" sz="1800" dirty="0">
                <a:effectLst/>
                <a:latin typeface="Times New Roman" panose="02020603050405020304" pitchFamily="18" charset="0"/>
                <a:ea typeface="Times New Roman" panose="02020603050405020304" pitchFamily="18" charset="0"/>
              </a:rPr>
              <a:t>ПГ, основанные на спектральных характеристиках препарата требуют информации о радионуклидом составе пробы и наличия набора стандартов измеряемого радионуклида. </a:t>
            </a:r>
          </a:p>
          <a:p>
            <a:r>
              <a:rPr lang="ru-RU" sz="1800" dirty="0">
                <a:effectLst/>
                <a:latin typeface="Times New Roman" panose="02020603050405020304" pitchFamily="18" charset="0"/>
                <a:ea typeface="Times New Roman" panose="02020603050405020304" pitchFamily="18" charset="0"/>
              </a:rPr>
              <a:t>Соотношение скоростей счета в различных энергетических каналах (</a:t>
            </a:r>
            <a:r>
              <a:rPr lang="en-US" sz="1800" dirty="0">
                <a:effectLst/>
                <a:latin typeface="Times New Roman" panose="02020603050405020304" pitchFamily="18" charset="0"/>
                <a:ea typeface="Times New Roman" panose="02020603050405020304" pitchFamily="18" charset="0"/>
              </a:rPr>
              <a:t>SCR</a:t>
            </a:r>
            <a:r>
              <a:rPr lang="ru-RU" sz="1800" dirty="0">
                <a:effectLst/>
                <a:latin typeface="Times New Roman" panose="02020603050405020304" pitchFamily="18" charset="0"/>
                <a:ea typeface="Times New Roman" panose="02020603050405020304" pitchFamily="18" charset="0"/>
              </a:rPr>
              <a:t>) позволяет судить о деформации спектра, и, следовательно о гашении. Спектр достаточно разбить на два окна, в которых оценивается соотношение скоростей счета при разных уровнях гашения. Главным недостатком этого параметра является ограниченный интервал гашения, так как спектры сильно загашенных препаратов полностью сдвигаются в низкоэнергетический канал.</a:t>
            </a:r>
          </a:p>
        </p:txBody>
      </p:sp>
      <p:sp>
        <p:nvSpPr>
          <p:cNvPr id="4" name="Номер слайда 3"/>
          <p:cNvSpPr>
            <a:spLocks noGrp="1"/>
          </p:cNvSpPr>
          <p:nvPr>
            <p:ph type="sldNum" sz="quarter" idx="5"/>
          </p:nvPr>
        </p:nvSpPr>
        <p:spPr/>
        <p:txBody>
          <a:bodyPr/>
          <a:lstStyle/>
          <a:p>
            <a:fld id="{7F4E027C-4246-4FC2-AC94-A17B8964010F}" type="slidenum">
              <a:rPr lang="ru-RU" smtClean="0"/>
              <a:t>10</a:t>
            </a:fld>
            <a:endParaRPr lang="ru-RU"/>
          </a:p>
        </p:txBody>
      </p:sp>
    </p:spTree>
    <p:extLst>
      <p:ext uri="{BB962C8B-B14F-4D97-AF65-F5344CB8AC3E}">
        <p14:creationId xmlns:p14="http://schemas.microsoft.com/office/powerpoint/2010/main" val="3303854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Rectangle 4">
            <a:extLst>
              <a:ext uri="{FF2B5EF4-FFF2-40B4-BE49-F238E27FC236}">
                <a16:creationId xmlns:a16="http://schemas.microsoft.com/office/drawing/2014/main" id="{80A1BAFA-476C-4C1E-940B-1A45908568FF}"/>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0F11FCA8-0B3A-419A-9230-2FC24A724AAF}"/>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75E986C5-2D00-4C0B-A62B-3A0DADC5F100}"/>
              </a:ext>
            </a:extLst>
          </p:cNvPr>
          <p:cNvSpPr>
            <a:spLocks noGrp="1" noChangeArrowheads="1"/>
          </p:cNvSpPr>
          <p:nvPr>
            <p:ph type="sldNum" sz="quarter" idx="12"/>
          </p:nvPr>
        </p:nvSpPr>
        <p:spPr>
          <a:ln/>
        </p:spPr>
        <p:txBody>
          <a:bodyPr/>
          <a:lstStyle>
            <a:lvl1pPr>
              <a:defRPr/>
            </a:lvl1pPr>
          </a:lstStyle>
          <a:p>
            <a:pPr>
              <a:defRPr/>
            </a:pPr>
            <a:fld id="{1992845E-BC59-4EE2-A83F-71B148E7EEAE}" type="slidenum">
              <a:rPr lang="ru-RU" altLang="ru-RU"/>
              <a:pPr>
                <a:defRPr/>
              </a:pPr>
              <a:t>‹#›</a:t>
            </a:fld>
            <a:endParaRPr lang="ru-RU" altLang="ru-RU"/>
          </a:p>
        </p:txBody>
      </p:sp>
    </p:spTree>
    <p:extLst>
      <p:ext uri="{BB962C8B-B14F-4D97-AF65-F5344CB8AC3E}">
        <p14:creationId xmlns:p14="http://schemas.microsoft.com/office/powerpoint/2010/main" val="1318847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5151D8DE-CB1E-48EA-82F0-481197D174C1}"/>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CD53CEB2-7D66-46FB-B05B-51AAD9571EEF}"/>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15853218-71D0-4A5F-9D3E-FA5944B2AE9D}"/>
              </a:ext>
            </a:extLst>
          </p:cNvPr>
          <p:cNvSpPr>
            <a:spLocks noGrp="1" noChangeArrowheads="1"/>
          </p:cNvSpPr>
          <p:nvPr>
            <p:ph type="sldNum" sz="quarter" idx="12"/>
          </p:nvPr>
        </p:nvSpPr>
        <p:spPr>
          <a:ln/>
        </p:spPr>
        <p:txBody>
          <a:bodyPr/>
          <a:lstStyle>
            <a:lvl1pPr>
              <a:defRPr/>
            </a:lvl1pPr>
          </a:lstStyle>
          <a:p>
            <a:pPr>
              <a:defRPr/>
            </a:pPr>
            <a:fld id="{F231C465-2E08-49D8-89DD-D53D6B59F888}" type="slidenum">
              <a:rPr lang="ru-RU" altLang="ru-RU"/>
              <a:pPr>
                <a:defRPr/>
              </a:pPr>
              <a:t>‹#›</a:t>
            </a:fld>
            <a:endParaRPr lang="ru-RU" altLang="ru-RU"/>
          </a:p>
        </p:txBody>
      </p:sp>
    </p:spTree>
    <p:extLst>
      <p:ext uri="{BB962C8B-B14F-4D97-AF65-F5344CB8AC3E}">
        <p14:creationId xmlns:p14="http://schemas.microsoft.com/office/powerpoint/2010/main" val="243919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68889255-D7AF-4CC1-88C6-F28EC73D8627}"/>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AAFDE978-3DA8-4294-8793-C69941768BEE}"/>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7D3DE501-7BB4-4D45-94CA-6C796C3C8CF8}"/>
              </a:ext>
            </a:extLst>
          </p:cNvPr>
          <p:cNvSpPr>
            <a:spLocks noGrp="1" noChangeArrowheads="1"/>
          </p:cNvSpPr>
          <p:nvPr>
            <p:ph type="sldNum" sz="quarter" idx="12"/>
          </p:nvPr>
        </p:nvSpPr>
        <p:spPr>
          <a:ln/>
        </p:spPr>
        <p:txBody>
          <a:bodyPr/>
          <a:lstStyle>
            <a:lvl1pPr>
              <a:defRPr/>
            </a:lvl1pPr>
          </a:lstStyle>
          <a:p>
            <a:pPr>
              <a:defRPr/>
            </a:pPr>
            <a:fld id="{F3D3A38A-6F66-4AB3-84C0-8EBDBC3D5D95}" type="slidenum">
              <a:rPr lang="ru-RU" altLang="ru-RU"/>
              <a:pPr>
                <a:defRPr/>
              </a:pPr>
              <a:t>‹#›</a:t>
            </a:fld>
            <a:endParaRPr lang="ru-RU" altLang="ru-RU"/>
          </a:p>
        </p:txBody>
      </p:sp>
    </p:spTree>
    <p:extLst>
      <p:ext uri="{BB962C8B-B14F-4D97-AF65-F5344CB8AC3E}">
        <p14:creationId xmlns:p14="http://schemas.microsoft.com/office/powerpoint/2010/main" val="2275528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a:t>Образец заголовка</a:t>
            </a:r>
          </a:p>
        </p:txBody>
      </p:sp>
      <p:sp>
        <p:nvSpPr>
          <p:cNvPr id="3" name="Объект 2"/>
          <p:cNvSpPr>
            <a:spLocks noGrp="1"/>
          </p:cNvSpPr>
          <p:nvPr>
            <p:ph sz="quarter" idx="1"/>
          </p:nvPr>
        </p:nvSpPr>
        <p:spPr>
          <a:xfrm>
            <a:off x="457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57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Объект 5"/>
          <p:cNvSpPr>
            <a:spLocks noGrp="1"/>
          </p:cNvSpPr>
          <p:nvPr>
            <p:ph sz="quarter" idx="4"/>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4B4D8386-014B-4F9D-8906-A38D31442B75}"/>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a:extLst>
              <a:ext uri="{FF2B5EF4-FFF2-40B4-BE49-F238E27FC236}">
                <a16:creationId xmlns:a16="http://schemas.microsoft.com/office/drawing/2014/main" id="{CA79E22B-C96C-4695-80CB-8A2B03012035}"/>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a:extLst>
              <a:ext uri="{FF2B5EF4-FFF2-40B4-BE49-F238E27FC236}">
                <a16:creationId xmlns:a16="http://schemas.microsoft.com/office/drawing/2014/main" id="{E45608A3-3DF1-428B-A450-29F77E466CDE}"/>
              </a:ext>
            </a:extLst>
          </p:cNvPr>
          <p:cNvSpPr>
            <a:spLocks noGrp="1" noChangeArrowheads="1"/>
          </p:cNvSpPr>
          <p:nvPr>
            <p:ph type="sldNum" sz="quarter" idx="12"/>
          </p:nvPr>
        </p:nvSpPr>
        <p:spPr>
          <a:ln/>
        </p:spPr>
        <p:txBody>
          <a:bodyPr/>
          <a:lstStyle>
            <a:lvl1pPr>
              <a:defRPr/>
            </a:lvl1pPr>
          </a:lstStyle>
          <a:p>
            <a:pPr>
              <a:defRPr/>
            </a:pPr>
            <a:fld id="{99842B26-2DCE-426D-B2D3-CC31513B9ACB}" type="slidenum">
              <a:rPr lang="ru-RU" altLang="ru-RU"/>
              <a:pPr>
                <a:defRPr/>
              </a:pPr>
              <a:t>‹#›</a:t>
            </a:fld>
            <a:endParaRPr lang="ru-RU" altLang="ru-RU"/>
          </a:p>
        </p:txBody>
      </p:sp>
    </p:spTree>
    <p:extLst>
      <p:ext uri="{BB962C8B-B14F-4D97-AF65-F5344CB8AC3E}">
        <p14:creationId xmlns:p14="http://schemas.microsoft.com/office/powerpoint/2010/main" val="3936517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9C8DEEB4-CF73-44E2-8D02-5F367F7C291B}"/>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67D9C394-A821-49F6-8283-C83034AED8C6}"/>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92AF6FA0-15F0-4E2F-8122-E10F501553B1}"/>
              </a:ext>
            </a:extLst>
          </p:cNvPr>
          <p:cNvSpPr>
            <a:spLocks noGrp="1" noChangeArrowheads="1"/>
          </p:cNvSpPr>
          <p:nvPr>
            <p:ph type="sldNum" sz="quarter" idx="12"/>
          </p:nvPr>
        </p:nvSpPr>
        <p:spPr>
          <a:ln/>
        </p:spPr>
        <p:txBody>
          <a:bodyPr/>
          <a:lstStyle>
            <a:lvl1pPr>
              <a:defRPr/>
            </a:lvl1pPr>
          </a:lstStyle>
          <a:p>
            <a:pPr>
              <a:defRPr/>
            </a:pPr>
            <a:fld id="{BF0392DD-6037-4220-AC63-1FF1C6B159ED}" type="slidenum">
              <a:rPr lang="ru-RU" altLang="ru-RU"/>
              <a:pPr>
                <a:defRPr/>
              </a:pPr>
              <a:t>‹#›</a:t>
            </a:fld>
            <a:endParaRPr lang="ru-RU" altLang="ru-RU"/>
          </a:p>
        </p:txBody>
      </p:sp>
    </p:spTree>
    <p:extLst>
      <p:ext uri="{BB962C8B-B14F-4D97-AF65-F5344CB8AC3E}">
        <p14:creationId xmlns:p14="http://schemas.microsoft.com/office/powerpoint/2010/main" val="2341174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a:extLst>
              <a:ext uri="{FF2B5EF4-FFF2-40B4-BE49-F238E27FC236}">
                <a16:creationId xmlns:a16="http://schemas.microsoft.com/office/drawing/2014/main" id="{C627741D-7EE5-446A-9D01-6FD80BE859EE}"/>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7" name="Rectangle 5">
            <a:extLst>
              <a:ext uri="{FF2B5EF4-FFF2-40B4-BE49-F238E27FC236}">
                <a16:creationId xmlns:a16="http://schemas.microsoft.com/office/drawing/2014/main" id="{FACBEDEB-8F0A-45C3-87A0-57F22974A21F}"/>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8" name="Rectangle 6">
            <a:extLst>
              <a:ext uri="{FF2B5EF4-FFF2-40B4-BE49-F238E27FC236}">
                <a16:creationId xmlns:a16="http://schemas.microsoft.com/office/drawing/2014/main" id="{4F3C54E8-8D99-4B0B-8C63-79A71EE51A6C}"/>
              </a:ext>
            </a:extLst>
          </p:cNvPr>
          <p:cNvSpPr>
            <a:spLocks noGrp="1" noChangeArrowheads="1"/>
          </p:cNvSpPr>
          <p:nvPr>
            <p:ph type="sldNum" sz="quarter" idx="12"/>
          </p:nvPr>
        </p:nvSpPr>
        <p:spPr>
          <a:ln/>
        </p:spPr>
        <p:txBody>
          <a:bodyPr/>
          <a:lstStyle>
            <a:lvl1pPr>
              <a:defRPr/>
            </a:lvl1pPr>
          </a:lstStyle>
          <a:p>
            <a:pPr>
              <a:defRPr/>
            </a:pPr>
            <a:fld id="{2A7FED02-899C-485F-B26B-9496932AAEDA}" type="slidenum">
              <a:rPr lang="ru-RU" altLang="ru-RU"/>
              <a:pPr>
                <a:defRPr/>
              </a:pPr>
              <a:t>‹#›</a:t>
            </a:fld>
            <a:endParaRPr lang="ru-RU" altLang="ru-RU"/>
          </a:p>
        </p:txBody>
      </p:sp>
    </p:spTree>
    <p:extLst>
      <p:ext uri="{BB962C8B-B14F-4D97-AF65-F5344CB8AC3E}">
        <p14:creationId xmlns:p14="http://schemas.microsoft.com/office/powerpoint/2010/main" val="3334097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a:extLst>
              <a:ext uri="{FF2B5EF4-FFF2-40B4-BE49-F238E27FC236}">
                <a16:creationId xmlns:a16="http://schemas.microsoft.com/office/drawing/2014/main" id="{A21AF3EA-80F3-497E-9687-D598931092E8}"/>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7" name="Rectangle 5">
            <a:extLst>
              <a:ext uri="{FF2B5EF4-FFF2-40B4-BE49-F238E27FC236}">
                <a16:creationId xmlns:a16="http://schemas.microsoft.com/office/drawing/2014/main" id="{D977F566-1B89-4E15-9CFF-DA65F0B9B8E7}"/>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8" name="Rectangle 6">
            <a:extLst>
              <a:ext uri="{FF2B5EF4-FFF2-40B4-BE49-F238E27FC236}">
                <a16:creationId xmlns:a16="http://schemas.microsoft.com/office/drawing/2014/main" id="{1B87238B-C9EE-4A6A-9164-424DF37FB2EF}"/>
              </a:ext>
            </a:extLst>
          </p:cNvPr>
          <p:cNvSpPr>
            <a:spLocks noGrp="1" noChangeArrowheads="1"/>
          </p:cNvSpPr>
          <p:nvPr>
            <p:ph type="sldNum" sz="quarter" idx="12"/>
          </p:nvPr>
        </p:nvSpPr>
        <p:spPr>
          <a:ln/>
        </p:spPr>
        <p:txBody>
          <a:bodyPr/>
          <a:lstStyle>
            <a:lvl1pPr>
              <a:defRPr/>
            </a:lvl1pPr>
          </a:lstStyle>
          <a:p>
            <a:pPr>
              <a:defRPr/>
            </a:pPr>
            <a:fld id="{0C8E52BF-2B51-471C-9ABD-D820AF792034}" type="slidenum">
              <a:rPr lang="ru-RU" altLang="ru-RU"/>
              <a:pPr>
                <a:defRPr/>
              </a:pPr>
              <a:t>‹#›</a:t>
            </a:fld>
            <a:endParaRPr lang="ru-RU" altLang="ru-RU"/>
          </a:p>
        </p:txBody>
      </p:sp>
    </p:spTree>
    <p:extLst>
      <p:ext uri="{BB962C8B-B14F-4D97-AF65-F5344CB8AC3E}">
        <p14:creationId xmlns:p14="http://schemas.microsoft.com/office/powerpoint/2010/main" val="3492901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6179B455-747A-43C3-AEBA-FE14640D6358}"/>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CB518E33-E21C-49AB-BD5E-4C8C289E14B7}"/>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9654190F-F64D-488F-B5BD-A87AC71D776D}"/>
              </a:ext>
            </a:extLst>
          </p:cNvPr>
          <p:cNvSpPr>
            <a:spLocks noGrp="1" noChangeArrowheads="1"/>
          </p:cNvSpPr>
          <p:nvPr>
            <p:ph type="sldNum" sz="quarter" idx="12"/>
          </p:nvPr>
        </p:nvSpPr>
        <p:spPr>
          <a:ln/>
        </p:spPr>
        <p:txBody>
          <a:bodyPr/>
          <a:lstStyle>
            <a:lvl1pPr>
              <a:defRPr/>
            </a:lvl1pPr>
          </a:lstStyle>
          <a:p>
            <a:pPr>
              <a:defRPr/>
            </a:pPr>
            <a:fld id="{D47B16DB-82E9-421E-8C8E-20933C0CA6FE}" type="slidenum">
              <a:rPr lang="ru-RU" altLang="ru-RU"/>
              <a:pPr>
                <a:defRPr/>
              </a:pPr>
              <a:t>‹#›</a:t>
            </a:fld>
            <a:endParaRPr lang="ru-RU" altLang="ru-RU"/>
          </a:p>
        </p:txBody>
      </p:sp>
    </p:spTree>
    <p:extLst>
      <p:ext uri="{BB962C8B-B14F-4D97-AF65-F5344CB8AC3E}">
        <p14:creationId xmlns:p14="http://schemas.microsoft.com/office/powerpoint/2010/main" val="369705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4">
            <a:extLst>
              <a:ext uri="{FF2B5EF4-FFF2-40B4-BE49-F238E27FC236}">
                <a16:creationId xmlns:a16="http://schemas.microsoft.com/office/drawing/2014/main" id="{4762E520-DFBB-4EF5-8AD4-AB6D48B35BE5}"/>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667FD865-41B7-4557-8BE8-230BD147AD3A}"/>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53CC3483-C2EB-472A-A77A-38CBDAF7A3EC}"/>
              </a:ext>
            </a:extLst>
          </p:cNvPr>
          <p:cNvSpPr>
            <a:spLocks noGrp="1" noChangeArrowheads="1"/>
          </p:cNvSpPr>
          <p:nvPr>
            <p:ph type="sldNum" sz="quarter" idx="12"/>
          </p:nvPr>
        </p:nvSpPr>
        <p:spPr>
          <a:ln/>
        </p:spPr>
        <p:txBody>
          <a:bodyPr/>
          <a:lstStyle>
            <a:lvl1pPr>
              <a:defRPr/>
            </a:lvl1pPr>
          </a:lstStyle>
          <a:p>
            <a:pPr>
              <a:defRPr/>
            </a:pPr>
            <a:fld id="{C5F2A8BA-8009-4E77-9AAD-2AB22AB3CE7E}" type="slidenum">
              <a:rPr lang="ru-RU" altLang="ru-RU"/>
              <a:pPr>
                <a:defRPr/>
              </a:pPr>
              <a:t>‹#›</a:t>
            </a:fld>
            <a:endParaRPr lang="ru-RU" altLang="ru-RU"/>
          </a:p>
        </p:txBody>
      </p:sp>
    </p:spTree>
    <p:extLst>
      <p:ext uri="{BB962C8B-B14F-4D97-AF65-F5344CB8AC3E}">
        <p14:creationId xmlns:p14="http://schemas.microsoft.com/office/powerpoint/2010/main" val="11557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66CE19EE-98CB-4DFF-A870-CE3651B3EEFF}"/>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84E5A651-6929-41A2-8C5C-84FA3877C028}"/>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24812716-16C2-4BD4-BC78-4353AE292902}"/>
              </a:ext>
            </a:extLst>
          </p:cNvPr>
          <p:cNvSpPr>
            <a:spLocks noGrp="1" noChangeArrowheads="1"/>
          </p:cNvSpPr>
          <p:nvPr>
            <p:ph type="sldNum" sz="quarter" idx="12"/>
          </p:nvPr>
        </p:nvSpPr>
        <p:spPr>
          <a:ln/>
        </p:spPr>
        <p:txBody>
          <a:bodyPr/>
          <a:lstStyle>
            <a:lvl1pPr>
              <a:defRPr/>
            </a:lvl1pPr>
          </a:lstStyle>
          <a:p>
            <a:pPr>
              <a:defRPr/>
            </a:pPr>
            <a:fld id="{5306C076-D401-4333-9DEF-F36C037775E5}" type="slidenum">
              <a:rPr lang="ru-RU" altLang="ru-RU"/>
              <a:pPr>
                <a:defRPr/>
              </a:pPr>
              <a:t>‹#›</a:t>
            </a:fld>
            <a:endParaRPr lang="ru-RU" altLang="ru-RU"/>
          </a:p>
        </p:txBody>
      </p:sp>
    </p:spTree>
    <p:extLst>
      <p:ext uri="{BB962C8B-B14F-4D97-AF65-F5344CB8AC3E}">
        <p14:creationId xmlns:p14="http://schemas.microsoft.com/office/powerpoint/2010/main" val="337363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2D57253D-1532-4B06-A83B-9FB2E2DB29EF}"/>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a:extLst>
              <a:ext uri="{FF2B5EF4-FFF2-40B4-BE49-F238E27FC236}">
                <a16:creationId xmlns:a16="http://schemas.microsoft.com/office/drawing/2014/main" id="{56BFE4C5-11EB-4B67-854F-F9C0697933D8}"/>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a:extLst>
              <a:ext uri="{FF2B5EF4-FFF2-40B4-BE49-F238E27FC236}">
                <a16:creationId xmlns:a16="http://schemas.microsoft.com/office/drawing/2014/main" id="{306AFFD3-86BA-432A-A2D2-F2A928A67EB9}"/>
              </a:ext>
            </a:extLst>
          </p:cNvPr>
          <p:cNvSpPr>
            <a:spLocks noGrp="1" noChangeArrowheads="1"/>
          </p:cNvSpPr>
          <p:nvPr>
            <p:ph type="sldNum" sz="quarter" idx="12"/>
          </p:nvPr>
        </p:nvSpPr>
        <p:spPr>
          <a:ln/>
        </p:spPr>
        <p:txBody>
          <a:bodyPr/>
          <a:lstStyle>
            <a:lvl1pPr>
              <a:defRPr/>
            </a:lvl1pPr>
          </a:lstStyle>
          <a:p>
            <a:pPr>
              <a:defRPr/>
            </a:pPr>
            <a:fld id="{61C0A832-91E0-4FFE-BAED-522666000206}" type="slidenum">
              <a:rPr lang="ru-RU" altLang="ru-RU"/>
              <a:pPr>
                <a:defRPr/>
              </a:pPr>
              <a:t>‹#›</a:t>
            </a:fld>
            <a:endParaRPr lang="ru-RU" altLang="ru-RU"/>
          </a:p>
        </p:txBody>
      </p:sp>
    </p:spTree>
    <p:extLst>
      <p:ext uri="{BB962C8B-B14F-4D97-AF65-F5344CB8AC3E}">
        <p14:creationId xmlns:p14="http://schemas.microsoft.com/office/powerpoint/2010/main" val="76014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5D18C20A-D53D-4317-90C3-D90077DC8D76}"/>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a:extLst>
              <a:ext uri="{FF2B5EF4-FFF2-40B4-BE49-F238E27FC236}">
                <a16:creationId xmlns:a16="http://schemas.microsoft.com/office/drawing/2014/main" id="{65467370-7BD7-4ACB-BDE5-1CB11F758C64}"/>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a:extLst>
              <a:ext uri="{FF2B5EF4-FFF2-40B4-BE49-F238E27FC236}">
                <a16:creationId xmlns:a16="http://schemas.microsoft.com/office/drawing/2014/main" id="{22C763A3-9F87-49CB-8EEE-76481E4B04B7}"/>
              </a:ext>
            </a:extLst>
          </p:cNvPr>
          <p:cNvSpPr>
            <a:spLocks noGrp="1" noChangeArrowheads="1"/>
          </p:cNvSpPr>
          <p:nvPr>
            <p:ph type="sldNum" sz="quarter" idx="12"/>
          </p:nvPr>
        </p:nvSpPr>
        <p:spPr>
          <a:ln/>
        </p:spPr>
        <p:txBody>
          <a:bodyPr/>
          <a:lstStyle>
            <a:lvl1pPr>
              <a:defRPr/>
            </a:lvl1pPr>
          </a:lstStyle>
          <a:p>
            <a:pPr>
              <a:defRPr/>
            </a:pPr>
            <a:fld id="{0AE283E7-1B6F-49E0-B05C-4FDCF1545166}" type="slidenum">
              <a:rPr lang="ru-RU" altLang="ru-RU"/>
              <a:pPr>
                <a:defRPr/>
              </a:pPr>
              <a:t>‹#›</a:t>
            </a:fld>
            <a:endParaRPr lang="ru-RU" altLang="ru-RU"/>
          </a:p>
        </p:txBody>
      </p:sp>
    </p:spTree>
    <p:extLst>
      <p:ext uri="{BB962C8B-B14F-4D97-AF65-F5344CB8AC3E}">
        <p14:creationId xmlns:p14="http://schemas.microsoft.com/office/powerpoint/2010/main" val="7526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E1477B4-CFAB-4F57-A1A3-1A62CD50D72A}"/>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a:extLst>
              <a:ext uri="{FF2B5EF4-FFF2-40B4-BE49-F238E27FC236}">
                <a16:creationId xmlns:a16="http://schemas.microsoft.com/office/drawing/2014/main" id="{BB01C29A-3E6E-4EEB-84E1-2886EA612BA8}"/>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a:extLst>
              <a:ext uri="{FF2B5EF4-FFF2-40B4-BE49-F238E27FC236}">
                <a16:creationId xmlns:a16="http://schemas.microsoft.com/office/drawing/2014/main" id="{9B7777CD-1D6F-4118-ABF2-879AD62B4DE6}"/>
              </a:ext>
            </a:extLst>
          </p:cNvPr>
          <p:cNvSpPr>
            <a:spLocks noGrp="1" noChangeArrowheads="1"/>
          </p:cNvSpPr>
          <p:nvPr>
            <p:ph type="sldNum" sz="quarter" idx="12"/>
          </p:nvPr>
        </p:nvSpPr>
        <p:spPr>
          <a:ln/>
        </p:spPr>
        <p:txBody>
          <a:bodyPr/>
          <a:lstStyle>
            <a:lvl1pPr>
              <a:defRPr/>
            </a:lvl1pPr>
          </a:lstStyle>
          <a:p>
            <a:pPr>
              <a:defRPr/>
            </a:pPr>
            <a:fld id="{A1086B28-8F5C-4CEA-9BAA-27D8D539571A}" type="slidenum">
              <a:rPr lang="ru-RU" altLang="ru-RU"/>
              <a:pPr>
                <a:defRPr/>
              </a:pPr>
              <a:t>‹#›</a:t>
            </a:fld>
            <a:endParaRPr lang="ru-RU" altLang="ru-RU"/>
          </a:p>
        </p:txBody>
      </p:sp>
    </p:spTree>
    <p:extLst>
      <p:ext uri="{BB962C8B-B14F-4D97-AF65-F5344CB8AC3E}">
        <p14:creationId xmlns:p14="http://schemas.microsoft.com/office/powerpoint/2010/main" val="102384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a:extLst>
              <a:ext uri="{FF2B5EF4-FFF2-40B4-BE49-F238E27FC236}">
                <a16:creationId xmlns:a16="http://schemas.microsoft.com/office/drawing/2014/main" id="{8D6FAD17-5631-463E-A5AC-F43DAF2C38F9}"/>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53ECF0AD-5B51-4458-A729-CF176F0C8904}"/>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3F7ACA05-3745-4946-99C0-83533BF2C0FD}"/>
              </a:ext>
            </a:extLst>
          </p:cNvPr>
          <p:cNvSpPr>
            <a:spLocks noGrp="1" noChangeArrowheads="1"/>
          </p:cNvSpPr>
          <p:nvPr>
            <p:ph type="sldNum" sz="quarter" idx="12"/>
          </p:nvPr>
        </p:nvSpPr>
        <p:spPr>
          <a:ln/>
        </p:spPr>
        <p:txBody>
          <a:bodyPr/>
          <a:lstStyle>
            <a:lvl1pPr>
              <a:defRPr/>
            </a:lvl1pPr>
          </a:lstStyle>
          <a:p>
            <a:pPr>
              <a:defRPr/>
            </a:pPr>
            <a:fld id="{B75E8A83-90B1-4F7A-BBA9-B46B8798C945}" type="slidenum">
              <a:rPr lang="ru-RU" altLang="ru-RU"/>
              <a:pPr>
                <a:defRPr/>
              </a:pPr>
              <a:t>‹#›</a:t>
            </a:fld>
            <a:endParaRPr lang="ru-RU" altLang="ru-RU"/>
          </a:p>
        </p:txBody>
      </p:sp>
    </p:spTree>
    <p:extLst>
      <p:ext uri="{BB962C8B-B14F-4D97-AF65-F5344CB8AC3E}">
        <p14:creationId xmlns:p14="http://schemas.microsoft.com/office/powerpoint/2010/main" val="237812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a:extLst>
              <a:ext uri="{FF2B5EF4-FFF2-40B4-BE49-F238E27FC236}">
                <a16:creationId xmlns:a16="http://schemas.microsoft.com/office/drawing/2014/main" id="{F658AB56-A95C-47AD-A900-5DA87C5BF6EF}"/>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4274E93B-8D1B-4144-A7DF-44C872356419}"/>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0DB36F47-224E-4BFA-BD67-C9F73E9DCB26}"/>
              </a:ext>
            </a:extLst>
          </p:cNvPr>
          <p:cNvSpPr>
            <a:spLocks noGrp="1" noChangeArrowheads="1"/>
          </p:cNvSpPr>
          <p:nvPr>
            <p:ph type="sldNum" sz="quarter" idx="12"/>
          </p:nvPr>
        </p:nvSpPr>
        <p:spPr>
          <a:ln/>
        </p:spPr>
        <p:txBody>
          <a:bodyPr/>
          <a:lstStyle>
            <a:lvl1pPr>
              <a:defRPr/>
            </a:lvl1pPr>
          </a:lstStyle>
          <a:p>
            <a:pPr>
              <a:defRPr/>
            </a:pPr>
            <a:fld id="{68914AB4-8233-4A2B-B9D9-0C45FB9366B5}" type="slidenum">
              <a:rPr lang="ru-RU" altLang="ru-RU"/>
              <a:pPr>
                <a:defRPr/>
              </a:pPr>
              <a:t>‹#›</a:t>
            </a:fld>
            <a:endParaRPr lang="ru-RU" altLang="ru-RU"/>
          </a:p>
        </p:txBody>
      </p:sp>
    </p:spTree>
    <p:extLst>
      <p:ext uri="{BB962C8B-B14F-4D97-AF65-F5344CB8AC3E}">
        <p14:creationId xmlns:p14="http://schemas.microsoft.com/office/powerpoint/2010/main" val="147432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DB841B3-85FC-46E4-B048-512661F393B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a:extLst>
              <a:ext uri="{FF2B5EF4-FFF2-40B4-BE49-F238E27FC236}">
                <a16:creationId xmlns:a16="http://schemas.microsoft.com/office/drawing/2014/main" id="{AF381E21-C243-4D20-88C0-7EE83A1F1F0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a:extLst>
              <a:ext uri="{FF2B5EF4-FFF2-40B4-BE49-F238E27FC236}">
                <a16:creationId xmlns:a16="http://schemas.microsoft.com/office/drawing/2014/main" id="{8F5931B5-44DF-4D72-A236-7A438D440E1E}"/>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ru-RU" altLang="ru-RU"/>
          </a:p>
        </p:txBody>
      </p:sp>
      <p:sp>
        <p:nvSpPr>
          <p:cNvPr id="1029" name="Rectangle 5">
            <a:extLst>
              <a:ext uri="{FF2B5EF4-FFF2-40B4-BE49-F238E27FC236}">
                <a16:creationId xmlns:a16="http://schemas.microsoft.com/office/drawing/2014/main" id="{7ED594D8-9312-4B7F-8F78-C6DE1939681D}"/>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ru-RU" altLang="ru-RU"/>
          </a:p>
        </p:txBody>
      </p:sp>
      <p:sp>
        <p:nvSpPr>
          <p:cNvPr id="1030" name="Rectangle 6">
            <a:extLst>
              <a:ext uri="{FF2B5EF4-FFF2-40B4-BE49-F238E27FC236}">
                <a16:creationId xmlns:a16="http://schemas.microsoft.com/office/drawing/2014/main" id="{3D609289-569D-4412-A4F9-483EF2B3D0C0}"/>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6F4E4521-B92C-4116-A275-7750C58E249F}"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oleObject" Target="../embeddings/oleObject13.bin"/><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22.wmf"/><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oleObject" Target="../embeddings/oleObject15.bin"/><Relationship Id="rId5" Type="http://schemas.openxmlformats.org/officeDocument/2006/relationships/image" Target="../media/image21.wmf"/><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24.png"/><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oleObject" Target="../embeddings/oleObject19.bin"/></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wmf"/><Relationship Id="rId11" Type="http://schemas.openxmlformats.org/officeDocument/2006/relationships/image" Target="../media/image5.jpeg"/><Relationship Id="rId5" Type="http://schemas.openxmlformats.org/officeDocument/2006/relationships/oleObject" Target="../embeddings/oleObject2.bin"/><Relationship Id="rId10" Type="http://schemas.openxmlformats.org/officeDocument/2006/relationships/image" Target="../media/image4.wmf"/><Relationship Id="rId4" Type="http://schemas.openxmlformats.org/officeDocument/2006/relationships/image" Target="../media/image1.wmf"/><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31.wmf"/><Relationship Id="rId5" Type="http://schemas.openxmlformats.org/officeDocument/2006/relationships/oleObject" Target="../embeddings/oleObject22.bin"/><Relationship Id="rId4" Type="http://schemas.openxmlformats.org/officeDocument/2006/relationships/image" Target="../media/image30.wmf"/></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oleObject" Target="../embeddings/oleObject6.bin"/><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920C6AB0-0392-4614-944A-66E86BE297A5}"/>
              </a:ext>
            </a:extLst>
          </p:cNvPr>
          <p:cNvSpPr>
            <a:spLocks noGrp="1" noChangeArrowheads="1"/>
          </p:cNvSpPr>
          <p:nvPr>
            <p:ph type="ctrTitle"/>
          </p:nvPr>
        </p:nvSpPr>
        <p:spPr>
          <a:xfrm>
            <a:off x="685800" y="2130425"/>
            <a:ext cx="7772400" cy="1470025"/>
          </a:xfrm>
        </p:spPr>
        <p:txBody>
          <a:bodyPr anchor="ctr"/>
          <a:lstStyle/>
          <a:p>
            <a:pPr eaLnBrk="1" hangingPunct="1"/>
            <a:r>
              <a:rPr lang="ru-RU" altLang="ru-RU" sz="4000"/>
              <a:t>Жидкостно-сцинтилляционная спектрометрия</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8A9A6C9-8B30-466D-A7A6-91E27E21C9DB}"/>
              </a:ext>
            </a:extLst>
          </p:cNvPr>
          <p:cNvSpPr>
            <a:spLocks noGrp="1" noChangeArrowheads="1"/>
          </p:cNvSpPr>
          <p:nvPr>
            <p:ph type="title"/>
          </p:nvPr>
        </p:nvSpPr>
        <p:spPr/>
        <p:txBody>
          <a:bodyPr/>
          <a:lstStyle/>
          <a:p>
            <a:pPr eaLnBrk="1" hangingPunct="1"/>
            <a:r>
              <a:rPr lang="ru-RU" altLang="ru-RU" sz="3600"/>
              <a:t>Параметры гашения, основанные на спектральных характеристиках</a:t>
            </a:r>
          </a:p>
        </p:txBody>
      </p:sp>
      <p:sp>
        <p:nvSpPr>
          <p:cNvPr id="32771" name="Rectangle 3">
            <a:extLst>
              <a:ext uri="{FF2B5EF4-FFF2-40B4-BE49-F238E27FC236}">
                <a16:creationId xmlns:a16="http://schemas.microsoft.com/office/drawing/2014/main" id="{B47483DC-136E-489E-914E-44523E11F4A8}"/>
              </a:ext>
            </a:extLst>
          </p:cNvPr>
          <p:cNvSpPr>
            <a:spLocks noGrp="1" noChangeArrowheads="1"/>
          </p:cNvSpPr>
          <p:nvPr>
            <p:ph type="body" sz="half" idx="1"/>
          </p:nvPr>
        </p:nvSpPr>
        <p:spPr>
          <a:xfrm>
            <a:off x="457200" y="1600200"/>
            <a:ext cx="8218488" cy="4525963"/>
          </a:xfrm>
        </p:spPr>
        <p:txBody>
          <a:bodyPr/>
          <a:lstStyle/>
          <a:p>
            <a:pPr eaLnBrk="1" hangingPunct="1"/>
            <a:r>
              <a:rPr lang="ru-RU" altLang="ru-RU" sz="2800"/>
              <a:t>Соотношение скоростей счета в различных энергетических каналах </a:t>
            </a:r>
            <a:br>
              <a:rPr lang="en-US" altLang="ru-RU" sz="2800"/>
            </a:br>
            <a:r>
              <a:rPr lang="ru-RU" altLang="ru-RU" sz="2800"/>
              <a:t>(</a:t>
            </a:r>
            <a:r>
              <a:rPr lang="en-US" altLang="ru-RU" sz="2800"/>
              <a:t>Sample Channel Ratio, SCR)</a:t>
            </a:r>
          </a:p>
        </p:txBody>
      </p:sp>
      <p:graphicFrame>
        <p:nvGraphicFramePr>
          <p:cNvPr id="32772" name="Object 4">
            <a:extLst>
              <a:ext uri="{FF2B5EF4-FFF2-40B4-BE49-F238E27FC236}">
                <a16:creationId xmlns:a16="http://schemas.microsoft.com/office/drawing/2014/main" id="{A0104D18-826E-4BC0-955D-4BD047F98059}"/>
              </a:ext>
            </a:extLst>
          </p:cNvPr>
          <p:cNvGraphicFramePr>
            <a:graphicFrameLocks noGrp="1" noChangeAspect="1"/>
          </p:cNvGraphicFramePr>
          <p:nvPr>
            <p:ph sz="half" idx="2"/>
          </p:nvPr>
        </p:nvGraphicFramePr>
        <p:xfrm>
          <a:off x="3132138" y="2852738"/>
          <a:ext cx="5846762" cy="3783012"/>
        </p:xfrm>
        <a:graphic>
          <a:graphicData uri="http://schemas.openxmlformats.org/presentationml/2006/ole">
            <mc:AlternateContent xmlns:mc="http://schemas.openxmlformats.org/markup-compatibility/2006">
              <mc:Choice xmlns:v="urn:schemas-microsoft-com:vml" Requires="v">
                <p:oleObj name="PHOTO-PAINT" r:id="rId3" imgW="3831019" imgH="2477819" progId="CorelPhotoPaint.Image.12">
                  <p:embed/>
                </p:oleObj>
              </mc:Choice>
              <mc:Fallback>
                <p:oleObj name="PHOTO-PAINT" r:id="rId3" imgW="3831019" imgH="2477819" progId="CorelPhotoPaint.Image.12">
                  <p:embed/>
                  <p:pic>
                    <p:nvPicPr>
                      <p:cNvPr id="32772" name="Object 4">
                        <a:extLst>
                          <a:ext uri="{FF2B5EF4-FFF2-40B4-BE49-F238E27FC236}">
                            <a16:creationId xmlns:a16="http://schemas.microsoft.com/office/drawing/2014/main" id="{A0104D18-826E-4BC0-955D-4BD047F98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2852738"/>
                        <a:ext cx="5846762" cy="378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3" name="Line 6">
            <a:extLst>
              <a:ext uri="{FF2B5EF4-FFF2-40B4-BE49-F238E27FC236}">
                <a16:creationId xmlns:a16="http://schemas.microsoft.com/office/drawing/2014/main" id="{3B79F028-BFB5-4AFD-9F8E-393895533CF9}"/>
              </a:ext>
            </a:extLst>
          </p:cNvPr>
          <p:cNvSpPr>
            <a:spLocks noChangeShapeType="1"/>
          </p:cNvSpPr>
          <p:nvPr/>
        </p:nvSpPr>
        <p:spPr bwMode="auto">
          <a:xfrm flipV="1">
            <a:off x="6443663" y="2852738"/>
            <a:ext cx="0" cy="3168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774" name="Text Box 7">
            <a:extLst>
              <a:ext uri="{FF2B5EF4-FFF2-40B4-BE49-F238E27FC236}">
                <a16:creationId xmlns:a16="http://schemas.microsoft.com/office/drawing/2014/main" id="{5F5DBFFF-3E07-4697-BFAB-1EBE7128C7CD}"/>
              </a:ext>
            </a:extLst>
          </p:cNvPr>
          <p:cNvSpPr txBox="1">
            <a:spLocks noChangeArrowheads="1"/>
          </p:cNvSpPr>
          <p:nvPr/>
        </p:nvSpPr>
        <p:spPr bwMode="auto">
          <a:xfrm>
            <a:off x="5867400" y="2781300"/>
            <a:ext cx="4810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sz="3600" i="1"/>
              <a:t>I</a:t>
            </a:r>
            <a:r>
              <a:rPr lang="en-US" altLang="ru-RU" sz="3600" i="1" baseline="-25000"/>
              <a:t>1</a:t>
            </a:r>
            <a:endParaRPr lang="ru-RU" altLang="ru-RU" sz="3600" i="1"/>
          </a:p>
        </p:txBody>
      </p:sp>
      <p:sp>
        <p:nvSpPr>
          <p:cNvPr id="32775" name="Text Box 8">
            <a:extLst>
              <a:ext uri="{FF2B5EF4-FFF2-40B4-BE49-F238E27FC236}">
                <a16:creationId xmlns:a16="http://schemas.microsoft.com/office/drawing/2014/main" id="{E0715D5D-E7A9-4587-B384-E1C7AC95833D}"/>
              </a:ext>
            </a:extLst>
          </p:cNvPr>
          <p:cNvSpPr txBox="1">
            <a:spLocks noChangeArrowheads="1"/>
          </p:cNvSpPr>
          <p:nvPr/>
        </p:nvSpPr>
        <p:spPr bwMode="auto">
          <a:xfrm>
            <a:off x="6443663" y="2781300"/>
            <a:ext cx="4810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sz="3600" i="1"/>
              <a:t>I</a:t>
            </a:r>
            <a:r>
              <a:rPr lang="en-US" altLang="ru-RU" sz="3600" i="1" baseline="-25000"/>
              <a:t>2</a:t>
            </a:r>
            <a:endParaRPr lang="ru-RU" altLang="ru-RU" sz="3600" i="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6A822F7-5FBD-487B-AFBC-E09C418E3BEC}"/>
              </a:ext>
            </a:extLst>
          </p:cNvPr>
          <p:cNvSpPr>
            <a:spLocks noGrp="1" noChangeArrowheads="1"/>
          </p:cNvSpPr>
          <p:nvPr>
            <p:ph type="title"/>
          </p:nvPr>
        </p:nvSpPr>
        <p:spPr/>
        <p:txBody>
          <a:bodyPr/>
          <a:lstStyle/>
          <a:p>
            <a:pPr eaLnBrk="1" hangingPunct="1"/>
            <a:r>
              <a:rPr lang="ru-RU" altLang="ru-RU" sz="3600"/>
              <a:t>Параметры гашения, основанные на спектральных характеристиках</a:t>
            </a:r>
          </a:p>
        </p:txBody>
      </p:sp>
      <p:sp>
        <p:nvSpPr>
          <p:cNvPr id="33795" name="Rectangle 3">
            <a:extLst>
              <a:ext uri="{FF2B5EF4-FFF2-40B4-BE49-F238E27FC236}">
                <a16:creationId xmlns:a16="http://schemas.microsoft.com/office/drawing/2014/main" id="{77B25B62-5A02-4B24-81CF-6001C91BFD77}"/>
              </a:ext>
            </a:extLst>
          </p:cNvPr>
          <p:cNvSpPr>
            <a:spLocks noGrp="1" noChangeArrowheads="1"/>
          </p:cNvSpPr>
          <p:nvPr>
            <p:ph type="body" sz="half" idx="1"/>
          </p:nvPr>
        </p:nvSpPr>
        <p:spPr>
          <a:xfrm>
            <a:off x="457200" y="1600200"/>
            <a:ext cx="8218488" cy="4525963"/>
          </a:xfrm>
        </p:spPr>
        <p:txBody>
          <a:bodyPr/>
          <a:lstStyle/>
          <a:p>
            <a:pPr eaLnBrk="1" hangingPunct="1"/>
            <a:r>
              <a:rPr lang="ru-RU" altLang="ru-RU" sz="2800"/>
              <a:t>Спектральный индекс препарата </a:t>
            </a:r>
            <a:br>
              <a:rPr lang="en-US" altLang="ru-RU" sz="2800"/>
            </a:br>
            <a:r>
              <a:rPr lang="ru-RU" altLang="ru-RU" sz="2800"/>
              <a:t>(</a:t>
            </a:r>
            <a:r>
              <a:rPr lang="en-US" altLang="ru-RU" sz="2800"/>
              <a:t>Spectral Index of the Sample, SIS)</a:t>
            </a:r>
            <a:endParaRPr lang="ru-RU" altLang="ru-RU" sz="2800"/>
          </a:p>
        </p:txBody>
      </p:sp>
      <p:graphicFrame>
        <p:nvGraphicFramePr>
          <p:cNvPr id="33796" name="Object 4">
            <a:extLst>
              <a:ext uri="{FF2B5EF4-FFF2-40B4-BE49-F238E27FC236}">
                <a16:creationId xmlns:a16="http://schemas.microsoft.com/office/drawing/2014/main" id="{C300BBF3-4B66-4B32-8E85-7333B6DE84AC}"/>
              </a:ext>
            </a:extLst>
          </p:cNvPr>
          <p:cNvGraphicFramePr>
            <a:graphicFrameLocks noGrp="1" noChangeAspect="1"/>
          </p:cNvGraphicFramePr>
          <p:nvPr>
            <p:ph sz="half" idx="2"/>
          </p:nvPr>
        </p:nvGraphicFramePr>
        <p:xfrm>
          <a:off x="3101975" y="2852738"/>
          <a:ext cx="5862638" cy="3792537"/>
        </p:xfrm>
        <a:graphic>
          <a:graphicData uri="http://schemas.openxmlformats.org/presentationml/2006/ole">
            <mc:AlternateContent xmlns:mc="http://schemas.openxmlformats.org/markup-compatibility/2006">
              <mc:Choice xmlns:v="urn:schemas-microsoft-com:vml" Requires="v">
                <p:oleObj name="PHOTO-PAINT" r:id="rId3" imgW="3831019" imgH="2477819" progId="CorelPhotoPaint.Image.12">
                  <p:embed/>
                </p:oleObj>
              </mc:Choice>
              <mc:Fallback>
                <p:oleObj name="PHOTO-PAINT" r:id="rId3" imgW="3831019" imgH="2477819" progId="CorelPhotoPaint.Image.12">
                  <p:embed/>
                  <p:pic>
                    <p:nvPicPr>
                      <p:cNvPr id="33796" name="Object 4">
                        <a:extLst>
                          <a:ext uri="{FF2B5EF4-FFF2-40B4-BE49-F238E27FC236}">
                            <a16:creationId xmlns:a16="http://schemas.microsoft.com/office/drawing/2014/main" id="{C300BBF3-4B66-4B32-8E85-7333B6DE84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1975" y="2852738"/>
                        <a:ext cx="5862638" cy="379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7" name="Text Box 6">
            <a:extLst>
              <a:ext uri="{FF2B5EF4-FFF2-40B4-BE49-F238E27FC236}">
                <a16:creationId xmlns:a16="http://schemas.microsoft.com/office/drawing/2014/main" id="{66A15A33-BDED-4D06-99E6-3FB0BC8D3249}"/>
              </a:ext>
            </a:extLst>
          </p:cNvPr>
          <p:cNvSpPr txBox="1">
            <a:spLocks noChangeArrowheads="1"/>
          </p:cNvSpPr>
          <p:nvPr/>
        </p:nvSpPr>
        <p:spPr bwMode="auto">
          <a:xfrm>
            <a:off x="5508625" y="2852738"/>
            <a:ext cx="9461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a:t>E</a:t>
            </a:r>
            <a:r>
              <a:rPr lang="ru-RU" altLang="ru-RU" baseline="-25000"/>
              <a:t>ср.</a:t>
            </a:r>
            <a:r>
              <a:rPr lang="ru-RU" altLang="ru-RU"/>
              <a:t>(53)</a:t>
            </a:r>
          </a:p>
        </p:txBody>
      </p:sp>
      <p:sp>
        <p:nvSpPr>
          <p:cNvPr id="33798" name="Text Box 7">
            <a:extLst>
              <a:ext uri="{FF2B5EF4-FFF2-40B4-BE49-F238E27FC236}">
                <a16:creationId xmlns:a16="http://schemas.microsoft.com/office/drawing/2014/main" id="{1D91D1BA-4C38-4D2D-A1BF-978052C8E403}"/>
              </a:ext>
            </a:extLst>
          </p:cNvPr>
          <p:cNvSpPr txBox="1">
            <a:spLocks noChangeArrowheads="1"/>
          </p:cNvSpPr>
          <p:nvPr/>
        </p:nvSpPr>
        <p:spPr bwMode="auto">
          <a:xfrm>
            <a:off x="6227763" y="4365625"/>
            <a:ext cx="10731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a:t>E</a:t>
            </a:r>
            <a:r>
              <a:rPr lang="ru-RU" altLang="ru-RU" baseline="-25000"/>
              <a:t>ср.</a:t>
            </a:r>
            <a:r>
              <a:rPr lang="ru-RU" altLang="ru-RU"/>
              <a:t>(197)</a:t>
            </a:r>
          </a:p>
        </p:txBody>
      </p:sp>
      <p:sp>
        <p:nvSpPr>
          <p:cNvPr id="33799" name="Text Box 8">
            <a:extLst>
              <a:ext uri="{FF2B5EF4-FFF2-40B4-BE49-F238E27FC236}">
                <a16:creationId xmlns:a16="http://schemas.microsoft.com/office/drawing/2014/main" id="{4D427F5F-EFBB-4730-9245-19408F01FFDE}"/>
              </a:ext>
            </a:extLst>
          </p:cNvPr>
          <p:cNvSpPr txBox="1">
            <a:spLocks noChangeArrowheads="1"/>
          </p:cNvSpPr>
          <p:nvPr/>
        </p:nvSpPr>
        <p:spPr bwMode="auto">
          <a:xfrm>
            <a:off x="6877050" y="5229225"/>
            <a:ext cx="10731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a:t>E</a:t>
            </a:r>
            <a:r>
              <a:rPr lang="ru-RU" altLang="ru-RU" baseline="-25000"/>
              <a:t>ср.</a:t>
            </a:r>
            <a:r>
              <a:rPr lang="ru-RU" altLang="ru-RU"/>
              <a:t>(402)</a:t>
            </a:r>
          </a:p>
        </p:txBody>
      </p:sp>
      <p:sp>
        <p:nvSpPr>
          <p:cNvPr id="33800" name="Text Box 9">
            <a:extLst>
              <a:ext uri="{FF2B5EF4-FFF2-40B4-BE49-F238E27FC236}">
                <a16:creationId xmlns:a16="http://schemas.microsoft.com/office/drawing/2014/main" id="{2C4EEF7F-15E1-45BB-A56D-EA9E3FCFD702}"/>
              </a:ext>
            </a:extLst>
          </p:cNvPr>
          <p:cNvSpPr txBox="1">
            <a:spLocks noChangeArrowheads="1"/>
          </p:cNvSpPr>
          <p:nvPr/>
        </p:nvSpPr>
        <p:spPr bwMode="auto">
          <a:xfrm>
            <a:off x="7667625" y="5589588"/>
            <a:ext cx="10731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a:t>E</a:t>
            </a:r>
            <a:r>
              <a:rPr lang="ru-RU" altLang="ru-RU" baseline="-25000"/>
              <a:t>ср.</a:t>
            </a:r>
            <a:r>
              <a:rPr lang="ru-RU" altLang="ru-RU"/>
              <a:t>(777)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030CEAD-1B5D-44C7-B5B7-DC51A3FB6AB9}"/>
              </a:ext>
            </a:extLst>
          </p:cNvPr>
          <p:cNvSpPr>
            <a:spLocks noGrp="1" noChangeArrowheads="1"/>
          </p:cNvSpPr>
          <p:nvPr>
            <p:ph type="title"/>
          </p:nvPr>
        </p:nvSpPr>
        <p:spPr/>
        <p:txBody>
          <a:bodyPr/>
          <a:lstStyle/>
          <a:p>
            <a:pPr eaLnBrk="1" hangingPunct="1"/>
            <a:r>
              <a:rPr lang="ru-RU" altLang="ru-RU" sz="3600"/>
              <a:t>Параметры гашения, основанные на спектральных характеристиках внешнего стандарта</a:t>
            </a:r>
          </a:p>
        </p:txBody>
      </p:sp>
      <p:pic>
        <p:nvPicPr>
          <p:cNvPr id="34819" name="Picture 4">
            <a:extLst>
              <a:ext uri="{FF2B5EF4-FFF2-40B4-BE49-F238E27FC236}">
                <a16:creationId xmlns:a16="http://schemas.microsoft.com/office/drawing/2014/main" id="{803AAD62-4371-46E2-8539-923FCC10D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213"/>
            <a:ext cx="5905500"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5">
            <a:extLst>
              <a:ext uri="{FF2B5EF4-FFF2-40B4-BE49-F238E27FC236}">
                <a16:creationId xmlns:a16="http://schemas.microsoft.com/office/drawing/2014/main" id="{C151F0F5-0E4F-4E58-AD9C-D2780F5235DC}"/>
              </a:ext>
            </a:extLst>
          </p:cNvPr>
          <p:cNvSpPr>
            <a:spLocks noChangeArrowheads="1"/>
          </p:cNvSpPr>
          <p:nvPr/>
        </p:nvSpPr>
        <p:spPr bwMode="auto">
          <a:xfrm>
            <a:off x="2855913" y="4437063"/>
            <a:ext cx="144462" cy="1295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34821" name="AutoShape 6">
            <a:extLst>
              <a:ext uri="{FF2B5EF4-FFF2-40B4-BE49-F238E27FC236}">
                <a16:creationId xmlns:a16="http://schemas.microsoft.com/office/drawing/2014/main" id="{F2563F1B-D7C4-4C6D-A465-C6EBB84759C4}"/>
              </a:ext>
            </a:extLst>
          </p:cNvPr>
          <p:cNvSpPr>
            <a:spLocks/>
          </p:cNvSpPr>
          <p:nvPr/>
        </p:nvSpPr>
        <p:spPr bwMode="auto">
          <a:xfrm>
            <a:off x="3995936" y="5536883"/>
            <a:ext cx="1579563" cy="609600"/>
          </a:xfrm>
          <a:prstGeom prst="accentCallout1">
            <a:avLst>
              <a:gd name="adj1" fmla="val 13750"/>
              <a:gd name="adj2" fmla="val 2894"/>
              <a:gd name="adj3" fmla="val -188648"/>
              <a:gd name="adj4" fmla="val -6508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a:t>Внешний стандарт</a:t>
            </a:r>
          </a:p>
        </p:txBody>
      </p:sp>
      <p:sp>
        <p:nvSpPr>
          <p:cNvPr id="34822" name="Rectangle 7">
            <a:extLst>
              <a:ext uri="{FF2B5EF4-FFF2-40B4-BE49-F238E27FC236}">
                <a16:creationId xmlns:a16="http://schemas.microsoft.com/office/drawing/2014/main" id="{9BE70EE0-F2FC-4B7D-BDA5-0C80A25641D1}"/>
              </a:ext>
            </a:extLst>
          </p:cNvPr>
          <p:cNvSpPr>
            <a:spLocks noChangeArrowheads="1"/>
          </p:cNvSpPr>
          <p:nvPr/>
        </p:nvSpPr>
        <p:spPr bwMode="auto">
          <a:xfrm>
            <a:off x="2855913" y="4292600"/>
            <a:ext cx="144462" cy="144463"/>
          </a:xfrm>
          <a:prstGeom prst="rect">
            <a:avLst/>
          </a:prstGeom>
          <a:solidFill>
            <a:srgbClr val="FFC000"/>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54E9306-174C-4086-B11A-0257A0B2DDDF}"/>
              </a:ext>
            </a:extLst>
          </p:cNvPr>
          <p:cNvSpPr>
            <a:spLocks noGrp="1" noChangeArrowheads="1"/>
          </p:cNvSpPr>
          <p:nvPr>
            <p:ph type="title"/>
          </p:nvPr>
        </p:nvSpPr>
        <p:spPr/>
        <p:txBody>
          <a:bodyPr/>
          <a:lstStyle/>
          <a:p>
            <a:pPr eaLnBrk="1" hangingPunct="1"/>
            <a:r>
              <a:rPr lang="ru-RU" altLang="ru-RU" sz="3600"/>
              <a:t>Параметры гашения, основанные на спектральных характеристиках внешнего стандарта</a:t>
            </a:r>
          </a:p>
        </p:txBody>
      </p:sp>
      <p:sp>
        <p:nvSpPr>
          <p:cNvPr id="35843" name="Rectangle 3">
            <a:extLst>
              <a:ext uri="{FF2B5EF4-FFF2-40B4-BE49-F238E27FC236}">
                <a16:creationId xmlns:a16="http://schemas.microsoft.com/office/drawing/2014/main" id="{ADCC564F-47E7-4091-84B2-1062A05FBC95}"/>
              </a:ext>
            </a:extLst>
          </p:cNvPr>
          <p:cNvSpPr>
            <a:spLocks noGrp="1" noChangeArrowheads="1"/>
          </p:cNvSpPr>
          <p:nvPr>
            <p:ph type="body" idx="1"/>
          </p:nvPr>
        </p:nvSpPr>
        <p:spPr>
          <a:xfrm>
            <a:off x="457200" y="1916113"/>
            <a:ext cx="8229600" cy="4210050"/>
          </a:xfrm>
        </p:spPr>
        <p:txBody>
          <a:bodyPr/>
          <a:lstStyle/>
          <a:p>
            <a:pPr eaLnBrk="1" hangingPunct="1"/>
            <a:r>
              <a:rPr lang="ru-RU" altLang="ru-RU" sz="2800" dirty="0"/>
              <a:t>Соотношение скоростей счета в различных энергетических каналах спектра внешнего стандарта (</a:t>
            </a:r>
            <a:r>
              <a:rPr lang="en-US" altLang="ru-RU" sz="2800" dirty="0"/>
              <a:t>External Standard Ratio, ESR)</a:t>
            </a:r>
          </a:p>
          <a:p>
            <a:pPr eaLnBrk="1" hangingPunct="1"/>
            <a:r>
              <a:rPr lang="ru-RU" altLang="ru-RU" sz="2800" dirty="0"/>
              <a:t>Положение точки перегиба в спектре внешнего стандарта (</a:t>
            </a:r>
            <a:r>
              <a:rPr lang="en-US" altLang="ru-RU" sz="2800" dirty="0"/>
              <a:t>H</a:t>
            </a:r>
            <a:r>
              <a:rPr lang="en-US" altLang="ru-RU" sz="2800" baseline="30000" dirty="0"/>
              <a:t>#</a:t>
            </a:r>
            <a:r>
              <a:rPr lang="en-US" altLang="ru-RU" sz="2800" dirty="0"/>
              <a:t>)</a:t>
            </a:r>
            <a:endParaRPr lang="ru-RU" altLang="ru-RU" sz="2800" dirty="0"/>
          </a:p>
          <a:p>
            <a:pPr eaLnBrk="1" hangingPunct="1"/>
            <a:r>
              <a:rPr lang="ru-RU" altLang="ru-RU" sz="2800" dirty="0"/>
              <a:t>Спектральный индекс внешнего стандарта (</a:t>
            </a:r>
            <a:r>
              <a:rPr lang="en-US" altLang="ru-RU" sz="2800" dirty="0"/>
              <a:t>Spectral Index of the External Standard, SIE)</a:t>
            </a:r>
          </a:p>
          <a:p>
            <a:pPr eaLnBrk="1" hangingPunct="1"/>
            <a:r>
              <a:rPr lang="ru-RU" altLang="ru-RU" sz="2800" dirty="0"/>
              <a:t>Преобразованный спектральный индекс внешнего стандарта (</a:t>
            </a:r>
            <a:r>
              <a:rPr lang="en-US" altLang="ru-RU" sz="2800" dirty="0"/>
              <a:t>Transformed SIE, </a:t>
            </a:r>
            <a:r>
              <a:rPr lang="en-US" altLang="ru-RU" sz="2800" dirty="0" err="1"/>
              <a:t>tSIE</a:t>
            </a:r>
            <a:r>
              <a:rPr lang="en-US" altLang="ru-RU" sz="2800" dirty="0"/>
              <a:t>)</a:t>
            </a:r>
            <a:endParaRPr lang="ru-RU" altLang="ru-RU"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5565C8A-ADCD-4FCC-9E5B-94CA7105D674}"/>
              </a:ext>
            </a:extLst>
          </p:cNvPr>
          <p:cNvSpPr>
            <a:spLocks noGrp="1" noChangeArrowheads="1"/>
          </p:cNvSpPr>
          <p:nvPr>
            <p:ph type="title"/>
          </p:nvPr>
        </p:nvSpPr>
        <p:spPr/>
        <p:txBody>
          <a:bodyPr/>
          <a:lstStyle/>
          <a:p>
            <a:pPr eaLnBrk="1" hangingPunct="1"/>
            <a:r>
              <a:rPr lang="ru-RU" altLang="ru-RU" sz="3600"/>
              <a:t>Параметры гашения, основанные на спектральных характеристиках внешнего стандарта</a:t>
            </a:r>
          </a:p>
        </p:txBody>
      </p:sp>
      <p:sp>
        <p:nvSpPr>
          <p:cNvPr id="36867" name="Rectangle 3">
            <a:extLst>
              <a:ext uri="{FF2B5EF4-FFF2-40B4-BE49-F238E27FC236}">
                <a16:creationId xmlns:a16="http://schemas.microsoft.com/office/drawing/2014/main" id="{F28A90C6-D3EA-416F-A984-E840A3EB213F}"/>
              </a:ext>
            </a:extLst>
          </p:cNvPr>
          <p:cNvSpPr>
            <a:spLocks noGrp="1" noChangeArrowheads="1"/>
          </p:cNvSpPr>
          <p:nvPr>
            <p:ph type="body" idx="1"/>
          </p:nvPr>
        </p:nvSpPr>
        <p:spPr>
          <a:xfrm>
            <a:off x="179388" y="1916113"/>
            <a:ext cx="8507412" cy="4210050"/>
          </a:xfrm>
        </p:spPr>
        <p:txBody>
          <a:bodyPr/>
          <a:lstStyle/>
          <a:p>
            <a:pPr eaLnBrk="1" hangingPunct="1"/>
            <a:r>
              <a:rPr lang="ru-RU" altLang="ru-RU" sz="2800" dirty="0"/>
              <a:t>Преобразованный спектральный индекс внешнего стандарта (</a:t>
            </a:r>
            <a:r>
              <a:rPr lang="en-US" altLang="ru-RU" sz="2800" dirty="0"/>
              <a:t>Transformed SIE, </a:t>
            </a:r>
            <a:r>
              <a:rPr lang="en-US" altLang="ru-RU" sz="2800" dirty="0" err="1"/>
              <a:t>tSIE</a:t>
            </a:r>
            <a:r>
              <a:rPr lang="en-US" altLang="ru-RU" sz="2800" dirty="0"/>
              <a:t>)</a:t>
            </a:r>
          </a:p>
          <a:p>
            <a:pPr marL="0" indent="0" eaLnBrk="1" hangingPunct="1">
              <a:buNone/>
            </a:pPr>
            <a:r>
              <a:rPr lang="en-US" altLang="ru-RU" sz="2400" dirty="0"/>
              <a:t>S</a:t>
            </a:r>
            <a:r>
              <a:rPr lang="en-US" altLang="ru-RU" sz="2400" baseline="-25000" dirty="0"/>
              <a:t>1</a:t>
            </a:r>
            <a:r>
              <a:rPr lang="en-US" altLang="ru-RU" sz="2400" dirty="0"/>
              <a:t>=C</a:t>
            </a:r>
            <a:r>
              <a:rPr lang="en-US" altLang="ru-RU" sz="2400" baseline="-25000" dirty="0"/>
              <a:t>1</a:t>
            </a:r>
            <a:endParaRPr lang="en-US" altLang="ru-RU" sz="2800" baseline="-25000" dirty="0"/>
          </a:p>
          <a:p>
            <a:pPr eaLnBrk="1" hangingPunct="1">
              <a:buFontTx/>
              <a:buNone/>
            </a:pPr>
            <a:r>
              <a:rPr lang="en-US" altLang="ru-RU" sz="2400" dirty="0"/>
              <a:t>S</a:t>
            </a:r>
            <a:r>
              <a:rPr lang="en-US" altLang="ru-RU" sz="2400" baseline="-25000" dirty="0"/>
              <a:t>2</a:t>
            </a:r>
            <a:r>
              <a:rPr lang="en-US" altLang="ru-RU" sz="2400" dirty="0"/>
              <a:t>=S</a:t>
            </a:r>
            <a:r>
              <a:rPr lang="en-US" altLang="ru-RU" sz="2400" baseline="-25000" dirty="0"/>
              <a:t>1</a:t>
            </a:r>
            <a:r>
              <a:rPr lang="en-US" altLang="ru-RU" sz="2400" dirty="0"/>
              <a:t>+C</a:t>
            </a:r>
            <a:r>
              <a:rPr lang="en-US" altLang="ru-RU" sz="2400" baseline="-25000" dirty="0"/>
              <a:t>2</a:t>
            </a:r>
            <a:endParaRPr lang="ru-RU" altLang="ru-RU" sz="2400" baseline="-25000" dirty="0"/>
          </a:p>
          <a:p>
            <a:pPr eaLnBrk="1" hangingPunct="1">
              <a:buFontTx/>
              <a:buNone/>
            </a:pPr>
            <a:r>
              <a:rPr lang="ru-RU" altLang="ru-RU" sz="2400" dirty="0"/>
              <a:t>…</a:t>
            </a:r>
          </a:p>
          <a:p>
            <a:pPr eaLnBrk="1" hangingPunct="1">
              <a:buFontTx/>
              <a:buNone/>
            </a:pPr>
            <a:r>
              <a:rPr lang="en-US" altLang="ru-RU" sz="2400" dirty="0"/>
              <a:t>P</a:t>
            </a:r>
            <a:r>
              <a:rPr lang="en-US" altLang="ru-RU" sz="2400" baseline="-25000" dirty="0"/>
              <a:t>1</a:t>
            </a:r>
            <a:r>
              <a:rPr lang="en-US" altLang="ru-RU" sz="2400" dirty="0"/>
              <a:t> – 20% of counts</a:t>
            </a:r>
          </a:p>
          <a:p>
            <a:pPr eaLnBrk="1" hangingPunct="1">
              <a:buFontTx/>
              <a:buNone/>
            </a:pPr>
            <a:r>
              <a:rPr lang="en-US" altLang="ru-RU" sz="2400" dirty="0"/>
              <a:t>P</a:t>
            </a:r>
            <a:r>
              <a:rPr lang="en-US" altLang="ru-RU" sz="2400" baseline="-25000" dirty="0"/>
              <a:t>2</a:t>
            </a:r>
            <a:r>
              <a:rPr lang="en-US" altLang="ru-RU" sz="2400" dirty="0"/>
              <a:t> – 10% of counts</a:t>
            </a:r>
          </a:p>
          <a:p>
            <a:pPr eaLnBrk="1" hangingPunct="1">
              <a:buFontTx/>
              <a:buNone/>
            </a:pPr>
            <a:r>
              <a:rPr lang="en-US" altLang="ru-RU" sz="2400" dirty="0">
                <a:cs typeface="Arial" panose="020B0604020202020204" pitchFamily="34" charset="0"/>
              </a:rPr>
              <a:t>F = 1000 /</a:t>
            </a:r>
            <a:r>
              <a:rPr lang="en-US" altLang="ru-RU" sz="2400" dirty="0"/>
              <a:t> E </a:t>
            </a:r>
            <a:endParaRPr lang="en-US" altLang="ru-RU" sz="2400" dirty="0">
              <a:cs typeface="Arial" panose="020B0604020202020204" pitchFamily="34" charset="0"/>
            </a:endParaRPr>
          </a:p>
          <a:p>
            <a:pPr eaLnBrk="1" hangingPunct="1">
              <a:buFontTx/>
              <a:buNone/>
            </a:pPr>
            <a:r>
              <a:rPr lang="en-US" altLang="ru-RU" sz="2400" dirty="0">
                <a:cs typeface="Arial" panose="020B0604020202020204" pitchFamily="34" charset="0"/>
              </a:rPr>
              <a:t>F = Calibration factor</a:t>
            </a:r>
          </a:p>
          <a:p>
            <a:pPr eaLnBrk="1" hangingPunct="1">
              <a:buFontTx/>
              <a:buNone/>
            </a:pPr>
            <a:r>
              <a:rPr lang="en-US" altLang="ru-RU" sz="2400" dirty="0" err="1"/>
              <a:t>tSIE</a:t>
            </a:r>
            <a:r>
              <a:rPr lang="en-US" altLang="ru-RU" sz="2400" dirty="0"/>
              <a:t> = E </a:t>
            </a:r>
            <a:r>
              <a:rPr lang="en-US" altLang="ru-RU" sz="2400" dirty="0">
                <a:cs typeface="Arial" panose="020B0604020202020204" pitchFamily="34" charset="0"/>
              </a:rPr>
              <a:t>× F</a:t>
            </a:r>
          </a:p>
          <a:p>
            <a:pPr eaLnBrk="1" hangingPunct="1">
              <a:buFontTx/>
              <a:buNone/>
            </a:pPr>
            <a:endParaRPr lang="en-US" altLang="ru-RU" sz="2400" dirty="0">
              <a:cs typeface="Arial" panose="020B0604020202020204" pitchFamily="34" charset="0"/>
            </a:endParaRPr>
          </a:p>
        </p:txBody>
      </p:sp>
      <p:pic>
        <p:nvPicPr>
          <p:cNvPr id="36868" name="Picture 8">
            <a:extLst>
              <a:ext uri="{FF2B5EF4-FFF2-40B4-BE49-F238E27FC236}">
                <a16:creationId xmlns:a16="http://schemas.microsoft.com/office/drawing/2014/main" id="{D4B3BDEE-211A-4507-B023-D18DF86B6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997200"/>
            <a:ext cx="5724525" cy="353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a:extLst>
              <a:ext uri="{FF2B5EF4-FFF2-40B4-BE49-F238E27FC236}">
                <a16:creationId xmlns:a16="http://schemas.microsoft.com/office/drawing/2014/main" id="{BA1A1849-6446-408A-A95E-716E678A3233}"/>
              </a:ext>
            </a:extLst>
          </p:cNvPr>
          <p:cNvSpPr>
            <a:spLocks noGrp="1" noChangeArrowheads="1"/>
          </p:cNvSpPr>
          <p:nvPr>
            <p:ph type="title"/>
          </p:nvPr>
        </p:nvSpPr>
        <p:spPr/>
        <p:txBody>
          <a:bodyPr/>
          <a:lstStyle/>
          <a:p>
            <a:pPr eaLnBrk="1" hangingPunct="1"/>
            <a:r>
              <a:rPr lang="ru-RU" altLang="ru-RU" sz="3200"/>
              <a:t>Зависимость эффективности регистрации </a:t>
            </a:r>
            <a:r>
              <a:rPr lang="el-GR" altLang="ru-RU" sz="3200">
                <a:cs typeface="Arial" panose="020B0604020202020204" pitchFamily="34" charset="0"/>
              </a:rPr>
              <a:t>β</a:t>
            </a:r>
            <a:r>
              <a:rPr lang="ru-RU" altLang="ru-RU" sz="3200"/>
              <a:t>-частиц </a:t>
            </a:r>
            <a:r>
              <a:rPr lang="ru-RU" altLang="ru-RU" sz="3200" baseline="30000"/>
              <a:t>3</a:t>
            </a:r>
            <a:r>
              <a:rPr lang="en-US" altLang="ru-RU" sz="3200"/>
              <a:t>H, </a:t>
            </a:r>
            <a:r>
              <a:rPr lang="en-US" altLang="ru-RU" sz="3200" baseline="30000"/>
              <a:t>14</a:t>
            </a:r>
            <a:r>
              <a:rPr lang="en-US" altLang="ru-RU" sz="3200"/>
              <a:t>C </a:t>
            </a:r>
            <a:r>
              <a:rPr lang="ru-RU" altLang="ru-RU" sz="3200"/>
              <a:t>и </a:t>
            </a:r>
            <a:r>
              <a:rPr lang="el-GR" altLang="ru-RU" sz="3200">
                <a:cs typeface="Arial" panose="020B0604020202020204" pitchFamily="34" charset="0"/>
              </a:rPr>
              <a:t>α</a:t>
            </a:r>
            <a:r>
              <a:rPr lang="ru-RU" altLang="ru-RU" sz="3200"/>
              <a:t>-частиц </a:t>
            </a:r>
            <a:r>
              <a:rPr lang="en-US" altLang="ru-RU" sz="3200" baseline="30000"/>
              <a:t>239</a:t>
            </a:r>
            <a:r>
              <a:rPr lang="en-US" altLang="ru-RU" sz="3200"/>
              <a:t>Pu </a:t>
            </a:r>
            <a:r>
              <a:rPr lang="ru-RU" altLang="ru-RU" sz="3200"/>
              <a:t>от гашения</a:t>
            </a:r>
          </a:p>
        </p:txBody>
      </p:sp>
      <p:graphicFrame>
        <p:nvGraphicFramePr>
          <p:cNvPr id="37891" name="Object 4">
            <a:extLst>
              <a:ext uri="{FF2B5EF4-FFF2-40B4-BE49-F238E27FC236}">
                <a16:creationId xmlns:a16="http://schemas.microsoft.com/office/drawing/2014/main" id="{988C0552-CEB3-4816-8BC0-01DC00356E3F}"/>
              </a:ext>
            </a:extLst>
          </p:cNvPr>
          <p:cNvGraphicFramePr>
            <a:graphicFrameLocks noGrp="1" noChangeAspect="1"/>
          </p:cNvGraphicFramePr>
          <p:nvPr>
            <p:ph sz="half" idx="1"/>
          </p:nvPr>
        </p:nvGraphicFramePr>
        <p:xfrm>
          <a:off x="3995738" y="2259013"/>
          <a:ext cx="5148262" cy="3860800"/>
        </p:xfrm>
        <a:graphic>
          <a:graphicData uri="http://schemas.openxmlformats.org/presentationml/2006/ole">
            <mc:AlternateContent xmlns:mc="http://schemas.openxmlformats.org/markup-compatibility/2006">
              <mc:Choice xmlns:v="urn:schemas-microsoft-com:vml" Requires="v">
                <p:oleObj name="PHOTO-PAINT" r:id="rId3" imgW="2928886" imgH="2197426" progId="CorelPhotoPaint.Image.12">
                  <p:embed/>
                </p:oleObj>
              </mc:Choice>
              <mc:Fallback>
                <p:oleObj name="PHOTO-PAINT" r:id="rId3" imgW="2928886" imgH="2197426" progId="CorelPhotoPaint.Image.12">
                  <p:embed/>
                  <p:pic>
                    <p:nvPicPr>
                      <p:cNvPr id="37891" name="Object 4">
                        <a:extLst>
                          <a:ext uri="{FF2B5EF4-FFF2-40B4-BE49-F238E27FC236}">
                            <a16:creationId xmlns:a16="http://schemas.microsoft.com/office/drawing/2014/main" id="{988C0552-CEB3-4816-8BC0-01DC00356E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2259013"/>
                        <a:ext cx="5148262"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2" name="Object 11">
            <a:extLst>
              <a:ext uri="{FF2B5EF4-FFF2-40B4-BE49-F238E27FC236}">
                <a16:creationId xmlns:a16="http://schemas.microsoft.com/office/drawing/2014/main" id="{A0C1BF2F-7F15-42CB-9C20-70FD24CA2D7B}"/>
              </a:ext>
            </a:extLst>
          </p:cNvPr>
          <p:cNvGraphicFramePr>
            <a:graphicFrameLocks noGrp="1" noChangeAspect="1"/>
          </p:cNvGraphicFramePr>
          <p:nvPr>
            <p:ph sz="half" idx="2"/>
          </p:nvPr>
        </p:nvGraphicFramePr>
        <p:xfrm>
          <a:off x="0" y="1916113"/>
          <a:ext cx="3995738" cy="3884612"/>
        </p:xfrm>
        <a:graphic>
          <a:graphicData uri="http://schemas.openxmlformats.org/presentationml/2006/ole">
            <mc:AlternateContent xmlns:mc="http://schemas.openxmlformats.org/markup-compatibility/2006">
              <mc:Choice xmlns:v="urn:schemas-microsoft-com:vml" Requires="v">
                <p:oleObj name="PHOTO-PAINT" r:id="rId5" imgW="4438095" imgH="4314286" progId="CorelPhotoPaint.Image.12">
                  <p:embed/>
                </p:oleObj>
              </mc:Choice>
              <mc:Fallback>
                <p:oleObj name="PHOTO-PAINT" r:id="rId5" imgW="4438095" imgH="4314286" progId="CorelPhotoPaint.Image.12">
                  <p:embed/>
                  <p:pic>
                    <p:nvPicPr>
                      <p:cNvPr id="37892" name="Object 11">
                        <a:extLst>
                          <a:ext uri="{FF2B5EF4-FFF2-40B4-BE49-F238E27FC236}">
                            <a16:creationId xmlns:a16="http://schemas.microsoft.com/office/drawing/2014/main" id="{A0C1BF2F-7F15-42CB-9C20-70FD24CA2D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916113"/>
                        <a:ext cx="3995738" cy="388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DD5E14F-DE22-40B7-A1B9-202ACEA2AE6E}"/>
              </a:ext>
            </a:extLst>
          </p:cNvPr>
          <p:cNvSpPr>
            <a:spLocks noGrp="1" noChangeArrowheads="1"/>
          </p:cNvSpPr>
          <p:nvPr>
            <p:ph type="title"/>
          </p:nvPr>
        </p:nvSpPr>
        <p:spPr/>
        <p:txBody>
          <a:bodyPr/>
          <a:lstStyle/>
          <a:p>
            <a:pPr eaLnBrk="1" hangingPunct="1"/>
            <a:r>
              <a:rPr lang="ru-RU" altLang="ru-RU" sz="3200"/>
              <a:t>Определение абсолютной активности (трассирование эффективности)</a:t>
            </a:r>
          </a:p>
        </p:txBody>
      </p:sp>
      <p:sp>
        <p:nvSpPr>
          <p:cNvPr id="38915" name="Rectangle 3">
            <a:extLst>
              <a:ext uri="{FF2B5EF4-FFF2-40B4-BE49-F238E27FC236}">
                <a16:creationId xmlns:a16="http://schemas.microsoft.com/office/drawing/2014/main" id="{76C49284-C9AC-49F8-8B7A-F7DDF1745E93}"/>
              </a:ext>
            </a:extLst>
          </p:cNvPr>
          <p:cNvSpPr>
            <a:spLocks noGrp="1" noChangeArrowheads="1"/>
          </p:cNvSpPr>
          <p:nvPr>
            <p:ph type="body" sz="half" idx="1"/>
          </p:nvPr>
        </p:nvSpPr>
        <p:spPr>
          <a:xfrm>
            <a:off x="179388" y="1600200"/>
            <a:ext cx="8964612" cy="4525963"/>
          </a:xfrm>
        </p:spPr>
        <p:txBody>
          <a:bodyPr/>
          <a:lstStyle/>
          <a:p>
            <a:pPr eaLnBrk="1" hangingPunct="1"/>
            <a:r>
              <a:rPr lang="ru-RU" altLang="ru-RU" sz="2800" dirty="0"/>
              <a:t>Метод трассирования эффективности </a:t>
            </a:r>
            <a:r>
              <a:rPr lang="en-US" altLang="ru-RU" sz="2800" dirty="0"/>
              <a:t>DPM</a:t>
            </a:r>
          </a:p>
          <a:p>
            <a:pPr eaLnBrk="1" hangingPunct="1">
              <a:buFontTx/>
              <a:buNone/>
            </a:pPr>
            <a:r>
              <a:rPr lang="ru-RU" altLang="ru-RU" sz="1800" dirty="0"/>
              <a:t>Интервал,	</a:t>
            </a:r>
            <a:r>
              <a:rPr lang="el-GR" altLang="ru-RU" sz="1800" dirty="0">
                <a:cs typeface="Arial" panose="020B0604020202020204" pitchFamily="34" charset="0"/>
              </a:rPr>
              <a:t>ε</a:t>
            </a:r>
            <a:r>
              <a:rPr lang="ru-RU" altLang="ru-RU" sz="1800" dirty="0">
                <a:cs typeface="Arial" panose="020B0604020202020204" pitchFamily="34" charset="0"/>
              </a:rPr>
              <a:t>, %		 </a:t>
            </a:r>
            <a:r>
              <a:rPr lang="en-US" altLang="ru-RU" sz="1800" dirty="0">
                <a:cs typeface="Arial" panose="020B0604020202020204" pitchFamily="34" charset="0"/>
              </a:rPr>
              <a:t>I</a:t>
            </a:r>
            <a:r>
              <a:rPr lang="ru-RU" altLang="ru-RU" sz="1800" dirty="0">
                <a:cs typeface="Arial" panose="020B0604020202020204" pitchFamily="34" charset="0"/>
              </a:rPr>
              <a:t>, </a:t>
            </a:r>
            <a:r>
              <a:rPr lang="ru-RU" altLang="ru-RU" sz="1800" dirty="0" err="1">
                <a:cs typeface="Arial" panose="020B0604020202020204" pitchFamily="34" charset="0"/>
              </a:rPr>
              <a:t>имп</a:t>
            </a:r>
            <a:r>
              <a:rPr lang="ru-RU" altLang="ru-RU" sz="1800" dirty="0">
                <a:cs typeface="Arial" panose="020B0604020202020204" pitchFamily="34" charset="0"/>
              </a:rPr>
              <a:t>./с</a:t>
            </a:r>
          </a:p>
          <a:p>
            <a:pPr eaLnBrk="1" hangingPunct="1">
              <a:buFontTx/>
              <a:buNone/>
            </a:pPr>
            <a:r>
              <a:rPr lang="ru-RU" altLang="ru-RU" sz="1800" dirty="0">
                <a:cs typeface="Arial" panose="020B0604020202020204" pitchFamily="34" charset="0"/>
              </a:rPr>
              <a:t>кэВ		</a:t>
            </a:r>
            <a:r>
              <a:rPr lang="ru-RU" altLang="ru-RU" sz="1800" dirty="0"/>
              <a:t>стандарт	препарат</a:t>
            </a:r>
          </a:p>
          <a:p>
            <a:pPr eaLnBrk="1" hangingPunct="1">
              <a:buFontTx/>
              <a:buNone/>
            </a:pPr>
            <a:r>
              <a:rPr lang="ru-RU" altLang="ru-RU" sz="1800" dirty="0"/>
              <a:t>0-2			24		2</a:t>
            </a:r>
          </a:p>
          <a:p>
            <a:pPr eaLnBrk="1" hangingPunct="1">
              <a:buFontTx/>
              <a:buNone/>
            </a:pPr>
            <a:r>
              <a:rPr lang="ru-RU" altLang="ru-RU" sz="1800" dirty="0"/>
              <a:t>2-4			49		5</a:t>
            </a:r>
          </a:p>
          <a:p>
            <a:pPr eaLnBrk="1" hangingPunct="1">
              <a:buFontTx/>
              <a:buNone/>
            </a:pPr>
            <a:r>
              <a:rPr lang="ru-RU" altLang="ru-RU" sz="1800" dirty="0"/>
              <a:t>4-6			59		7</a:t>
            </a:r>
          </a:p>
          <a:p>
            <a:pPr eaLnBrk="1" hangingPunct="1">
              <a:buFontTx/>
              <a:buNone/>
            </a:pPr>
            <a:r>
              <a:rPr lang="ru-RU" altLang="ru-RU" sz="1800" dirty="0"/>
              <a:t>6-8			68		10</a:t>
            </a:r>
          </a:p>
          <a:p>
            <a:pPr eaLnBrk="1" hangingPunct="1">
              <a:buFontTx/>
              <a:buNone/>
            </a:pPr>
            <a:r>
              <a:rPr lang="ru-RU" altLang="ru-RU" sz="1800" dirty="0"/>
              <a:t>8-10		77		14</a:t>
            </a:r>
          </a:p>
          <a:p>
            <a:pPr eaLnBrk="1" hangingPunct="1">
              <a:buFontTx/>
              <a:buNone/>
            </a:pPr>
            <a:r>
              <a:rPr lang="ru-RU" altLang="ru-RU" sz="1800" dirty="0"/>
              <a:t>10-2000		83		19</a:t>
            </a:r>
          </a:p>
        </p:txBody>
      </p:sp>
      <p:graphicFrame>
        <p:nvGraphicFramePr>
          <p:cNvPr id="38916" name="Object 4">
            <a:extLst>
              <a:ext uri="{FF2B5EF4-FFF2-40B4-BE49-F238E27FC236}">
                <a16:creationId xmlns:a16="http://schemas.microsoft.com/office/drawing/2014/main" id="{BD80C775-A523-4AE2-B4C4-858AB7173D34}"/>
              </a:ext>
            </a:extLst>
          </p:cNvPr>
          <p:cNvGraphicFramePr>
            <a:graphicFrameLocks noGrp="1" noChangeAspect="1"/>
          </p:cNvGraphicFramePr>
          <p:nvPr>
            <p:ph sz="quarter" idx="2"/>
          </p:nvPr>
        </p:nvGraphicFramePr>
        <p:xfrm>
          <a:off x="1763713" y="5013325"/>
          <a:ext cx="1144587" cy="1106488"/>
        </p:xfrm>
        <a:graphic>
          <a:graphicData uri="http://schemas.openxmlformats.org/presentationml/2006/ole">
            <mc:AlternateContent xmlns:mc="http://schemas.openxmlformats.org/markup-compatibility/2006">
              <mc:Choice xmlns:v="urn:schemas-microsoft-com:vml" Requires="v">
                <p:oleObj name="Формула" r:id="rId3" imgW="381000" imgH="368300" progId="Equation.3">
                  <p:embed/>
                </p:oleObj>
              </mc:Choice>
              <mc:Fallback>
                <p:oleObj name="Формула" r:id="rId3" imgW="381000" imgH="368300" progId="Equation.3">
                  <p:embed/>
                  <p:pic>
                    <p:nvPicPr>
                      <p:cNvPr id="38916" name="Object 4">
                        <a:extLst>
                          <a:ext uri="{FF2B5EF4-FFF2-40B4-BE49-F238E27FC236}">
                            <a16:creationId xmlns:a16="http://schemas.microsoft.com/office/drawing/2014/main" id="{BD80C775-A523-4AE2-B4C4-858AB7173D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5013325"/>
                        <a:ext cx="1144587" cy="1106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8917" name="Picture 12">
            <a:extLst>
              <a:ext uri="{FF2B5EF4-FFF2-40B4-BE49-F238E27FC236}">
                <a16:creationId xmlns:a16="http://schemas.microsoft.com/office/drawing/2014/main" id="{8C063F69-597B-4FDB-8FAA-0BEEB1E8BE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2895600"/>
            <a:ext cx="4140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8" name="Line 13">
            <a:extLst>
              <a:ext uri="{FF2B5EF4-FFF2-40B4-BE49-F238E27FC236}">
                <a16:creationId xmlns:a16="http://schemas.microsoft.com/office/drawing/2014/main" id="{9E2A6381-4756-4EFB-B5A3-EAAD719730F5}"/>
              </a:ext>
            </a:extLst>
          </p:cNvPr>
          <p:cNvSpPr>
            <a:spLocks noChangeShapeType="1"/>
          </p:cNvSpPr>
          <p:nvPr/>
        </p:nvSpPr>
        <p:spPr bwMode="auto">
          <a:xfrm>
            <a:off x="8388350" y="3163888"/>
            <a:ext cx="0" cy="305911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aphicFrame>
        <p:nvGraphicFramePr>
          <p:cNvPr id="38919" name="Object 14">
            <a:extLst>
              <a:ext uri="{FF2B5EF4-FFF2-40B4-BE49-F238E27FC236}">
                <a16:creationId xmlns:a16="http://schemas.microsoft.com/office/drawing/2014/main" id="{B08F35C9-8A70-4619-A94E-96EEC4C2D139}"/>
              </a:ext>
            </a:extLst>
          </p:cNvPr>
          <p:cNvGraphicFramePr>
            <a:graphicFrameLocks noChangeAspect="1"/>
          </p:cNvGraphicFramePr>
          <p:nvPr/>
        </p:nvGraphicFramePr>
        <p:xfrm>
          <a:off x="6443663" y="2492375"/>
          <a:ext cx="2327275" cy="495300"/>
        </p:xfrm>
        <a:graphic>
          <a:graphicData uri="http://schemas.openxmlformats.org/presentationml/2006/ole">
            <mc:AlternateContent xmlns:mc="http://schemas.openxmlformats.org/markup-compatibility/2006">
              <mc:Choice xmlns:v="urn:schemas-microsoft-com:vml" Requires="v">
                <p:oleObj name="Формула" r:id="rId6" imgW="774364" imgH="165028" progId="Equation.3">
                  <p:embed/>
                </p:oleObj>
              </mc:Choice>
              <mc:Fallback>
                <p:oleObj name="Формула" r:id="rId6" imgW="774364" imgH="165028" progId="Equation.3">
                  <p:embed/>
                  <p:pic>
                    <p:nvPicPr>
                      <p:cNvPr id="38919" name="Object 14">
                        <a:extLst>
                          <a:ext uri="{FF2B5EF4-FFF2-40B4-BE49-F238E27FC236}">
                            <a16:creationId xmlns:a16="http://schemas.microsoft.com/office/drawing/2014/main" id="{B08F35C9-8A70-4619-A94E-96EEC4C2D1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663" y="2492375"/>
                        <a:ext cx="232727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Группа 2">
            <a:extLst>
              <a:ext uri="{FF2B5EF4-FFF2-40B4-BE49-F238E27FC236}">
                <a16:creationId xmlns:a16="http://schemas.microsoft.com/office/drawing/2014/main" id="{1BE434F1-04EC-42AD-BD44-3FEB4F4D5865}"/>
              </a:ext>
            </a:extLst>
          </p:cNvPr>
          <p:cNvGrpSpPr>
            <a:grpSpLocks/>
          </p:cNvGrpSpPr>
          <p:nvPr/>
        </p:nvGrpSpPr>
        <p:grpSpPr bwMode="auto">
          <a:xfrm>
            <a:off x="323850" y="2276475"/>
            <a:ext cx="2592388" cy="1855788"/>
            <a:chOff x="323850" y="2276475"/>
            <a:chExt cx="2592388" cy="1855788"/>
          </a:xfrm>
        </p:grpSpPr>
        <p:graphicFrame>
          <p:nvGraphicFramePr>
            <p:cNvPr id="39947" name="Object 4">
              <a:extLst>
                <a:ext uri="{FF2B5EF4-FFF2-40B4-BE49-F238E27FC236}">
                  <a16:creationId xmlns:a16="http://schemas.microsoft.com/office/drawing/2014/main" id="{4971E325-2BC8-4B6E-93BD-3D52ED9B692D}"/>
                </a:ext>
              </a:extLst>
            </p:cNvPr>
            <p:cNvGraphicFramePr>
              <a:graphicFrameLocks noChangeAspect="1"/>
            </p:cNvGraphicFramePr>
            <p:nvPr/>
          </p:nvGraphicFramePr>
          <p:xfrm>
            <a:off x="323850" y="2276475"/>
            <a:ext cx="2592388" cy="1855788"/>
          </p:xfrm>
          <a:graphic>
            <a:graphicData uri="http://schemas.openxmlformats.org/presentationml/2006/ole">
              <mc:AlternateContent xmlns:mc="http://schemas.openxmlformats.org/markup-compatibility/2006">
                <mc:Choice xmlns:v="urn:schemas-microsoft-com:vml" Requires="v">
                  <p:oleObj name="PHOTO-PAINT" r:id="rId3" imgW="2679365" imgH="1917460" progId="CorelPhotoPaint.Image.12">
                    <p:embed/>
                  </p:oleObj>
                </mc:Choice>
                <mc:Fallback>
                  <p:oleObj name="PHOTO-PAINT" r:id="rId3" imgW="2679365" imgH="1917460" progId="CorelPhotoPaint.Image.12">
                    <p:embed/>
                    <p:pic>
                      <p:nvPicPr>
                        <p:cNvPr id="39947" name="Object 4">
                          <a:extLst>
                            <a:ext uri="{FF2B5EF4-FFF2-40B4-BE49-F238E27FC236}">
                              <a16:creationId xmlns:a16="http://schemas.microsoft.com/office/drawing/2014/main" id="{4971E325-2BC8-4B6E-93BD-3D52ED9B69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276475"/>
                          <a:ext cx="2592388" cy="185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8" name="TextBox 1">
              <a:extLst>
                <a:ext uri="{FF2B5EF4-FFF2-40B4-BE49-F238E27FC236}">
                  <a16:creationId xmlns:a16="http://schemas.microsoft.com/office/drawing/2014/main" id="{D4CAE24C-7413-4D19-A13F-DB04F637A847}"/>
                </a:ext>
              </a:extLst>
            </p:cNvPr>
            <p:cNvSpPr txBox="1">
              <a:spLocks noChangeArrowheads="1"/>
            </p:cNvSpPr>
            <p:nvPr/>
          </p:nvSpPr>
          <p:spPr bwMode="auto">
            <a:xfrm>
              <a:off x="909932" y="3824486"/>
              <a:ext cx="17633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1400"/>
                <a:t>Параметр гашения</a:t>
              </a:r>
            </a:p>
          </p:txBody>
        </p:sp>
      </p:grpSp>
      <p:grpSp>
        <p:nvGrpSpPr>
          <p:cNvPr id="39939" name="Группа 3">
            <a:extLst>
              <a:ext uri="{FF2B5EF4-FFF2-40B4-BE49-F238E27FC236}">
                <a16:creationId xmlns:a16="http://schemas.microsoft.com/office/drawing/2014/main" id="{20F070A3-FE8D-4B44-9594-D4C4DBAA675A}"/>
              </a:ext>
            </a:extLst>
          </p:cNvPr>
          <p:cNvGrpSpPr>
            <a:grpSpLocks/>
          </p:cNvGrpSpPr>
          <p:nvPr/>
        </p:nvGrpSpPr>
        <p:grpSpPr bwMode="auto">
          <a:xfrm>
            <a:off x="323850" y="4292600"/>
            <a:ext cx="2586038" cy="1933575"/>
            <a:chOff x="323850" y="4292600"/>
            <a:chExt cx="2586038" cy="1933575"/>
          </a:xfrm>
        </p:grpSpPr>
        <p:graphicFrame>
          <p:nvGraphicFramePr>
            <p:cNvPr id="39945" name="Object 6">
              <a:extLst>
                <a:ext uri="{FF2B5EF4-FFF2-40B4-BE49-F238E27FC236}">
                  <a16:creationId xmlns:a16="http://schemas.microsoft.com/office/drawing/2014/main" id="{D110C470-C357-4F54-8D7E-157F1C078C60}"/>
                </a:ext>
              </a:extLst>
            </p:cNvPr>
            <p:cNvGraphicFramePr>
              <a:graphicFrameLocks noChangeAspect="1"/>
            </p:cNvGraphicFramePr>
            <p:nvPr/>
          </p:nvGraphicFramePr>
          <p:xfrm>
            <a:off x="323850" y="4292600"/>
            <a:ext cx="2586038" cy="1933575"/>
          </p:xfrm>
          <a:graphic>
            <a:graphicData uri="http://schemas.openxmlformats.org/presentationml/2006/ole">
              <mc:AlternateContent xmlns:mc="http://schemas.openxmlformats.org/markup-compatibility/2006">
                <mc:Choice xmlns:v="urn:schemas-microsoft-com:vml" Requires="v">
                  <p:oleObj name="PHOTO-PAINT" r:id="rId5" imgW="2514286" imgH="1879365" progId="CorelPhotoPaint.Image.12">
                    <p:embed/>
                  </p:oleObj>
                </mc:Choice>
                <mc:Fallback>
                  <p:oleObj name="PHOTO-PAINT" r:id="rId5" imgW="2514286" imgH="1879365" progId="CorelPhotoPaint.Image.12">
                    <p:embed/>
                    <p:pic>
                      <p:nvPicPr>
                        <p:cNvPr id="39945" name="Object 6">
                          <a:extLst>
                            <a:ext uri="{FF2B5EF4-FFF2-40B4-BE49-F238E27FC236}">
                              <a16:creationId xmlns:a16="http://schemas.microsoft.com/office/drawing/2014/main" id="{D110C470-C357-4F54-8D7E-157F1C078C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4292600"/>
                          <a:ext cx="2586038"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6" name="TextBox 11">
              <a:extLst>
                <a:ext uri="{FF2B5EF4-FFF2-40B4-BE49-F238E27FC236}">
                  <a16:creationId xmlns:a16="http://schemas.microsoft.com/office/drawing/2014/main" id="{BFF3AB4D-0B3E-4679-BCD0-F5899FA084C6}"/>
                </a:ext>
              </a:extLst>
            </p:cNvPr>
            <p:cNvSpPr txBox="1">
              <a:spLocks noChangeArrowheads="1"/>
            </p:cNvSpPr>
            <p:nvPr/>
          </p:nvSpPr>
          <p:spPr bwMode="auto">
            <a:xfrm>
              <a:off x="853670" y="5913735"/>
              <a:ext cx="19841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1400"/>
                <a:t>Свободный параметр</a:t>
              </a:r>
            </a:p>
          </p:txBody>
        </p:sp>
      </p:grpSp>
      <p:sp>
        <p:nvSpPr>
          <p:cNvPr id="39940" name="Rectangle 2">
            <a:extLst>
              <a:ext uri="{FF2B5EF4-FFF2-40B4-BE49-F238E27FC236}">
                <a16:creationId xmlns:a16="http://schemas.microsoft.com/office/drawing/2014/main" id="{38C34A0A-6FCF-4586-92BD-43C8E9685848}"/>
              </a:ext>
            </a:extLst>
          </p:cNvPr>
          <p:cNvSpPr>
            <a:spLocks noGrp="1" noChangeArrowheads="1"/>
          </p:cNvSpPr>
          <p:nvPr>
            <p:ph type="title"/>
          </p:nvPr>
        </p:nvSpPr>
        <p:spPr/>
        <p:txBody>
          <a:bodyPr/>
          <a:lstStyle/>
          <a:p>
            <a:pPr eaLnBrk="1" hangingPunct="1"/>
            <a:r>
              <a:rPr lang="ru-RU" altLang="ru-RU" sz="3200"/>
              <a:t>Определение абсолютной активности (трассирование эффективности)</a:t>
            </a:r>
          </a:p>
        </p:txBody>
      </p:sp>
      <p:sp>
        <p:nvSpPr>
          <p:cNvPr id="39941" name="Rectangle 3">
            <a:extLst>
              <a:ext uri="{FF2B5EF4-FFF2-40B4-BE49-F238E27FC236}">
                <a16:creationId xmlns:a16="http://schemas.microsoft.com/office/drawing/2014/main" id="{6F83A8BD-2678-40ED-9FED-8961D059E000}"/>
              </a:ext>
            </a:extLst>
          </p:cNvPr>
          <p:cNvSpPr>
            <a:spLocks noGrp="1" noChangeArrowheads="1"/>
          </p:cNvSpPr>
          <p:nvPr>
            <p:ph type="body" sz="half" idx="1"/>
          </p:nvPr>
        </p:nvSpPr>
        <p:spPr/>
        <p:txBody>
          <a:bodyPr/>
          <a:lstStyle/>
          <a:p>
            <a:pPr eaLnBrk="1" hangingPunct="1"/>
            <a:r>
              <a:rPr lang="ru-RU" altLang="ru-RU" sz="2800"/>
              <a:t>Метод </a:t>
            </a:r>
            <a:r>
              <a:rPr lang="en-US" altLang="ru-RU" sz="2800"/>
              <a:t>CIEMAT/NIST</a:t>
            </a:r>
            <a:endParaRPr lang="ru-RU" altLang="ru-RU" sz="2800"/>
          </a:p>
        </p:txBody>
      </p:sp>
      <p:graphicFrame>
        <p:nvGraphicFramePr>
          <p:cNvPr id="61448" name="Object 8">
            <a:extLst>
              <a:ext uri="{FF2B5EF4-FFF2-40B4-BE49-F238E27FC236}">
                <a16:creationId xmlns:a16="http://schemas.microsoft.com/office/drawing/2014/main" id="{BA45C8D5-3ECA-48D9-9A60-FED0B54C9569}"/>
              </a:ext>
            </a:extLst>
          </p:cNvPr>
          <p:cNvGraphicFramePr>
            <a:graphicFrameLocks noChangeAspect="1"/>
          </p:cNvGraphicFramePr>
          <p:nvPr/>
        </p:nvGraphicFramePr>
        <p:xfrm>
          <a:off x="2555875" y="2420938"/>
          <a:ext cx="3073400" cy="2209800"/>
        </p:xfrm>
        <a:graphic>
          <a:graphicData uri="http://schemas.openxmlformats.org/presentationml/2006/ole">
            <mc:AlternateContent xmlns:mc="http://schemas.openxmlformats.org/markup-compatibility/2006">
              <mc:Choice xmlns:v="urn:schemas-microsoft-com:vml" Requires="v">
                <p:oleObj name="PHOTO-PAINT" r:id="rId7" imgW="3073016" imgH="2209524" progId="CorelPhotoPaint.Image.12">
                  <p:embed/>
                </p:oleObj>
              </mc:Choice>
              <mc:Fallback>
                <p:oleObj name="PHOTO-PAINT" r:id="rId7" imgW="3073016" imgH="2209524" progId="CorelPhotoPaint.Image.12">
                  <p:embed/>
                  <p:pic>
                    <p:nvPicPr>
                      <p:cNvPr id="61448" name="Object 8">
                        <a:extLst>
                          <a:ext uri="{FF2B5EF4-FFF2-40B4-BE49-F238E27FC236}">
                            <a16:creationId xmlns:a16="http://schemas.microsoft.com/office/drawing/2014/main" id="{BA45C8D5-3ECA-48D9-9A60-FED0B54C95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875" y="2420938"/>
                        <a:ext cx="3073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9" name="Object 9">
            <a:extLst>
              <a:ext uri="{FF2B5EF4-FFF2-40B4-BE49-F238E27FC236}">
                <a16:creationId xmlns:a16="http://schemas.microsoft.com/office/drawing/2014/main" id="{0EFF8B10-F57A-4546-B635-E42BA266FF82}"/>
              </a:ext>
            </a:extLst>
          </p:cNvPr>
          <p:cNvGraphicFramePr>
            <a:graphicFrameLocks noChangeAspect="1"/>
          </p:cNvGraphicFramePr>
          <p:nvPr/>
        </p:nvGraphicFramePr>
        <p:xfrm>
          <a:off x="5292725" y="1484313"/>
          <a:ext cx="3441700" cy="2006600"/>
        </p:xfrm>
        <a:graphic>
          <a:graphicData uri="http://schemas.openxmlformats.org/presentationml/2006/ole">
            <mc:AlternateContent xmlns:mc="http://schemas.openxmlformats.org/markup-compatibility/2006">
              <mc:Choice xmlns:v="urn:schemas-microsoft-com:vml" Requires="v">
                <p:oleObj name="PHOTO-PAINT" r:id="rId9" imgW="3441270" imgH="2006349" progId="CorelPhotoPaint.Image.12">
                  <p:embed/>
                </p:oleObj>
              </mc:Choice>
              <mc:Fallback>
                <p:oleObj name="PHOTO-PAINT" r:id="rId9" imgW="3441270" imgH="2006349" progId="CorelPhotoPaint.Image.12">
                  <p:embed/>
                  <p:pic>
                    <p:nvPicPr>
                      <p:cNvPr id="61449" name="Object 9">
                        <a:extLst>
                          <a:ext uri="{FF2B5EF4-FFF2-40B4-BE49-F238E27FC236}">
                            <a16:creationId xmlns:a16="http://schemas.microsoft.com/office/drawing/2014/main" id="{0EFF8B10-F57A-4546-B635-E42BA266FF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2725" y="1484313"/>
                        <a:ext cx="3441700"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50" name="Object 10">
            <a:extLst>
              <a:ext uri="{FF2B5EF4-FFF2-40B4-BE49-F238E27FC236}">
                <a16:creationId xmlns:a16="http://schemas.microsoft.com/office/drawing/2014/main" id="{45A2E74B-CC46-4703-9CBE-B097E7AE4FFB}"/>
              </a:ext>
            </a:extLst>
          </p:cNvPr>
          <p:cNvGraphicFramePr>
            <a:graphicFrameLocks noChangeAspect="1"/>
          </p:cNvGraphicFramePr>
          <p:nvPr/>
        </p:nvGraphicFramePr>
        <p:xfrm>
          <a:off x="3995738" y="2898775"/>
          <a:ext cx="5148262" cy="3959225"/>
        </p:xfrm>
        <a:graphic>
          <a:graphicData uri="http://schemas.openxmlformats.org/presentationml/2006/ole">
            <mc:AlternateContent xmlns:mc="http://schemas.openxmlformats.org/markup-compatibility/2006">
              <mc:Choice xmlns:v="urn:schemas-microsoft-com:vml" Requires="v">
                <p:oleObj name="PHOTO-PAINT" r:id="rId11" imgW="2526984" imgH="1942857" progId="CorelPhotoPaint.Image.12">
                  <p:embed/>
                </p:oleObj>
              </mc:Choice>
              <mc:Fallback>
                <p:oleObj name="PHOTO-PAINT" r:id="rId11" imgW="2526984" imgH="1942857" progId="CorelPhotoPaint.Image.12">
                  <p:embed/>
                  <p:pic>
                    <p:nvPicPr>
                      <p:cNvPr id="61450" name="Object 10">
                        <a:extLst>
                          <a:ext uri="{FF2B5EF4-FFF2-40B4-BE49-F238E27FC236}">
                            <a16:creationId xmlns:a16="http://schemas.microsoft.com/office/drawing/2014/main" id="{45A2E74B-CC46-4703-9CBE-B097E7AE4FF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95738" y="2898775"/>
                        <a:ext cx="5148262"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F553277-4F76-4A04-ACDA-B6301B4892B1}"/>
              </a:ext>
            </a:extLst>
          </p:cNvPr>
          <p:cNvSpPr>
            <a:spLocks noGrp="1" noChangeArrowheads="1"/>
          </p:cNvSpPr>
          <p:nvPr>
            <p:ph type="title"/>
          </p:nvPr>
        </p:nvSpPr>
        <p:spPr/>
        <p:txBody>
          <a:bodyPr/>
          <a:lstStyle/>
          <a:p>
            <a:pPr eaLnBrk="1" hangingPunct="1"/>
            <a:r>
              <a:rPr lang="ru-RU" altLang="ru-RU" sz="4000"/>
              <a:t>Жидкостно-сцинтилляционная спектрометрия</a:t>
            </a:r>
          </a:p>
        </p:txBody>
      </p:sp>
      <p:pic>
        <p:nvPicPr>
          <p:cNvPr id="40963" name="Picture 4">
            <a:extLst>
              <a:ext uri="{FF2B5EF4-FFF2-40B4-BE49-F238E27FC236}">
                <a16:creationId xmlns:a16="http://schemas.microsoft.com/office/drawing/2014/main" id="{B297AA3A-B72A-46CC-BCAB-1988D3117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88" y="1484313"/>
            <a:ext cx="7553325"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a:extLst>
              <a:ext uri="{FF2B5EF4-FFF2-40B4-BE49-F238E27FC236}">
                <a16:creationId xmlns:a16="http://schemas.microsoft.com/office/drawing/2014/main" id="{89CDA27E-98A1-48CB-8957-B32B271E66CC}"/>
              </a:ext>
            </a:extLst>
          </p:cNvPr>
          <p:cNvSpPr>
            <a:spLocks noGrp="1" noChangeArrowheads="1"/>
          </p:cNvSpPr>
          <p:nvPr>
            <p:ph type="title"/>
          </p:nvPr>
        </p:nvSpPr>
        <p:spPr/>
        <p:txBody>
          <a:bodyPr/>
          <a:lstStyle/>
          <a:p>
            <a:pPr eaLnBrk="1" hangingPunct="1"/>
            <a:r>
              <a:rPr lang="ru-RU" altLang="ru-RU" sz="4000"/>
              <a:t>Жидкостно-сцинтилляционная спектрометрия</a:t>
            </a:r>
          </a:p>
        </p:txBody>
      </p:sp>
      <p:pic>
        <p:nvPicPr>
          <p:cNvPr id="41987" name="Picture 5">
            <a:extLst>
              <a:ext uri="{FF2B5EF4-FFF2-40B4-BE49-F238E27FC236}">
                <a16:creationId xmlns:a16="http://schemas.microsoft.com/office/drawing/2014/main" id="{45D8521D-FBFB-4653-ACA8-BB85D0AC0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557338"/>
            <a:ext cx="862965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4">
            <a:extLst>
              <a:ext uri="{FF2B5EF4-FFF2-40B4-BE49-F238E27FC236}">
                <a16:creationId xmlns:a16="http://schemas.microsoft.com/office/drawing/2014/main" id="{2BE728CD-67D2-4FD6-BD70-74B4FA8A0FAC}"/>
              </a:ext>
            </a:extLst>
          </p:cNvPr>
          <p:cNvSpPr>
            <a:spLocks noGrp="1" noChangeArrowheads="1"/>
          </p:cNvSpPr>
          <p:nvPr>
            <p:ph type="title" sz="quarter"/>
          </p:nvPr>
        </p:nvSpPr>
        <p:spPr/>
        <p:txBody>
          <a:bodyPr/>
          <a:lstStyle/>
          <a:p>
            <a:pPr eaLnBrk="1" hangingPunct="1"/>
            <a:r>
              <a:rPr lang="ru-RU" altLang="ru-RU"/>
              <a:t>Эффективность</a:t>
            </a:r>
          </a:p>
        </p:txBody>
      </p:sp>
      <p:graphicFrame>
        <p:nvGraphicFramePr>
          <p:cNvPr id="24579" name="Object 4">
            <a:extLst>
              <a:ext uri="{FF2B5EF4-FFF2-40B4-BE49-F238E27FC236}">
                <a16:creationId xmlns:a16="http://schemas.microsoft.com/office/drawing/2014/main" id="{7579B4F1-6BFE-4A00-80F6-6C9A9613C21B}"/>
              </a:ext>
            </a:extLst>
          </p:cNvPr>
          <p:cNvGraphicFramePr>
            <a:graphicFrameLocks noGrp="1" noChangeAspect="1"/>
          </p:cNvGraphicFramePr>
          <p:nvPr>
            <p:ph sz="quarter" idx="1"/>
          </p:nvPr>
        </p:nvGraphicFramePr>
        <p:xfrm>
          <a:off x="539750" y="1955800"/>
          <a:ext cx="2932113" cy="685800"/>
        </p:xfrm>
        <a:graphic>
          <a:graphicData uri="http://schemas.openxmlformats.org/presentationml/2006/ole">
            <mc:AlternateContent xmlns:mc="http://schemas.openxmlformats.org/markup-compatibility/2006">
              <mc:Choice xmlns:v="urn:schemas-microsoft-com:vml" Requires="v">
                <p:oleObj name="Формула" r:id="rId3" imgW="977900" imgH="228600" progId="Equation.3">
                  <p:embed/>
                </p:oleObj>
              </mc:Choice>
              <mc:Fallback>
                <p:oleObj name="Формула" r:id="rId3" imgW="977900" imgH="228600" progId="Equation.3">
                  <p:embed/>
                  <p:pic>
                    <p:nvPicPr>
                      <p:cNvPr id="24579" name="Object 4">
                        <a:extLst>
                          <a:ext uri="{FF2B5EF4-FFF2-40B4-BE49-F238E27FC236}">
                            <a16:creationId xmlns:a16="http://schemas.microsoft.com/office/drawing/2014/main" id="{7579B4F1-6BFE-4A00-80F6-6C9A9613C2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955800"/>
                        <a:ext cx="2932113"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0" name="Object 7">
            <a:extLst>
              <a:ext uri="{FF2B5EF4-FFF2-40B4-BE49-F238E27FC236}">
                <a16:creationId xmlns:a16="http://schemas.microsoft.com/office/drawing/2014/main" id="{12B49CB8-E7D9-4E0F-8C8B-D9FF7B272F44}"/>
              </a:ext>
            </a:extLst>
          </p:cNvPr>
          <p:cNvGraphicFramePr>
            <a:graphicFrameLocks noGrp="1" noChangeAspect="1"/>
          </p:cNvGraphicFramePr>
          <p:nvPr>
            <p:ph sz="quarter" idx="2"/>
          </p:nvPr>
        </p:nvGraphicFramePr>
        <p:xfrm>
          <a:off x="1116013" y="3035300"/>
          <a:ext cx="1827212" cy="609600"/>
        </p:xfrm>
        <a:graphic>
          <a:graphicData uri="http://schemas.openxmlformats.org/presentationml/2006/ole">
            <mc:AlternateContent xmlns:mc="http://schemas.openxmlformats.org/markup-compatibility/2006">
              <mc:Choice xmlns:v="urn:schemas-microsoft-com:vml" Requires="v">
                <p:oleObj name="Формула" r:id="rId5" imgW="609336" imgH="203112" progId="Equation.3">
                  <p:embed/>
                </p:oleObj>
              </mc:Choice>
              <mc:Fallback>
                <p:oleObj name="Формула" r:id="rId5" imgW="609336" imgH="203112" progId="Equation.3">
                  <p:embed/>
                  <p:pic>
                    <p:nvPicPr>
                      <p:cNvPr id="24580" name="Object 7">
                        <a:extLst>
                          <a:ext uri="{FF2B5EF4-FFF2-40B4-BE49-F238E27FC236}">
                            <a16:creationId xmlns:a16="http://schemas.microsoft.com/office/drawing/2014/main" id="{12B49CB8-E7D9-4E0F-8C8B-D9FF7B272F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3035300"/>
                        <a:ext cx="1827212"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1" name="Object 10">
            <a:extLst>
              <a:ext uri="{FF2B5EF4-FFF2-40B4-BE49-F238E27FC236}">
                <a16:creationId xmlns:a16="http://schemas.microsoft.com/office/drawing/2014/main" id="{30922635-05B1-4C51-8FC7-F003EBA7B84F}"/>
              </a:ext>
            </a:extLst>
          </p:cNvPr>
          <p:cNvGraphicFramePr>
            <a:graphicFrameLocks noGrp="1" noChangeAspect="1"/>
          </p:cNvGraphicFramePr>
          <p:nvPr>
            <p:ph sz="quarter" idx="3"/>
          </p:nvPr>
        </p:nvGraphicFramePr>
        <p:xfrm>
          <a:off x="1189038" y="4187825"/>
          <a:ext cx="1712912" cy="571500"/>
        </p:xfrm>
        <a:graphic>
          <a:graphicData uri="http://schemas.openxmlformats.org/presentationml/2006/ole">
            <mc:AlternateContent xmlns:mc="http://schemas.openxmlformats.org/markup-compatibility/2006">
              <mc:Choice xmlns:v="urn:schemas-microsoft-com:vml" Requires="v">
                <p:oleObj name="Формула" r:id="rId7" imgW="571252" imgH="190417" progId="Equation.3">
                  <p:embed/>
                </p:oleObj>
              </mc:Choice>
              <mc:Fallback>
                <p:oleObj name="Формула" r:id="rId7" imgW="571252" imgH="190417" progId="Equation.3">
                  <p:embed/>
                  <p:pic>
                    <p:nvPicPr>
                      <p:cNvPr id="24581" name="Object 10">
                        <a:extLst>
                          <a:ext uri="{FF2B5EF4-FFF2-40B4-BE49-F238E27FC236}">
                            <a16:creationId xmlns:a16="http://schemas.microsoft.com/office/drawing/2014/main" id="{30922635-05B1-4C51-8FC7-F003EBA7B8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9038" y="4187825"/>
                        <a:ext cx="171291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2" name="Object 13">
            <a:extLst>
              <a:ext uri="{FF2B5EF4-FFF2-40B4-BE49-F238E27FC236}">
                <a16:creationId xmlns:a16="http://schemas.microsoft.com/office/drawing/2014/main" id="{559C4A37-BD81-4949-8B17-1B488DC91B6A}"/>
              </a:ext>
            </a:extLst>
          </p:cNvPr>
          <p:cNvGraphicFramePr>
            <a:graphicFrameLocks noGrp="1" noChangeAspect="1"/>
          </p:cNvGraphicFramePr>
          <p:nvPr>
            <p:ph sz="quarter" idx="4"/>
          </p:nvPr>
        </p:nvGraphicFramePr>
        <p:xfrm>
          <a:off x="107950" y="5340350"/>
          <a:ext cx="3922713" cy="609600"/>
        </p:xfrm>
        <a:graphic>
          <a:graphicData uri="http://schemas.openxmlformats.org/presentationml/2006/ole">
            <mc:AlternateContent xmlns:mc="http://schemas.openxmlformats.org/markup-compatibility/2006">
              <mc:Choice xmlns:v="urn:schemas-microsoft-com:vml" Requires="v">
                <p:oleObj name="Формула" r:id="rId9" imgW="1307532" imgH="203112" progId="Equation.3">
                  <p:embed/>
                </p:oleObj>
              </mc:Choice>
              <mc:Fallback>
                <p:oleObj name="Формула" r:id="rId9" imgW="1307532" imgH="203112" progId="Equation.3">
                  <p:embed/>
                  <p:pic>
                    <p:nvPicPr>
                      <p:cNvPr id="24582" name="Object 13">
                        <a:extLst>
                          <a:ext uri="{FF2B5EF4-FFF2-40B4-BE49-F238E27FC236}">
                            <a16:creationId xmlns:a16="http://schemas.microsoft.com/office/drawing/2014/main" id="{559C4A37-BD81-4949-8B17-1B488DC91B6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950" y="5340350"/>
                        <a:ext cx="392271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4583" name="Picture 16">
            <a:extLst>
              <a:ext uri="{FF2B5EF4-FFF2-40B4-BE49-F238E27FC236}">
                <a16:creationId xmlns:a16="http://schemas.microsoft.com/office/drawing/2014/main" id="{AF44D264-38C3-4FEA-8757-4DE37E5F3F7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00563" y="2268538"/>
            <a:ext cx="43815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a:extLst>
              <a:ext uri="{FF2B5EF4-FFF2-40B4-BE49-F238E27FC236}">
                <a16:creationId xmlns:a16="http://schemas.microsoft.com/office/drawing/2014/main" id="{C479724F-9A76-4BEA-85C9-79C9ED8F56DB}"/>
              </a:ext>
            </a:extLst>
          </p:cNvPr>
          <p:cNvSpPr>
            <a:spLocks noGrp="1" noChangeArrowheads="1"/>
          </p:cNvSpPr>
          <p:nvPr>
            <p:ph type="ctrTitle"/>
          </p:nvPr>
        </p:nvSpPr>
        <p:spPr>
          <a:xfrm>
            <a:off x="685800" y="2130425"/>
            <a:ext cx="7772400" cy="1470025"/>
          </a:xfrm>
        </p:spPr>
        <p:txBody>
          <a:bodyPr anchor="ctr"/>
          <a:lstStyle/>
          <a:p>
            <a:pPr eaLnBrk="1" hangingPunct="1"/>
            <a:r>
              <a:rPr lang="ru-RU" altLang="ru-RU" sz="4400"/>
              <a:t>Измерение черенковского излучения</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a:extLst>
              <a:ext uri="{FF2B5EF4-FFF2-40B4-BE49-F238E27FC236}">
                <a16:creationId xmlns:a16="http://schemas.microsoft.com/office/drawing/2014/main" id="{A961BB20-6507-462A-846C-F736F42E17C8}"/>
              </a:ext>
            </a:extLst>
          </p:cNvPr>
          <p:cNvSpPr>
            <a:spLocks noGrp="1" noChangeArrowheads="1"/>
          </p:cNvSpPr>
          <p:nvPr>
            <p:ph type="title"/>
          </p:nvPr>
        </p:nvSpPr>
        <p:spPr/>
        <p:txBody>
          <a:bodyPr/>
          <a:lstStyle/>
          <a:p>
            <a:pPr eaLnBrk="1" hangingPunct="1"/>
            <a:r>
              <a:rPr lang="ru-RU" altLang="ru-RU" sz="4000"/>
              <a:t>Излучение Черенкова-Вавилова</a:t>
            </a:r>
          </a:p>
        </p:txBody>
      </p:sp>
      <p:graphicFrame>
        <p:nvGraphicFramePr>
          <p:cNvPr id="44035" name="Object 4">
            <a:extLst>
              <a:ext uri="{FF2B5EF4-FFF2-40B4-BE49-F238E27FC236}">
                <a16:creationId xmlns:a16="http://schemas.microsoft.com/office/drawing/2014/main" id="{A108EFB0-3C06-459B-ABD5-0C367670948F}"/>
              </a:ext>
            </a:extLst>
          </p:cNvPr>
          <p:cNvGraphicFramePr>
            <a:graphicFrameLocks noGrp="1" noChangeAspect="1"/>
          </p:cNvGraphicFramePr>
          <p:nvPr>
            <p:ph sz="half" idx="1"/>
          </p:nvPr>
        </p:nvGraphicFramePr>
        <p:xfrm>
          <a:off x="3708400" y="1412875"/>
          <a:ext cx="1790700" cy="1179513"/>
        </p:xfrm>
        <a:graphic>
          <a:graphicData uri="http://schemas.openxmlformats.org/presentationml/2006/ole">
            <mc:AlternateContent xmlns:mc="http://schemas.openxmlformats.org/markup-compatibility/2006">
              <mc:Choice xmlns:v="urn:schemas-microsoft-com:vml" Requires="v">
                <p:oleObj name="Формула" r:id="rId3" imgW="596641" imgH="393529" progId="Equation.3">
                  <p:embed/>
                </p:oleObj>
              </mc:Choice>
              <mc:Fallback>
                <p:oleObj name="Формула" r:id="rId3" imgW="596641" imgH="393529" progId="Equation.3">
                  <p:embed/>
                  <p:pic>
                    <p:nvPicPr>
                      <p:cNvPr id="44035" name="Object 4">
                        <a:extLst>
                          <a:ext uri="{FF2B5EF4-FFF2-40B4-BE49-F238E27FC236}">
                            <a16:creationId xmlns:a16="http://schemas.microsoft.com/office/drawing/2014/main" id="{A108EFB0-3C06-459B-ABD5-0C36767094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1412875"/>
                        <a:ext cx="1790700" cy="117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36" name="Object 7">
            <a:extLst>
              <a:ext uri="{FF2B5EF4-FFF2-40B4-BE49-F238E27FC236}">
                <a16:creationId xmlns:a16="http://schemas.microsoft.com/office/drawing/2014/main" id="{BF625867-36A3-49D1-9E68-B3301F9965EB}"/>
              </a:ext>
            </a:extLst>
          </p:cNvPr>
          <p:cNvGraphicFramePr>
            <a:graphicFrameLocks noGrp="1" noChangeAspect="1"/>
          </p:cNvGraphicFramePr>
          <p:nvPr>
            <p:ph sz="quarter" idx="2"/>
          </p:nvPr>
        </p:nvGraphicFramePr>
        <p:xfrm>
          <a:off x="2700338" y="3213100"/>
          <a:ext cx="3579812" cy="1179513"/>
        </p:xfrm>
        <a:graphic>
          <a:graphicData uri="http://schemas.openxmlformats.org/presentationml/2006/ole">
            <mc:AlternateContent xmlns:mc="http://schemas.openxmlformats.org/markup-compatibility/2006">
              <mc:Choice xmlns:v="urn:schemas-microsoft-com:vml" Requires="v">
                <p:oleObj name="Формула" r:id="rId5" imgW="1193800" imgH="393700" progId="Equation.3">
                  <p:embed/>
                </p:oleObj>
              </mc:Choice>
              <mc:Fallback>
                <p:oleObj name="Формула" r:id="rId5" imgW="1193800" imgH="393700" progId="Equation.3">
                  <p:embed/>
                  <p:pic>
                    <p:nvPicPr>
                      <p:cNvPr id="44036" name="Object 7">
                        <a:extLst>
                          <a:ext uri="{FF2B5EF4-FFF2-40B4-BE49-F238E27FC236}">
                            <a16:creationId xmlns:a16="http://schemas.microsoft.com/office/drawing/2014/main" id="{BF625867-36A3-49D1-9E68-B3301F9965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3213100"/>
                        <a:ext cx="3579812" cy="117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37" name="Object 10">
            <a:extLst>
              <a:ext uri="{FF2B5EF4-FFF2-40B4-BE49-F238E27FC236}">
                <a16:creationId xmlns:a16="http://schemas.microsoft.com/office/drawing/2014/main" id="{CA018D03-ED7B-4F8F-932D-8DE2BE77DE8C}"/>
              </a:ext>
            </a:extLst>
          </p:cNvPr>
          <p:cNvGraphicFramePr>
            <a:graphicFrameLocks noGrp="1" noChangeAspect="1"/>
          </p:cNvGraphicFramePr>
          <p:nvPr>
            <p:ph sz="quarter" idx="3"/>
          </p:nvPr>
        </p:nvGraphicFramePr>
        <p:xfrm>
          <a:off x="755650" y="4868863"/>
          <a:ext cx="2894013" cy="1257300"/>
        </p:xfrm>
        <a:graphic>
          <a:graphicData uri="http://schemas.openxmlformats.org/presentationml/2006/ole">
            <mc:AlternateContent xmlns:mc="http://schemas.openxmlformats.org/markup-compatibility/2006">
              <mc:Choice xmlns:v="urn:schemas-microsoft-com:vml" Requires="v">
                <p:oleObj name="Формула" r:id="rId7" imgW="965200" imgH="419100" progId="Equation.3">
                  <p:embed/>
                </p:oleObj>
              </mc:Choice>
              <mc:Fallback>
                <p:oleObj name="Формула" r:id="rId7" imgW="965200" imgH="419100" progId="Equation.3">
                  <p:embed/>
                  <p:pic>
                    <p:nvPicPr>
                      <p:cNvPr id="44037" name="Object 10">
                        <a:extLst>
                          <a:ext uri="{FF2B5EF4-FFF2-40B4-BE49-F238E27FC236}">
                            <a16:creationId xmlns:a16="http://schemas.microsoft.com/office/drawing/2014/main" id="{CA018D03-ED7B-4F8F-932D-8DE2BE77DE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4868863"/>
                        <a:ext cx="2894013"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38" name="Text Box 13">
            <a:extLst>
              <a:ext uri="{FF2B5EF4-FFF2-40B4-BE49-F238E27FC236}">
                <a16:creationId xmlns:a16="http://schemas.microsoft.com/office/drawing/2014/main" id="{D5BBFF96-5E1D-4FE0-B699-C8C91AC2DF72}"/>
              </a:ext>
            </a:extLst>
          </p:cNvPr>
          <p:cNvSpPr txBox="1">
            <a:spLocks noChangeArrowheads="1"/>
          </p:cNvSpPr>
          <p:nvPr/>
        </p:nvSpPr>
        <p:spPr bwMode="auto">
          <a:xfrm>
            <a:off x="5724525" y="5157788"/>
            <a:ext cx="20970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sz="2800"/>
              <a:t>&gt;</a:t>
            </a:r>
            <a:r>
              <a:rPr lang="ru-RU" altLang="ru-RU" sz="2800"/>
              <a:t>0,267 МэВ</a:t>
            </a:r>
          </a:p>
        </p:txBody>
      </p:sp>
    </p:spTree>
    <p:extLst>
      <p:ext uri="{BB962C8B-B14F-4D97-AF65-F5344CB8AC3E}">
        <p14:creationId xmlns:p14="http://schemas.microsoft.com/office/powerpoint/2010/main" val="3467445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a:extLst>
              <a:ext uri="{FF2B5EF4-FFF2-40B4-BE49-F238E27FC236}">
                <a16:creationId xmlns:a16="http://schemas.microsoft.com/office/drawing/2014/main" id="{A961BB20-6507-462A-846C-F736F42E17C8}"/>
              </a:ext>
            </a:extLst>
          </p:cNvPr>
          <p:cNvSpPr>
            <a:spLocks noGrp="1" noChangeArrowheads="1"/>
          </p:cNvSpPr>
          <p:nvPr>
            <p:ph type="title"/>
          </p:nvPr>
        </p:nvSpPr>
        <p:spPr/>
        <p:txBody>
          <a:bodyPr/>
          <a:lstStyle/>
          <a:p>
            <a:pPr eaLnBrk="1" hangingPunct="1"/>
            <a:r>
              <a:rPr lang="ru-RU" altLang="ru-RU" sz="4000"/>
              <a:t>Излучение Черенкова-Вавилова</a:t>
            </a:r>
          </a:p>
        </p:txBody>
      </p:sp>
      <p:sp>
        <p:nvSpPr>
          <p:cNvPr id="44038" name="Text Box 13">
            <a:extLst>
              <a:ext uri="{FF2B5EF4-FFF2-40B4-BE49-F238E27FC236}">
                <a16:creationId xmlns:a16="http://schemas.microsoft.com/office/drawing/2014/main" id="{D5BBFF96-5E1D-4FE0-B699-C8C91AC2DF72}"/>
              </a:ext>
            </a:extLst>
          </p:cNvPr>
          <p:cNvSpPr txBox="1">
            <a:spLocks noChangeArrowheads="1"/>
          </p:cNvSpPr>
          <p:nvPr/>
        </p:nvSpPr>
        <p:spPr bwMode="auto">
          <a:xfrm>
            <a:off x="5724525" y="5157788"/>
            <a:ext cx="20970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sz="2800"/>
              <a:t>&gt;</a:t>
            </a:r>
            <a:r>
              <a:rPr lang="ru-RU" altLang="ru-RU" sz="2800"/>
              <a:t>0,267 МэВ</a:t>
            </a:r>
          </a:p>
        </p:txBody>
      </p:sp>
      <p:pic>
        <p:nvPicPr>
          <p:cNvPr id="44067" name="Picture 35">
            <a:extLst>
              <a:ext uri="{FF2B5EF4-FFF2-40B4-BE49-F238E27FC236}">
                <a16:creationId xmlns:a16="http://schemas.microsoft.com/office/drawing/2014/main" id="{3353AB3B-74B1-45DB-B6A7-8CAD5FC06A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602"/>
          <a:stretch/>
        </p:blipFill>
        <p:spPr bwMode="auto">
          <a:xfrm>
            <a:off x="0" y="1412875"/>
            <a:ext cx="5219700" cy="5445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59F8A58-10EE-42BE-AD4A-9D2DF37D1F7F}"/>
              </a:ext>
            </a:extLst>
          </p:cNvPr>
          <p:cNvSpPr txBox="1"/>
          <p:nvPr/>
        </p:nvSpPr>
        <p:spPr>
          <a:xfrm>
            <a:off x="5687244" y="1342231"/>
            <a:ext cx="3369995" cy="4524315"/>
          </a:xfrm>
          <a:prstGeom prst="rect">
            <a:avLst/>
          </a:prstGeom>
          <a:solidFill>
            <a:schemeClr val="bg1"/>
          </a:solidFill>
        </p:spPr>
        <p:txBody>
          <a:bodyPr wrap="square" rtlCol="0">
            <a:spAutoFit/>
          </a:bodyPr>
          <a:lstStyle/>
          <a:p>
            <a:r>
              <a:rPr lang="ru-RU" sz="2400" dirty="0"/>
              <a:t>Излучение </a:t>
            </a:r>
            <a:endParaRPr lang="en-US" sz="2400" dirty="0"/>
          </a:p>
          <a:p>
            <a:r>
              <a:rPr lang="ru-RU" sz="2400" dirty="0"/>
              <a:t>Вавилова</a:t>
            </a:r>
            <a:r>
              <a:rPr lang="en-US" sz="2400" dirty="0"/>
              <a:t>-</a:t>
            </a:r>
            <a:r>
              <a:rPr lang="ru-RU" sz="2400" dirty="0"/>
              <a:t>Черенкова </a:t>
            </a:r>
            <a:endParaRPr lang="en-US" sz="2400" dirty="0"/>
          </a:p>
          <a:p>
            <a:r>
              <a:rPr lang="ru-RU" sz="2400" dirty="0"/>
              <a:t>в охлаждающей </a:t>
            </a:r>
            <a:endParaRPr lang="en-US" sz="2400" dirty="0"/>
          </a:p>
          <a:p>
            <a:r>
              <a:rPr lang="ru-RU" sz="2400" dirty="0"/>
              <a:t>жидкости </a:t>
            </a:r>
            <a:endParaRPr lang="en-US" sz="2400" dirty="0"/>
          </a:p>
          <a:p>
            <a:r>
              <a:rPr lang="ru-RU" sz="2400" dirty="0"/>
              <a:t>исследовательского </a:t>
            </a:r>
            <a:endParaRPr lang="en-US" sz="2400" dirty="0"/>
          </a:p>
          <a:p>
            <a:r>
              <a:rPr lang="ru-RU" sz="2400" dirty="0"/>
              <a:t>реактора </a:t>
            </a:r>
            <a:endParaRPr lang="en-US" sz="2400" dirty="0"/>
          </a:p>
          <a:p>
            <a:r>
              <a:rPr lang="ru-RU" sz="2400" dirty="0"/>
              <a:t>Национальной </a:t>
            </a:r>
            <a:endParaRPr lang="en-US" sz="2400" dirty="0"/>
          </a:p>
          <a:p>
            <a:r>
              <a:rPr lang="ru-RU" sz="2400" dirty="0"/>
              <a:t>лаборатории </a:t>
            </a:r>
            <a:endParaRPr lang="en-US" sz="2400" dirty="0"/>
          </a:p>
          <a:p>
            <a:r>
              <a:rPr lang="ru-RU" sz="2400" dirty="0"/>
              <a:t>Айдахо.</a:t>
            </a:r>
            <a:endParaRPr lang="en-US" sz="2400" dirty="0"/>
          </a:p>
          <a:p>
            <a:endParaRPr lang="en-US" sz="2400" dirty="0"/>
          </a:p>
          <a:p>
            <a:endParaRPr lang="en-US" sz="2400" dirty="0"/>
          </a:p>
          <a:p>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a:extLst>
              <a:ext uri="{FF2B5EF4-FFF2-40B4-BE49-F238E27FC236}">
                <a16:creationId xmlns:a16="http://schemas.microsoft.com/office/drawing/2014/main" id="{FE2AF487-8644-427F-A36E-795511E35389}"/>
              </a:ext>
            </a:extLst>
          </p:cNvPr>
          <p:cNvSpPr>
            <a:spLocks noGrp="1" noChangeArrowheads="1"/>
          </p:cNvSpPr>
          <p:nvPr>
            <p:ph type="title"/>
          </p:nvPr>
        </p:nvSpPr>
        <p:spPr/>
        <p:txBody>
          <a:bodyPr/>
          <a:lstStyle/>
          <a:p>
            <a:pPr eaLnBrk="1" hangingPunct="1"/>
            <a:r>
              <a:rPr lang="ru-RU" altLang="ru-RU" sz="4000"/>
              <a:t>Спектры черенковского излучения</a:t>
            </a:r>
          </a:p>
        </p:txBody>
      </p:sp>
      <p:graphicFrame>
        <p:nvGraphicFramePr>
          <p:cNvPr id="45059" name="Object 4">
            <a:extLst>
              <a:ext uri="{FF2B5EF4-FFF2-40B4-BE49-F238E27FC236}">
                <a16:creationId xmlns:a16="http://schemas.microsoft.com/office/drawing/2014/main" id="{1A1312EA-1A39-458B-8A99-1083A06D0C45}"/>
              </a:ext>
            </a:extLst>
          </p:cNvPr>
          <p:cNvGraphicFramePr>
            <a:graphicFrameLocks noGrp="1" noChangeAspect="1"/>
          </p:cNvGraphicFramePr>
          <p:nvPr>
            <p:ph idx="1"/>
          </p:nvPr>
        </p:nvGraphicFramePr>
        <p:xfrm>
          <a:off x="827088" y="1422400"/>
          <a:ext cx="7345362" cy="5410200"/>
        </p:xfrm>
        <a:graphic>
          <a:graphicData uri="http://schemas.openxmlformats.org/presentationml/2006/ole">
            <mc:AlternateContent xmlns:mc="http://schemas.openxmlformats.org/markup-compatibility/2006">
              <mc:Choice xmlns:v="urn:schemas-microsoft-com:vml" Requires="v">
                <p:oleObj name="PHOTO-PAINT" r:id="rId3" imgW="4087030" imgH="3011430" progId="CorelPhotoPaint.Image.12">
                  <p:embed/>
                </p:oleObj>
              </mc:Choice>
              <mc:Fallback>
                <p:oleObj name="PHOTO-PAINT" r:id="rId3" imgW="4087030" imgH="3011430" progId="CorelPhotoPaint.Image.12">
                  <p:embed/>
                  <p:pic>
                    <p:nvPicPr>
                      <p:cNvPr id="45059" name="Object 4">
                        <a:extLst>
                          <a:ext uri="{FF2B5EF4-FFF2-40B4-BE49-F238E27FC236}">
                            <a16:creationId xmlns:a16="http://schemas.microsoft.com/office/drawing/2014/main" id="{1A1312EA-1A39-458B-8A99-1083A06D0C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422400"/>
                        <a:ext cx="7345362"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96280B1-AF3C-43A2-8DE0-AB64A9C21B42}"/>
              </a:ext>
            </a:extLst>
          </p:cNvPr>
          <p:cNvSpPr>
            <a:spLocks noGrp="1" noChangeArrowheads="1"/>
          </p:cNvSpPr>
          <p:nvPr>
            <p:ph type="title"/>
          </p:nvPr>
        </p:nvSpPr>
        <p:spPr/>
        <p:txBody>
          <a:bodyPr/>
          <a:lstStyle/>
          <a:p>
            <a:pPr eaLnBrk="1" hangingPunct="1"/>
            <a:r>
              <a:rPr lang="ru-RU" altLang="ru-RU" sz="4000"/>
              <a:t>Эффективность регистрации по черенковскому излучению</a:t>
            </a:r>
          </a:p>
        </p:txBody>
      </p:sp>
      <p:graphicFrame>
        <p:nvGraphicFramePr>
          <p:cNvPr id="70687" name="Group 31">
            <a:extLst>
              <a:ext uri="{FF2B5EF4-FFF2-40B4-BE49-F238E27FC236}">
                <a16:creationId xmlns:a16="http://schemas.microsoft.com/office/drawing/2014/main" id="{363342D2-7CF9-4F21-A497-68C0B05330F7}"/>
              </a:ext>
            </a:extLst>
          </p:cNvPr>
          <p:cNvGraphicFramePr>
            <a:graphicFrameLocks noGrp="1"/>
          </p:cNvGraphicFramePr>
          <p:nvPr>
            <p:ph idx="1"/>
          </p:nvPr>
        </p:nvGraphicFramePr>
        <p:xfrm>
          <a:off x="0" y="1816100"/>
          <a:ext cx="9144000" cy="4565710"/>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94481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Радионуклид</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panose="020B0604020202020204" pitchFamily="34" charset="0"/>
                        </a:rPr>
                        <a:t>E</a:t>
                      </a:r>
                      <a:r>
                        <a:rPr kumimoji="0" lang="el-GR" altLang="ru-RU" sz="2800" b="0" i="0" u="none" strike="noStrike" cap="none" normalizeH="0" baseline="-25000">
                          <a:ln>
                            <a:noFill/>
                          </a:ln>
                          <a:solidFill>
                            <a:schemeClr val="tx1"/>
                          </a:solidFill>
                          <a:effectLst/>
                          <a:latin typeface="Arial" panose="020B0604020202020204" pitchFamily="34" charset="0"/>
                          <a:cs typeface="Arial" panose="020B0604020202020204" pitchFamily="34" charset="0"/>
                        </a:rPr>
                        <a:t>β</a:t>
                      </a:r>
                      <a:r>
                        <a:rPr kumimoji="0" lang="en-US" altLang="ru-RU" sz="2800" b="0" i="0" u="none" strike="noStrike" cap="none" normalizeH="0" baseline="-25000">
                          <a:ln>
                            <a:noFill/>
                          </a:ln>
                          <a:solidFill>
                            <a:schemeClr val="tx1"/>
                          </a:solidFill>
                          <a:effectLst/>
                          <a:latin typeface="Arial" panose="020B0604020202020204" pitchFamily="34" charset="0"/>
                          <a:cs typeface="Arial" panose="020B0604020202020204" pitchFamily="34" charset="0"/>
                        </a:rPr>
                        <a:t> max</a:t>
                      </a:r>
                      <a:r>
                        <a:rPr kumimoji="0" lang="ru-RU" altLang="ru-RU" sz="2800" b="0" i="0" u="none" strike="noStrike" cap="none" normalizeH="0" baseline="0">
                          <a:ln>
                            <a:noFill/>
                          </a:ln>
                          <a:solidFill>
                            <a:schemeClr val="tx1"/>
                          </a:solidFill>
                          <a:effectLst/>
                          <a:latin typeface="Arial" panose="020B0604020202020204" pitchFamily="34" charset="0"/>
                          <a:cs typeface="Arial" panose="020B0604020202020204" pitchFamily="34" charset="0"/>
                        </a:rPr>
                        <a:t>, МэВ</a:t>
                      </a:r>
                      <a:endParaRPr kumimoji="0" lang="el-GR" altLang="ru-RU"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Эффективность, %</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481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30000">
                          <a:ln>
                            <a:noFill/>
                          </a:ln>
                          <a:solidFill>
                            <a:schemeClr val="tx1"/>
                          </a:solidFill>
                          <a:effectLst/>
                          <a:latin typeface="Arial" panose="020B0604020202020204" pitchFamily="34" charset="0"/>
                        </a:rPr>
                        <a:t>90</a:t>
                      </a:r>
                      <a:r>
                        <a:rPr kumimoji="0" lang="en-US" altLang="ru-RU" sz="2800" b="0" i="0" u="none" strike="noStrike" cap="none" normalizeH="0" baseline="0">
                          <a:ln>
                            <a:noFill/>
                          </a:ln>
                          <a:solidFill>
                            <a:schemeClr val="tx1"/>
                          </a:solidFill>
                          <a:effectLst/>
                          <a:latin typeface="Arial" panose="020B0604020202020204" pitchFamily="34" charset="0"/>
                        </a:rPr>
                        <a:t>Sr</a:t>
                      </a:r>
                      <a:endParaRPr kumimoji="0" lang="ru-RU" altLang="ru-RU" sz="2800" b="0" i="0" u="none" strike="noStrike" cap="none" normalizeH="0" baseline="30000">
                        <a:ln>
                          <a:noFill/>
                        </a:ln>
                        <a:solidFill>
                          <a:schemeClr val="tx1"/>
                        </a:solidFill>
                        <a:effectLst/>
                        <a:latin typeface="Arial" panose="020B0604020202020204" pitchFamily="34" charset="0"/>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panose="020B0604020202020204" pitchFamily="34" charset="0"/>
                        </a:rPr>
                        <a:t>0,54</a:t>
                      </a:r>
                      <a:endParaRPr kumimoji="0" lang="ru-RU" altLang="ru-RU" sz="2800" b="0" i="0" u="none" strike="noStrike" cap="none" normalizeH="0" baseline="0">
                        <a:ln>
                          <a:noFill/>
                        </a:ln>
                        <a:solidFill>
                          <a:schemeClr val="tx1"/>
                        </a:solidFill>
                        <a:effectLst/>
                        <a:latin typeface="Arial" panose="020B0604020202020204"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panose="020B0604020202020204" pitchFamily="34" charset="0"/>
                        </a:rPr>
                        <a:t>1,5-3</a:t>
                      </a:r>
                      <a:endParaRPr kumimoji="0" lang="ru-RU" altLang="ru-RU" sz="2800" b="0" i="0" u="none" strike="noStrike" cap="none" normalizeH="0" baseline="0">
                        <a:ln>
                          <a:noFill/>
                        </a:ln>
                        <a:solidFill>
                          <a:schemeClr val="tx1"/>
                        </a:solidFill>
                        <a:effectLst/>
                        <a:latin typeface="Arial" panose="020B0604020202020204" pitchFamily="34" charset="0"/>
                      </a:endParaRP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30000">
                          <a:ln>
                            <a:noFill/>
                          </a:ln>
                          <a:solidFill>
                            <a:schemeClr val="tx1"/>
                          </a:solidFill>
                          <a:effectLst/>
                          <a:latin typeface="Arial" panose="020B0604020202020204" pitchFamily="34" charset="0"/>
                        </a:rPr>
                        <a:t>40</a:t>
                      </a:r>
                      <a:r>
                        <a:rPr kumimoji="0" lang="en-US" altLang="ru-RU" sz="2800" b="0" i="0" u="none" strike="noStrike" cap="none" normalizeH="0" baseline="0">
                          <a:ln>
                            <a:noFill/>
                          </a:ln>
                          <a:solidFill>
                            <a:schemeClr val="tx1"/>
                          </a:solidFill>
                          <a:effectLst/>
                          <a:latin typeface="Arial" panose="020B0604020202020204" pitchFamily="34" charset="0"/>
                        </a:rPr>
                        <a:t>K</a:t>
                      </a:r>
                      <a:endParaRPr kumimoji="0" lang="ru-RU" altLang="ru-RU" sz="2800" b="0" i="0" u="none" strike="noStrike" cap="none" normalizeH="0" baseline="30000">
                        <a:ln>
                          <a:noFill/>
                        </a:ln>
                        <a:solidFill>
                          <a:schemeClr val="tx1"/>
                        </a:solidFill>
                        <a:effectLst/>
                        <a:latin typeface="Arial" panose="020B0604020202020204" pitchFamily="34" charset="0"/>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panose="020B0604020202020204" pitchFamily="34" charset="0"/>
                        </a:rPr>
                        <a:t>1,33</a:t>
                      </a:r>
                      <a:endParaRPr kumimoji="0" lang="ru-RU" altLang="ru-RU" sz="2800" b="0" i="0" u="none" strike="noStrike" cap="none" normalizeH="0" baseline="0">
                        <a:ln>
                          <a:noFill/>
                        </a:ln>
                        <a:solidFill>
                          <a:schemeClr val="tx1"/>
                        </a:solidFill>
                        <a:effectLst/>
                        <a:latin typeface="Arial" panose="020B0604020202020204"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panose="020B0604020202020204" pitchFamily="34" charset="0"/>
                        </a:rPr>
                        <a:t>22-25</a:t>
                      </a:r>
                      <a:endParaRPr kumimoji="0" lang="ru-RU" altLang="ru-RU" sz="2800" b="0" i="0" u="none" strike="noStrike" cap="none" normalizeH="0" baseline="0">
                        <a:ln>
                          <a:noFill/>
                        </a:ln>
                        <a:solidFill>
                          <a:schemeClr val="tx1"/>
                        </a:solidFill>
                        <a:effectLst/>
                        <a:latin typeface="Arial" panose="020B0604020202020204" pitchFamily="34" charset="0"/>
                      </a:endParaRP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81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30000">
                          <a:ln>
                            <a:noFill/>
                          </a:ln>
                          <a:solidFill>
                            <a:schemeClr val="tx1"/>
                          </a:solidFill>
                          <a:effectLst/>
                          <a:latin typeface="Arial" panose="020B0604020202020204" pitchFamily="34" charset="0"/>
                        </a:rPr>
                        <a:t>32</a:t>
                      </a:r>
                      <a:r>
                        <a:rPr kumimoji="0" lang="en-US" altLang="ru-RU" sz="2800" b="0" i="0" u="none" strike="noStrike" cap="none" normalizeH="0" baseline="0">
                          <a:ln>
                            <a:noFill/>
                          </a:ln>
                          <a:solidFill>
                            <a:schemeClr val="tx1"/>
                          </a:solidFill>
                          <a:effectLst/>
                          <a:latin typeface="Arial" panose="020B0604020202020204" pitchFamily="34" charset="0"/>
                        </a:rPr>
                        <a:t>P</a:t>
                      </a:r>
                      <a:endParaRPr kumimoji="0" lang="ru-RU" altLang="ru-RU" sz="2800" b="0" i="0" u="none" strike="noStrike" cap="none" normalizeH="0" baseline="30000">
                        <a:ln>
                          <a:noFill/>
                        </a:ln>
                        <a:solidFill>
                          <a:schemeClr val="tx1"/>
                        </a:solidFill>
                        <a:effectLst/>
                        <a:latin typeface="Arial" panose="020B0604020202020204" pitchFamily="34" charset="0"/>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panose="020B0604020202020204" pitchFamily="34" charset="0"/>
                        </a:rPr>
                        <a:t>1,7</a:t>
                      </a:r>
                      <a:endParaRPr kumimoji="0" lang="ru-RU" altLang="ru-RU" sz="2800" b="0" i="0" u="none" strike="noStrike" cap="none" normalizeH="0" baseline="0">
                        <a:ln>
                          <a:noFill/>
                        </a:ln>
                        <a:solidFill>
                          <a:schemeClr val="tx1"/>
                        </a:solidFill>
                        <a:effectLst/>
                        <a:latin typeface="Arial" panose="020B0604020202020204"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panose="020B0604020202020204" pitchFamily="34" charset="0"/>
                        </a:rPr>
                        <a:t>50</a:t>
                      </a:r>
                      <a:endParaRPr kumimoji="0" lang="ru-RU" altLang="ru-RU" sz="2800" b="0" i="0" u="none" strike="noStrike" cap="none" normalizeH="0" baseline="0">
                        <a:ln>
                          <a:noFill/>
                        </a:ln>
                        <a:solidFill>
                          <a:schemeClr val="tx1"/>
                        </a:solidFill>
                        <a:effectLst/>
                        <a:latin typeface="Arial" panose="020B0604020202020204" pitchFamily="34" charset="0"/>
                      </a:endParaRP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481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30000">
                          <a:ln>
                            <a:noFill/>
                          </a:ln>
                          <a:solidFill>
                            <a:schemeClr val="tx1"/>
                          </a:solidFill>
                          <a:effectLst/>
                          <a:latin typeface="Arial" panose="020B0604020202020204" pitchFamily="34" charset="0"/>
                        </a:rPr>
                        <a:t>90</a:t>
                      </a:r>
                      <a:r>
                        <a:rPr kumimoji="0" lang="en-US" altLang="ru-RU" sz="2800" b="0" i="0" u="none" strike="noStrike" cap="none" normalizeH="0" baseline="0">
                          <a:ln>
                            <a:noFill/>
                          </a:ln>
                          <a:solidFill>
                            <a:schemeClr val="tx1"/>
                          </a:solidFill>
                          <a:effectLst/>
                          <a:latin typeface="Arial" panose="020B0604020202020204" pitchFamily="34" charset="0"/>
                        </a:rPr>
                        <a:t>Y</a:t>
                      </a:r>
                      <a:endParaRPr kumimoji="0" lang="ru-RU" altLang="ru-RU" sz="2800" b="0" i="0" u="none" strike="noStrike" cap="none" normalizeH="0" baseline="30000">
                        <a:ln>
                          <a:noFill/>
                        </a:ln>
                        <a:solidFill>
                          <a:schemeClr val="tx1"/>
                        </a:solidFill>
                        <a:effectLst/>
                        <a:latin typeface="Arial" panose="020B0604020202020204" pitchFamily="34" charset="0"/>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panose="020B0604020202020204" pitchFamily="34" charset="0"/>
                        </a:rPr>
                        <a:t>2,28</a:t>
                      </a:r>
                      <a:endParaRPr kumimoji="0" lang="ru-RU" altLang="ru-RU" sz="2800" b="0" i="0" u="none" strike="noStrike" cap="none" normalizeH="0" baseline="0">
                        <a:ln>
                          <a:noFill/>
                        </a:ln>
                        <a:solidFill>
                          <a:schemeClr val="tx1"/>
                        </a:solidFill>
                        <a:effectLst/>
                        <a:latin typeface="Arial" panose="020B0604020202020204" pitchFamily="34"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panose="020B0604020202020204" pitchFamily="34" charset="0"/>
                        </a:rPr>
                        <a:t>70</a:t>
                      </a:r>
                      <a:endParaRPr kumimoji="0" lang="ru-RU" altLang="ru-RU" sz="2800" b="0" i="0" u="none" strike="noStrike" cap="none" normalizeH="0" baseline="0">
                        <a:ln>
                          <a:noFill/>
                        </a:ln>
                        <a:solidFill>
                          <a:schemeClr val="tx1"/>
                        </a:solidFill>
                        <a:effectLst/>
                        <a:latin typeface="Arial" panose="020B0604020202020204" pitchFamily="34" charset="0"/>
                      </a:endParaRP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a:extLst>
              <a:ext uri="{FF2B5EF4-FFF2-40B4-BE49-F238E27FC236}">
                <a16:creationId xmlns:a16="http://schemas.microsoft.com/office/drawing/2014/main" id="{EA969D81-7CB2-442F-AE12-363E23CE7AB7}"/>
              </a:ext>
            </a:extLst>
          </p:cNvPr>
          <p:cNvSpPr>
            <a:spLocks noGrp="1" noChangeArrowheads="1"/>
          </p:cNvSpPr>
          <p:nvPr>
            <p:ph type="title"/>
          </p:nvPr>
        </p:nvSpPr>
        <p:spPr/>
        <p:txBody>
          <a:bodyPr/>
          <a:lstStyle/>
          <a:p>
            <a:pPr eaLnBrk="1" hangingPunct="1"/>
            <a:r>
              <a:rPr lang="ru-RU" altLang="ru-RU" sz="4000"/>
              <a:t>Другие методы определения радионуклидов</a:t>
            </a:r>
          </a:p>
        </p:txBody>
      </p:sp>
      <p:sp>
        <p:nvSpPr>
          <p:cNvPr id="47107" name="Rectangle 7">
            <a:extLst>
              <a:ext uri="{FF2B5EF4-FFF2-40B4-BE49-F238E27FC236}">
                <a16:creationId xmlns:a16="http://schemas.microsoft.com/office/drawing/2014/main" id="{9E0AC908-A319-4496-8947-C2394904F23D}"/>
              </a:ext>
            </a:extLst>
          </p:cNvPr>
          <p:cNvSpPr>
            <a:spLocks noGrp="1" noChangeArrowheads="1"/>
          </p:cNvSpPr>
          <p:nvPr>
            <p:ph type="body" idx="1"/>
          </p:nvPr>
        </p:nvSpPr>
        <p:spPr>
          <a:xfrm>
            <a:off x="457200" y="1989138"/>
            <a:ext cx="8229600" cy="4137025"/>
          </a:xfrm>
        </p:spPr>
        <p:txBody>
          <a:bodyPr/>
          <a:lstStyle/>
          <a:p>
            <a:pPr eaLnBrk="1" hangingPunct="1"/>
            <a:r>
              <a:rPr lang="ru-RU" altLang="ru-RU"/>
              <a:t>Масс-спектрометрия</a:t>
            </a:r>
          </a:p>
          <a:p>
            <a:pPr eaLnBrk="1" hangingPunct="1"/>
            <a:r>
              <a:rPr lang="ru-RU" altLang="ru-RU"/>
              <a:t>Активационный анализ</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65083F2-ABF9-40A9-A3E0-AAE3A8859209}"/>
              </a:ext>
            </a:extLst>
          </p:cNvPr>
          <p:cNvSpPr>
            <a:spLocks noGrp="1" noChangeArrowheads="1"/>
          </p:cNvSpPr>
          <p:nvPr>
            <p:ph type="title"/>
          </p:nvPr>
        </p:nvSpPr>
        <p:spPr/>
        <p:txBody>
          <a:bodyPr/>
          <a:lstStyle/>
          <a:p>
            <a:pPr eaLnBrk="1" hangingPunct="1"/>
            <a:r>
              <a:rPr lang="ru-RU" altLang="ru-RU"/>
              <a:t>Масс-спектрометрия</a:t>
            </a:r>
          </a:p>
        </p:txBody>
      </p:sp>
      <p:pic>
        <p:nvPicPr>
          <p:cNvPr id="48131" name="Picture 4">
            <a:extLst>
              <a:ext uri="{FF2B5EF4-FFF2-40B4-BE49-F238E27FC236}">
                <a16:creationId xmlns:a16="http://schemas.microsoft.com/office/drawing/2014/main" id="{F67A4F89-7CAD-45B3-9ACA-B552F9D55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125538"/>
            <a:ext cx="5867400" cy="572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3812392-245E-4E60-BAAC-6607D1CEF790}"/>
              </a:ext>
            </a:extLst>
          </p:cNvPr>
          <p:cNvSpPr>
            <a:spLocks noGrp="1" noChangeArrowheads="1"/>
          </p:cNvSpPr>
          <p:nvPr>
            <p:ph type="title"/>
          </p:nvPr>
        </p:nvSpPr>
        <p:spPr/>
        <p:txBody>
          <a:bodyPr/>
          <a:lstStyle/>
          <a:p>
            <a:pPr eaLnBrk="1" hangingPunct="1"/>
            <a:r>
              <a:rPr lang="ru-RU" altLang="ru-RU"/>
              <a:t>Масс-спектрометрия</a:t>
            </a:r>
          </a:p>
        </p:txBody>
      </p:sp>
      <p:pic>
        <p:nvPicPr>
          <p:cNvPr id="106501" name="Picture 5">
            <a:extLst>
              <a:ext uri="{FF2B5EF4-FFF2-40B4-BE49-F238E27FC236}">
                <a16:creationId xmlns:a16="http://schemas.microsoft.com/office/drawing/2014/main" id="{351656E8-EB89-4A7E-96C4-853364955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1438"/>
            <a:ext cx="9144000"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2" name="Picture 6">
            <a:extLst>
              <a:ext uri="{FF2B5EF4-FFF2-40B4-BE49-F238E27FC236}">
                <a16:creationId xmlns:a16="http://schemas.microsoft.com/office/drawing/2014/main" id="{EA08FE42-312B-4292-ADDF-B47F9C6ED5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25" y="1268413"/>
            <a:ext cx="8243888" cy="556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0650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6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2628832-1F9A-43AF-953A-1759C588FF9E}"/>
              </a:ext>
            </a:extLst>
          </p:cNvPr>
          <p:cNvSpPr>
            <a:spLocks noGrp="1" noChangeArrowheads="1"/>
          </p:cNvSpPr>
          <p:nvPr>
            <p:ph type="title"/>
          </p:nvPr>
        </p:nvSpPr>
        <p:spPr/>
        <p:txBody>
          <a:bodyPr/>
          <a:lstStyle/>
          <a:p>
            <a:pPr eaLnBrk="1" hangingPunct="1"/>
            <a:r>
              <a:rPr lang="ru-RU" altLang="ru-RU"/>
              <a:t>Масс-спектрометрия</a:t>
            </a:r>
          </a:p>
        </p:txBody>
      </p:sp>
      <p:pic>
        <p:nvPicPr>
          <p:cNvPr id="50179" name="Picture 6">
            <a:extLst>
              <a:ext uri="{FF2B5EF4-FFF2-40B4-BE49-F238E27FC236}">
                <a16:creationId xmlns:a16="http://schemas.microsoft.com/office/drawing/2014/main" id="{335A4E3C-22B8-4C53-9C72-450C40596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9773"/>
          <a:stretch>
            <a:fillRect/>
          </a:stretch>
        </p:blipFill>
        <p:spPr bwMode="auto">
          <a:xfrm>
            <a:off x="179388" y="1241425"/>
            <a:ext cx="875347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B290464-2F8C-420B-8A02-7F3F3F2780F2}"/>
              </a:ext>
            </a:extLst>
          </p:cNvPr>
          <p:cNvSpPr>
            <a:spLocks noGrp="1" noChangeArrowheads="1"/>
          </p:cNvSpPr>
          <p:nvPr>
            <p:ph type="title"/>
          </p:nvPr>
        </p:nvSpPr>
        <p:spPr/>
        <p:txBody>
          <a:bodyPr/>
          <a:lstStyle/>
          <a:p>
            <a:pPr eaLnBrk="1" hangingPunct="1"/>
            <a:r>
              <a:rPr lang="ru-RU" altLang="ru-RU"/>
              <a:t>Активационный анализ</a:t>
            </a:r>
          </a:p>
        </p:txBody>
      </p:sp>
      <p:pic>
        <p:nvPicPr>
          <p:cNvPr id="51203" name="Picture 7" descr="Картинки по запросу neutron activation analysis">
            <a:extLst>
              <a:ext uri="{FF2B5EF4-FFF2-40B4-BE49-F238E27FC236}">
                <a16:creationId xmlns:a16="http://schemas.microsoft.com/office/drawing/2014/main" id="{8F194F39-4B37-447C-8996-E06D04ED0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213"/>
            <a:ext cx="9144000"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FF52630-9D0C-458C-8A18-65F173DDCF20}"/>
              </a:ext>
            </a:extLst>
          </p:cNvPr>
          <p:cNvSpPr>
            <a:spLocks noGrp="1" noChangeArrowheads="1"/>
          </p:cNvSpPr>
          <p:nvPr>
            <p:ph type="title"/>
          </p:nvPr>
        </p:nvSpPr>
        <p:spPr/>
        <p:txBody>
          <a:bodyPr/>
          <a:lstStyle/>
          <a:p>
            <a:pPr eaLnBrk="1" hangingPunct="1"/>
            <a:r>
              <a:rPr lang="ru-RU" altLang="ru-RU"/>
              <a:t>ЖС смеси</a:t>
            </a:r>
          </a:p>
        </p:txBody>
      </p:sp>
      <p:sp>
        <p:nvSpPr>
          <p:cNvPr id="25603" name="Rectangle 3">
            <a:extLst>
              <a:ext uri="{FF2B5EF4-FFF2-40B4-BE49-F238E27FC236}">
                <a16:creationId xmlns:a16="http://schemas.microsoft.com/office/drawing/2014/main" id="{7F8A68B1-FE85-4A17-987E-6F5596316EA8}"/>
              </a:ext>
            </a:extLst>
          </p:cNvPr>
          <p:cNvSpPr>
            <a:spLocks noGrp="1" noChangeArrowheads="1"/>
          </p:cNvSpPr>
          <p:nvPr>
            <p:ph type="body" sz="half" idx="1"/>
          </p:nvPr>
        </p:nvSpPr>
        <p:spPr>
          <a:xfrm>
            <a:off x="179388" y="1600200"/>
            <a:ext cx="4752975" cy="4525963"/>
          </a:xfrm>
        </p:spPr>
        <p:txBody>
          <a:bodyPr/>
          <a:lstStyle/>
          <a:p>
            <a:pPr eaLnBrk="1" hangingPunct="1">
              <a:buFontTx/>
              <a:buNone/>
            </a:pPr>
            <a:r>
              <a:rPr lang="ru-RU" altLang="ru-RU" sz="2800" dirty="0"/>
              <a:t>Растворитель:</a:t>
            </a:r>
          </a:p>
          <a:p>
            <a:pPr eaLnBrk="1" hangingPunct="1"/>
            <a:r>
              <a:rPr lang="ru-RU" altLang="ru-RU" sz="2800" dirty="0"/>
              <a:t>бензол, </a:t>
            </a:r>
          </a:p>
          <a:p>
            <a:pPr eaLnBrk="1" hangingPunct="1"/>
            <a:r>
              <a:rPr lang="ru-RU" altLang="ru-RU" sz="2800" dirty="0"/>
              <a:t>толуол, </a:t>
            </a:r>
          </a:p>
          <a:p>
            <a:pPr eaLnBrk="1" hangingPunct="1"/>
            <a:r>
              <a:rPr lang="ru-RU" altLang="ru-RU" sz="2800" dirty="0"/>
              <a:t>ксилол</a:t>
            </a:r>
            <a:endParaRPr lang="en-US" altLang="ru-RU" sz="2800" dirty="0"/>
          </a:p>
          <a:p>
            <a:pPr eaLnBrk="1" hangingPunct="1"/>
            <a:r>
              <a:rPr lang="ru-RU" altLang="ru-RU" sz="2800" dirty="0"/>
              <a:t>1,2,4-триметилбензол</a:t>
            </a:r>
          </a:p>
          <a:p>
            <a:pPr eaLnBrk="1" hangingPunct="1">
              <a:buFontTx/>
              <a:buNone/>
            </a:pPr>
            <a:endParaRPr lang="ru-RU" altLang="ru-RU" sz="2800" dirty="0"/>
          </a:p>
          <a:p>
            <a:pPr eaLnBrk="1" hangingPunct="1">
              <a:buFontTx/>
              <a:buNone/>
            </a:pPr>
            <a:r>
              <a:rPr lang="ru-RU" altLang="ru-RU" sz="2800" dirty="0"/>
              <a:t>ЖС (2,5-дифенилоксазол – лат. аббревиатура </a:t>
            </a:r>
            <a:r>
              <a:rPr lang="en-US" altLang="ru-RU" sz="2800" dirty="0"/>
              <a:t>PPO</a:t>
            </a:r>
            <a:r>
              <a:rPr lang="ru-RU" altLang="ru-RU" sz="2800" dirty="0"/>
              <a:t>)</a:t>
            </a:r>
          </a:p>
        </p:txBody>
      </p:sp>
      <p:pic>
        <p:nvPicPr>
          <p:cNvPr id="25604" name="Picture 6">
            <a:extLst>
              <a:ext uri="{FF2B5EF4-FFF2-40B4-BE49-F238E27FC236}">
                <a16:creationId xmlns:a16="http://schemas.microsoft.com/office/drawing/2014/main" id="{D21DF35B-CAEC-43D8-9296-20EF7CDC5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390525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a:extLst>
              <a:ext uri="{FF2B5EF4-FFF2-40B4-BE49-F238E27FC236}">
                <a16:creationId xmlns:a16="http://schemas.microsoft.com/office/drawing/2014/main" id="{2E008069-9CE3-4AEE-83EA-628160ADBF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1125538"/>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a:extLst>
              <a:ext uri="{FF2B5EF4-FFF2-40B4-BE49-F238E27FC236}">
                <a16:creationId xmlns:a16="http://schemas.microsoft.com/office/drawing/2014/main" id="{662E7FD1-725E-4FD8-8345-FF3F078921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2205038"/>
            <a:ext cx="159385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9">
            <a:extLst>
              <a:ext uri="{FF2B5EF4-FFF2-40B4-BE49-F238E27FC236}">
                <a16:creationId xmlns:a16="http://schemas.microsoft.com/office/drawing/2014/main" id="{46FFED7E-4E20-4BC9-BCA3-3D5599F41F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125" y="1125538"/>
            <a:ext cx="14763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0">
            <a:extLst>
              <a:ext uri="{FF2B5EF4-FFF2-40B4-BE49-F238E27FC236}">
                <a16:creationId xmlns:a16="http://schemas.microsoft.com/office/drawing/2014/main" id="{602D2E9D-7A87-49FC-BD74-7AD6E33D94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0150" y="2349500"/>
            <a:ext cx="159385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 Box 11">
            <a:extLst>
              <a:ext uri="{FF2B5EF4-FFF2-40B4-BE49-F238E27FC236}">
                <a16:creationId xmlns:a16="http://schemas.microsoft.com/office/drawing/2014/main" id="{5CC4332B-0A6A-4687-8DA3-F4FF6BBD320E}"/>
              </a:ext>
            </a:extLst>
          </p:cNvPr>
          <p:cNvSpPr txBox="1">
            <a:spLocks noChangeArrowheads="1"/>
          </p:cNvSpPr>
          <p:nvPr/>
        </p:nvSpPr>
        <p:spPr bwMode="auto">
          <a:xfrm>
            <a:off x="3995738" y="2276475"/>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a:t>бензол</a:t>
            </a:r>
          </a:p>
        </p:txBody>
      </p:sp>
      <p:sp>
        <p:nvSpPr>
          <p:cNvPr id="25610" name="Text Box 12">
            <a:extLst>
              <a:ext uri="{FF2B5EF4-FFF2-40B4-BE49-F238E27FC236}">
                <a16:creationId xmlns:a16="http://schemas.microsoft.com/office/drawing/2014/main" id="{EEACF52C-6638-4446-878F-5DC16436CDD1}"/>
              </a:ext>
            </a:extLst>
          </p:cNvPr>
          <p:cNvSpPr txBox="1">
            <a:spLocks noChangeArrowheads="1"/>
          </p:cNvSpPr>
          <p:nvPr/>
        </p:nvSpPr>
        <p:spPr bwMode="auto">
          <a:xfrm>
            <a:off x="5292725" y="3573463"/>
            <a:ext cx="923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a:t>толуол</a:t>
            </a:r>
          </a:p>
        </p:txBody>
      </p:sp>
      <p:sp>
        <p:nvSpPr>
          <p:cNvPr id="25611" name="Text Box 13">
            <a:extLst>
              <a:ext uri="{FF2B5EF4-FFF2-40B4-BE49-F238E27FC236}">
                <a16:creationId xmlns:a16="http://schemas.microsoft.com/office/drawing/2014/main" id="{CB89A82C-B78A-4518-8609-E04D163B799B}"/>
              </a:ext>
            </a:extLst>
          </p:cNvPr>
          <p:cNvSpPr txBox="1">
            <a:spLocks noChangeArrowheads="1"/>
          </p:cNvSpPr>
          <p:nvPr/>
        </p:nvSpPr>
        <p:spPr bwMode="auto">
          <a:xfrm>
            <a:off x="6588125" y="2349500"/>
            <a:ext cx="919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a:t>ксилол</a:t>
            </a:r>
          </a:p>
        </p:txBody>
      </p:sp>
      <p:sp>
        <p:nvSpPr>
          <p:cNvPr id="25612" name="Text Box 14">
            <a:extLst>
              <a:ext uri="{FF2B5EF4-FFF2-40B4-BE49-F238E27FC236}">
                <a16:creationId xmlns:a16="http://schemas.microsoft.com/office/drawing/2014/main" id="{CC264C17-6C02-4E4C-86F6-58B9AB428E24}"/>
              </a:ext>
            </a:extLst>
          </p:cNvPr>
          <p:cNvSpPr txBox="1">
            <a:spLocks noChangeArrowheads="1"/>
          </p:cNvSpPr>
          <p:nvPr/>
        </p:nvSpPr>
        <p:spPr bwMode="auto">
          <a:xfrm>
            <a:off x="4572000" y="6237288"/>
            <a:ext cx="23733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a:t>2,5-дифенилоксазол</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52B7CBA2-F5C1-44B5-A522-2647F3D45F2F}"/>
              </a:ext>
            </a:extLst>
          </p:cNvPr>
          <p:cNvSpPr>
            <a:spLocks noGrp="1" noChangeArrowheads="1"/>
          </p:cNvSpPr>
          <p:nvPr>
            <p:ph type="title"/>
          </p:nvPr>
        </p:nvSpPr>
        <p:spPr/>
        <p:txBody>
          <a:bodyPr/>
          <a:lstStyle/>
          <a:p>
            <a:pPr eaLnBrk="1" hangingPunct="1"/>
            <a:r>
              <a:rPr lang="ru-RU" altLang="ru-RU"/>
              <a:t>Активационный анализ</a:t>
            </a:r>
          </a:p>
        </p:txBody>
      </p:sp>
      <p:graphicFrame>
        <p:nvGraphicFramePr>
          <p:cNvPr id="52227" name="Object 4">
            <a:extLst>
              <a:ext uri="{FF2B5EF4-FFF2-40B4-BE49-F238E27FC236}">
                <a16:creationId xmlns:a16="http://schemas.microsoft.com/office/drawing/2014/main" id="{B7BC9AA5-32FA-42E9-AC4B-36F20045172A}"/>
              </a:ext>
            </a:extLst>
          </p:cNvPr>
          <p:cNvGraphicFramePr>
            <a:graphicFrameLocks noGrp="1" noChangeAspect="1"/>
          </p:cNvGraphicFramePr>
          <p:nvPr>
            <p:ph idx="1"/>
          </p:nvPr>
        </p:nvGraphicFramePr>
        <p:xfrm>
          <a:off x="1547813" y="2205038"/>
          <a:ext cx="6096000" cy="979487"/>
        </p:xfrm>
        <a:graphic>
          <a:graphicData uri="http://schemas.openxmlformats.org/presentationml/2006/ole">
            <mc:AlternateContent xmlns:mc="http://schemas.openxmlformats.org/markup-compatibility/2006">
              <mc:Choice xmlns:v="urn:schemas-microsoft-com:vml" Requires="v">
                <p:oleObj name="Формула" r:id="rId3" imgW="1422400" imgH="228600" progId="Equation.3">
                  <p:embed/>
                </p:oleObj>
              </mc:Choice>
              <mc:Fallback>
                <p:oleObj name="Формула" r:id="rId3" imgW="1422400" imgH="228600" progId="Equation.3">
                  <p:embed/>
                  <p:pic>
                    <p:nvPicPr>
                      <p:cNvPr id="52227" name="Object 4">
                        <a:extLst>
                          <a:ext uri="{FF2B5EF4-FFF2-40B4-BE49-F238E27FC236}">
                            <a16:creationId xmlns:a16="http://schemas.microsoft.com/office/drawing/2014/main" id="{B7BC9AA5-32FA-42E9-AC4B-36F200451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205038"/>
                        <a:ext cx="6096000" cy="979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28" name="Text Box 6">
            <a:extLst>
              <a:ext uri="{FF2B5EF4-FFF2-40B4-BE49-F238E27FC236}">
                <a16:creationId xmlns:a16="http://schemas.microsoft.com/office/drawing/2014/main" id="{295050FF-81FC-4FDE-8EFA-0DC546F60412}"/>
              </a:ext>
            </a:extLst>
          </p:cNvPr>
          <p:cNvSpPr txBox="1">
            <a:spLocks noChangeArrowheads="1"/>
          </p:cNvSpPr>
          <p:nvPr/>
        </p:nvSpPr>
        <p:spPr bwMode="auto">
          <a:xfrm>
            <a:off x="250825" y="4724400"/>
            <a:ext cx="4960938"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a:cs typeface="Arial" panose="020B0604020202020204" pitchFamily="34" charset="0"/>
              </a:rPr>
              <a:t>N</a:t>
            </a:r>
            <a:r>
              <a:rPr lang="ru-RU" altLang="ru-RU">
                <a:cs typeface="Arial" panose="020B0604020202020204" pitchFamily="34" charset="0"/>
              </a:rPr>
              <a:t> – количество ядер исходного элемента;</a:t>
            </a:r>
          </a:p>
          <a:p>
            <a:pPr eaLnBrk="1" hangingPunct="1"/>
            <a:r>
              <a:rPr lang="ru-RU" altLang="ru-RU">
                <a:cs typeface="Arial" panose="020B0604020202020204" pitchFamily="34" charset="0"/>
              </a:rPr>
              <a:t>Ф</a:t>
            </a:r>
            <a:r>
              <a:rPr lang="en-US" altLang="ru-RU">
                <a:cs typeface="Arial" panose="020B0604020202020204" pitchFamily="34" charset="0"/>
              </a:rPr>
              <a:t> – </a:t>
            </a:r>
            <a:r>
              <a:rPr lang="ru-RU" altLang="ru-RU">
                <a:cs typeface="Arial" panose="020B0604020202020204" pitchFamily="34" charset="0"/>
              </a:rPr>
              <a:t>поток ядерных частиц или квантов;</a:t>
            </a:r>
          </a:p>
          <a:p>
            <a:pPr eaLnBrk="1" hangingPunct="1"/>
            <a:r>
              <a:rPr lang="el-GR" altLang="ru-RU">
                <a:cs typeface="Arial" panose="020B0604020202020204" pitchFamily="34" charset="0"/>
              </a:rPr>
              <a:t>σ</a:t>
            </a:r>
            <a:r>
              <a:rPr lang="ru-RU" altLang="ru-RU">
                <a:cs typeface="Arial" panose="020B0604020202020204" pitchFamily="34" charset="0"/>
              </a:rPr>
              <a:t> – сечение (вероятность) ядерной реакции;</a:t>
            </a:r>
          </a:p>
          <a:p>
            <a:pPr eaLnBrk="1" hangingPunct="1"/>
            <a:r>
              <a:rPr lang="el-GR" altLang="ru-RU">
                <a:cs typeface="Arial" panose="020B0604020202020204" pitchFamily="34" charset="0"/>
              </a:rPr>
              <a:t>λ</a:t>
            </a:r>
            <a:r>
              <a:rPr lang="en-US" altLang="ru-RU">
                <a:cs typeface="Arial" panose="020B0604020202020204" pitchFamily="34" charset="0"/>
              </a:rPr>
              <a:t> –</a:t>
            </a:r>
            <a:r>
              <a:rPr lang="ru-RU" altLang="ru-RU">
                <a:cs typeface="Arial" panose="020B0604020202020204" pitchFamily="34" charset="0"/>
              </a:rPr>
              <a:t> постоянная распада продукта активации;</a:t>
            </a:r>
          </a:p>
          <a:p>
            <a:pPr eaLnBrk="1" hangingPunct="1"/>
            <a:r>
              <a:rPr lang="en-US" altLang="ru-RU">
                <a:cs typeface="Arial" panose="020B0604020202020204" pitchFamily="34" charset="0"/>
              </a:rPr>
              <a:t>t</a:t>
            </a:r>
            <a:r>
              <a:rPr lang="en-US" altLang="ru-RU" baseline="-25000">
                <a:cs typeface="Arial" panose="020B0604020202020204" pitchFamily="34" charset="0"/>
              </a:rPr>
              <a:t>1</a:t>
            </a:r>
            <a:r>
              <a:rPr lang="ru-RU" altLang="ru-RU">
                <a:cs typeface="Arial" panose="020B0604020202020204" pitchFamily="34" charset="0"/>
              </a:rPr>
              <a:t> </a:t>
            </a:r>
            <a:r>
              <a:rPr lang="ru-RU" altLang="ru-RU"/>
              <a:t>–</a:t>
            </a:r>
            <a:r>
              <a:rPr lang="en-US" altLang="ru-RU">
                <a:cs typeface="Arial" panose="020B0604020202020204" pitchFamily="34" charset="0"/>
              </a:rPr>
              <a:t> </a:t>
            </a:r>
            <a:r>
              <a:rPr lang="ru-RU" altLang="ru-RU"/>
              <a:t>времени облучения</a:t>
            </a:r>
            <a:r>
              <a:rPr lang="ru-RU" altLang="ru-RU">
                <a:cs typeface="Arial" panose="020B0604020202020204" pitchFamily="34" charset="0"/>
              </a:rPr>
              <a:t>;</a:t>
            </a:r>
          </a:p>
          <a:p>
            <a:pPr eaLnBrk="1" hangingPunct="1"/>
            <a:r>
              <a:rPr lang="en-US" altLang="ru-RU">
                <a:cs typeface="Arial" panose="020B0604020202020204" pitchFamily="34" charset="0"/>
              </a:rPr>
              <a:t>t</a:t>
            </a:r>
            <a:r>
              <a:rPr lang="en-US" altLang="ru-RU" baseline="-25000">
                <a:cs typeface="Arial" panose="020B0604020202020204" pitchFamily="34" charset="0"/>
              </a:rPr>
              <a:t>2</a:t>
            </a:r>
            <a:r>
              <a:rPr lang="ru-RU" altLang="ru-RU">
                <a:cs typeface="Arial" panose="020B0604020202020204" pitchFamily="34" charset="0"/>
              </a:rPr>
              <a:t> – </a:t>
            </a:r>
            <a:r>
              <a:rPr lang="ru-RU" altLang="ru-RU"/>
              <a:t>выдержки после облучения.</a:t>
            </a:r>
            <a:endParaRPr lang="el-GR" altLang="ru-RU"/>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CC83648-4099-4CC4-9A01-0626AA7974CD}"/>
              </a:ext>
            </a:extLst>
          </p:cNvPr>
          <p:cNvSpPr>
            <a:spLocks noGrp="1" noChangeArrowheads="1"/>
          </p:cNvSpPr>
          <p:nvPr>
            <p:ph type="title"/>
          </p:nvPr>
        </p:nvSpPr>
        <p:spPr/>
        <p:txBody>
          <a:bodyPr/>
          <a:lstStyle/>
          <a:p>
            <a:pPr eaLnBrk="1" hangingPunct="1"/>
            <a:r>
              <a:rPr lang="ru-RU" altLang="ru-RU"/>
              <a:t>Активационный анализ</a:t>
            </a:r>
          </a:p>
        </p:txBody>
      </p:sp>
      <p:graphicFrame>
        <p:nvGraphicFramePr>
          <p:cNvPr id="53251" name="Object 3">
            <a:extLst>
              <a:ext uri="{FF2B5EF4-FFF2-40B4-BE49-F238E27FC236}">
                <a16:creationId xmlns:a16="http://schemas.microsoft.com/office/drawing/2014/main" id="{8372DAFF-2184-4E27-B4E0-EB45364B59FF}"/>
              </a:ext>
            </a:extLst>
          </p:cNvPr>
          <p:cNvGraphicFramePr>
            <a:graphicFrameLocks noGrp="1" noChangeAspect="1"/>
          </p:cNvGraphicFramePr>
          <p:nvPr>
            <p:ph idx="1"/>
          </p:nvPr>
        </p:nvGraphicFramePr>
        <p:xfrm>
          <a:off x="2484438" y="2205038"/>
          <a:ext cx="4073525" cy="1792287"/>
        </p:xfrm>
        <a:graphic>
          <a:graphicData uri="http://schemas.openxmlformats.org/presentationml/2006/ole">
            <mc:AlternateContent xmlns:mc="http://schemas.openxmlformats.org/markup-compatibility/2006">
              <mc:Choice xmlns:v="urn:schemas-microsoft-com:vml" Requires="v">
                <p:oleObj name="Формула" r:id="rId3" imgW="952087" imgH="418918" progId="Equation.3">
                  <p:embed/>
                </p:oleObj>
              </mc:Choice>
              <mc:Fallback>
                <p:oleObj name="Формула" r:id="rId3" imgW="952087" imgH="418918" progId="Equation.3">
                  <p:embed/>
                  <p:pic>
                    <p:nvPicPr>
                      <p:cNvPr id="53251" name="Object 3">
                        <a:extLst>
                          <a:ext uri="{FF2B5EF4-FFF2-40B4-BE49-F238E27FC236}">
                            <a16:creationId xmlns:a16="http://schemas.microsoft.com/office/drawing/2014/main" id="{8372DAFF-2184-4E27-B4E0-EB45364B59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2205038"/>
                        <a:ext cx="4073525" cy="179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52" name="Text Box 4">
            <a:extLst>
              <a:ext uri="{FF2B5EF4-FFF2-40B4-BE49-F238E27FC236}">
                <a16:creationId xmlns:a16="http://schemas.microsoft.com/office/drawing/2014/main" id="{7E2294EC-B979-4F13-AA90-3B0980834005}"/>
              </a:ext>
            </a:extLst>
          </p:cNvPr>
          <p:cNvSpPr txBox="1">
            <a:spLocks noChangeArrowheads="1"/>
          </p:cNvSpPr>
          <p:nvPr/>
        </p:nvSpPr>
        <p:spPr bwMode="auto">
          <a:xfrm>
            <a:off x="250825" y="4724400"/>
            <a:ext cx="82581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a:cs typeface="Arial" panose="020B0604020202020204" pitchFamily="34" charset="0"/>
              </a:rPr>
              <a:t>C</a:t>
            </a:r>
            <a:r>
              <a:rPr lang="ru-RU" altLang="ru-RU" baseline="-25000">
                <a:cs typeface="Arial" panose="020B0604020202020204" pitchFamily="34" charset="0"/>
              </a:rPr>
              <a:t>обр.</a:t>
            </a:r>
            <a:r>
              <a:rPr lang="ru-RU" altLang="ru-RU">
                <a:cs typeface="Arial" panose="020B0604020202020204" pitchFamily="34" charset="0"/>
              </a:rPr>
              <a:t> – </a:t>
            </a:r>
            <a:r>
              <a:rPr lang="ru-RU" altLang="ru-RU"/>
              <a:t>содержание определяемого компонента в исследуемом образце</a:t>
            </a:r>
            <a:r>
              <a:rPr lang="ru-RU" altLang="ru-RU">
                <a:cs typeface="Arial" panose="020B0604020202020204" pitchFamily="34" charset="0"/>
              </a:rPr>
              <a:t>;</a:t>
            </a:r>
          </a:p>
          <a:p>
            <a:pPr eaLnBrk="1" hangingPunct="1"/>
            <a:r>
              <a:rPr lang="en-US" altLang="ru-RU"/>
              <a:t>A</a:t>
            </a:r>
            <a:r>
              <a:rPr lang="ru-RU" altLang="ru-RU" baseline="-25000"/>
              <a:t>обр.</a:t>
            </a:r>
            <a:r>
              <a:rPr lang="ru-RU" altLang="ru-RU"/>
              <a:t> </a:t>
            </a:r>
            <a:r>
              <a:rPr lang="en-US" altLang="ru-RU">
                <a:cs typeface="Arial" panose="020B0604020202020204" pitchFamily="34" charset="0"/>
              </a:rPr>
              <a:t>– </a:t>
            </a:r>
            <a:r>
              <a:rPr lang="ru-RU" altLang="ru-RU">
                <a:cs typeface="Arial" panose="020B0604020202020204" pitchFamily="34" charset="0"/>
              </a:rPr>
              <a:t>измеренная активность продукта активации в исследуемом образце;</a:t>
            </a:r>
          </a:p>
          <a:p>
            <a:pPr eaLnBrk="1" hangingPunct="1"/>
            <a:r>
              <a:rPr lang="en-US" altLang="ru-RU"/>
              <a:t>C</a:t>
            </a:r>
            <a:r>
              <a:rPr lang="ru-RU" altLang="ru-RU" baseline="-25000"/>
              <a:t>ст.</a:t>
            </a:r>
            <a:r>
              <a:rPr lang="ru-RU" altLang="ru-RU"/>
              <a:t> – содержание определяемого компонента в стандартном образце;</a:t>
            </a:r>
          </a:p>
          <a:p>
            <a:pPr eaLnBrk="1" hangingPunct="1"/>
            <a:r>
              <a:rPr lang="en-US" altLang="ru-RU"/>
              <a:t>A</a:t>
            </a:r>
            <a:r>
              <a:rPr lang="ru-RU" altLang="ru-RU" baseline="-25000"/>
              <a:t>ст.</a:t>
            </a:r>
            <a:r>
              <a:rPr lang="ru-RU" altLang="ru-RU"/>
              <a:t> </a:t>
            </a:r>
            <a:r>
              <a:rPr lang="en-US" altLang="ru-RU"/>
              <a:t>– </a:t>
            </a:r>
            <a:r>
              <a:rPr lang="ru-RU" altLang="ru-RU"/>
              <a:t>измеренная активность продукта активации в стандартном образце;</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89A4EB32-00F7-42B1-AC9E-2D985EE1BB6B}"/>
              </a:ext>
            </a:extLst>
          </p:cNvPr>
          <p:cNvSpPr>
            <a:spLocks noGrp="1" noChangeArrowheads="1"/>
          </p:cNvSpPr>
          <p:nvPr>
            <p:ph type="title"/>
          </p:nvPr>
        </p:nvSpPr>
        <p:spPr/>
        <p:txBody>
          <a:bodyPr/>
          <a:lstStyle/>
          <a:p>
            <a:pPr eaLnBrk="1" hangingPunct="1"/>
            <a:r>
              <a:rPr lang="ru-RU" altLang="ru-RU" sz="4000"/>
              <a:t>Нейтронно-активационный анализ</a:t>
            </a:r>
          </a:p>
        </p:txBody>
      </p:sp>
      <p:graphicFrame>
        <p:nvGraphicFramePr>
          <p:cNvPr id="78886" name="Group 38">
            <a:extLst>
              <a:ext uri="{FF2B5EF4-FFF2-40B4-BE49-F238E27FC236}">
                <a16:creationId xmlns:a16="http://schemas.microsoft.com/office/drawing/2014/main" id="{09AC2730-F420-429B-91CB-B62A007512E1}"/>
              </a:ext>
            </a:extLst>
          </p:cNvPr>
          <p:cNvGraphicFramePr>
            <a:graphicFrameLocks noGrp="1"/>
          </p:cNvGraphicFramePr>
          <p:nvPr>
            <p:ph idx="1"/>
          </p:nvPr>
        </p:nvGraphicFramePr>
        <p:xfrm>
          <a:off x="0" y="1700213"/>
          <a:ext cx="9144000" cy="4752975"/>
        </p:xfrm>
        <a:graphic>
          <a:graphicData uri="http://schemas.openxmlformats.org/drawingml/2006/table">
            <a:tbl>
              <a:tblPr/>
              <a:tblGrid>
                <a:gridCol w="2286000">
                  <a:extLst>
                    <a:ext uri="{9D8B030D-6E8A-4147-A177-3AD203B41FA5}">
                      <a16:colId xmlns:a16="http://schemas.microsoft.com/office/drawing/2014/main" val="20000"/>
                    </a:ext>
                  </a:extLst>
                </a:gridCol>
                <a:gridCol w="2646363">
                  <a:extLst>
                    <a:ext uri="{9D8B030D-6E8A-4147-A177-3AD203B41FA5}">
                      <a16:colId xmlns:a16="http://schemas.microsoft.com/office/drawing/2014/main" val="20001"/>
                    </a:ext>
                  </a:extLst>
                </a:gridCol>
                <a:gridCol w="2232025">
                  <a:extLst>
                    <a:ext uri="{9D8B030D-6E8A-4147-A177-3AD203B41FA5}">
                      <a16:colId xmlns:a16="http://schemas.microsoft.com/office/drawing/2014/main" val="20002"/>
                    </a:ext>
                  </a:extLst>
                </a:gridCol>
                <a:gridCol w="1979612">
                  <a:extLst>
                    <a:ext uri="{9D8B030D-6E8A-4147-A177-3AD203B41FA5}">
                      <a16:colId xmlns:a16="http://schemas.microsoft.com/office/drawing/2014/main" val="20003"/>
                    </a:ext>
                  </a:extLst>
                </a:gridCol>
              </a:tblGrid>
              <a:tr h="14605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600" b="0" i="0" u="none" strike="noStrike" cap="none" normalizeH="0" baseline="0">
                          <a:ln>
                            <a:noFill/>
                          </a:ln>
                          <a:solidFill>
                            <a:schemeClr val="tx1"/>
                          </a:solidFill>
                          <a:effectLst/>
                          <a:latin typeface="Arial" panose="020B0604020202020204" pitchFamily="34" charset="0"/>
                        </a:rPr>
                        <a:t>Радионуклид</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600" b="0" i="0" u="none" strike="noStrike" cap="none" normalizeH="0" baseline="0">
                          <a:ln>
                            <a:noFill/>
                          </a:ln>
                          <a:solidFill>
                            <a:schemeClr val="tx1"/>
                          </a:solidFill>
                          <a:effectLst/>
                          <a:latin typeface="Arial" panose="020B0604020202020204" pitchFamily="34" charset="0"/>
                        </a:rPr>
                        <a:t>Продукты активации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600" b="0" i="0" u="none" strike="noStrike" cap="none" normalizeH="0" baseline="0">
                          <a:ln>
                            <a:noFill/>
                          </a:ln>
                          <a:solidFill>
                            <a:schemeClr val="tx1"/>
                          </a:solidFill>
                          <a:effectLst/>
                          <a:latin typeface="Arial" panose="020B0604020202020204" pitchFamily="34" charset="0"/>
                        </a:rPr>
                        <a:t>Энергия </a:t>
                      </a:r>
                      <a:r>
                        <a:rPr kumimoji="0" lang="el-GR" altLang="ru-RU" sz="2600" b="0" i="0" u="none" strike="noStrike" cap="none" normalizeH="0" baseline="0">
                          <a:ln>
                            <a:noFill/>
                          </a:ln>
                          <a:solidFill>
                            <a:schemeClr val="tx1"/>
                          </a:solidFill>
                          <a:effectLst/>
                          <a:latin typeface="Arial" panose="020B0604020202020204" pitchFamily="34" charset="0"/>
                          <a:cs typeface="Arial" panose="020B0604020202020204" pitchFamily="34" charset="0"/>
                        </a:rPr>
                        <a:t>γ</a:t>
                      </a:r>
                      <a:r>
                        <a:rPr kumimoji="0" lang="ru-RU" altLang="ru-RU" sz="2600" b="0" i="0" u="none" strike="noStrike" cap="none" normalizeH="0" baseline="0">
                          <a:ln>
                            <a:noFill/>
                          </a:ln>
                          <a:solidFill>
                            <a:schemeClr val="tx1"/>
                          </a:solidFill>
                          <a:effectLst/>
                          <a:latin typeface="Arial" panose="020B0604020202020204" pitchFamily="34" charset="0"/>
                          <a:cs typeface="Arial" panose="020B0604020202020204" pitchFamily="34" charset="0"/>
                        </a:rPr>
                        <a:t>-квантов, кэВ</a:t>
                      </a:r>
                      <a:r>
                        <a:rPr kumimoji="0" lang="en-US" altLang="ru-RU" sz="26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ru-RU" altLang="ru-RU" sz="2600" b="0" i="0" u="none" strike="noStrike" cap="none" normalizeH="0" baseline="0">
                          <a:ln>
                            <a:noFill/>
                          </a:ln>
                          <a:solidFill>
                            <a:schemeClr val="tx1"/>
                          </a:solidFill>
                          <a:effectLst/>
                          <a:latin typeface="Arial" panose="020B0604020202020204" pitchFamily="34" charset="0"/>
                          <a:cs typeface="Arial" panose="020B0604020202020204" pitchFamily="34" charset="0"/>
                        </a:rPr>
                        <a:t>выход, %)</a:t>
                      </a:r>
                      <a:endParaRPr kumimoji="0" lang="el-GR" altLang="ru-RU" sz="2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600" b="0" i="0" u="none" strike="noStrike" cap="none" normalizeH="0" baseline="0">
                          <a:ln>
                            <a:noFill/>
                          </a:ln>
                          <a:solidFill>
                            <a:schemeClr val="tx1"/>
                          </a:solidFill>
                          <a:effectLst/>
                          <a:latin typeface="Arial" panose="020B0604020202020204" pitchFamily="34" charset="0"/>
                        </a:rPr>
                        <a:t>Фактор выигрыша</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600" b="0" i="0" u="none" strike="noStrike" cap="none" normalizeH="0" baseline="0">
                          <a:ln>
                            <a:noFill/>
                          </a:ln>
                          <a:solidFill>
                            <a:schemeClr val="tx1"/>
                          </a:solidFill>
                          <a:effectLst/>
                          <a:latin typeface="Arial" panose="020B0604020202020204" pitchFamily="34" charset="0"/>
                        </a:rPr>
                        <a:t>(</a:t>
                      </a:r>
                      <a:r>
                        <a:rPr kumimoji="0" lang="en-US" altLang="ru-RU" sz="2600" b="0" i="0" u="none" strike="noStrike" cap="none" normalizeH="0" baseline="0">
                          <a:ln>
                            <a:noFill/>
                          </a:ln>
                          <a:solidFill>
                            <a:schemeClr val="tx1"/>
                          </a:solidFill>
                          <a:effectLst/>
                          <a:latin typeface="Arial" panose="020B0604020202020204" pitchFamily="34" charset="0"/>
                        </a:rPr>
                        <a:t>I</a:t>
                      </a:r>
                      <a:r>
                        <a:rPr kumimoji="0" lang="en-US" altLang="ru-RU" sz="2600" b="0" i="0" u="none" strike="noStrike" cap="none" normalizeH="0" baseline="-25000">
                          <a:ln>
                            <a:noFill/>
                          </a:ln>
                          <a:solidFill>
                            <a:schemeClr val="tx1"/>
                          </a:solidFill>
                          <a:effectLst/>
                          <a:latin typeface="Arial" panose="020B0604020202020204" pitchFamily="34" charset="0"/>
                        </a:rPr>
                        <a:t>2</a:t>
                      </a:r>
                      <a:r>
                        <a:rPr kumimoji="0" lang="en-US" altLang="ru-RU" sz="2600" b="0" i="0" u="none" strike="noStrike" cap="none" normalizeH="0" baseline="0">
                          <a:ln>
                            <a:noFill/>
                          </a:ln>
                          <a:solidFill>
                            <a:schemeClr val="tx1"/>
                          </a:solidFill>
                          <a:effectLst/>
                          <a:latin typeface="Arial" panose="020B0604020202020204" pitchFamily="34" charset="0"/>
                        </a:rPr>
                        <a:t>/I</a:t>
                      </a:r>
                      <a:r>
                        <a:rPr kumimoji="0" lang="en-US" altLang="ru-RU" sz="2600" b="0" i="0" u="none" strike="noStrike" cap="none" normalizeH="0" baseline="-25000">
                          <a:ln>
                            <a:noFill/>
                          </a:ln>
                          <a:solidFill>
                            <a:schemeClr val="tx1"/>
                          </a:solidFill>
                          <a:effectLst/>
                          <a:latin typeface="Arial" panose="020B0604020202020204" pitchFamily="34" charset="0"/>
                        </a:rPr>
                        <a:t>1</a:t>
                      </a:r>
                      <a:r>
                        <a:rPr kumimoji="0" lang="en-US" altLang="ru-RU" sz="2600" b="0" i="0" u="none" strike="noStrike" cap="none" normalizeH="0" baseline="0">
                          <a:ln>
                            <a:noFill/>
                          </a:ln>
                          <a:solidFill>
                            <a:schemeClr val="tx1"/>
                          </a:solidFill>
                          <a:effectLst/>
                          <a:latin typeface="Arial" panose="020B0604020202020204" pitchFamily="34" charset="0"/>
                        </a:rPr>
                        <a:t>)</a:t>
                      </a:r>
                      <a:endParaRPr kumimoji="0" lang="ru-RU" altLang="ru-RU" sz="26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034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600" b="0" i="0" u="none" strike="noStrike" cap="none" normalizeH="0" baseline="30000">
                          <a:ln>
                            <a:noFill/>
                          </a:ln>
                          <a:solidFill>
                            <a:schemeClr val="tx1"/>
                          </a:solidFill>
                          <a:effectLst/>
                          <a:latin typeface="Arial" panose="020B0604020202020204" pitchFamily="34" charset="0"/>
                        </a:rPr>
                        <a:t>238</a:t>
                      </a:r>
                      <a:r>
                        <a:rPr kumimoji="0" lang="en-US" altLang="ru-RU" sz="2600" b="0" i="0" u="none" strike="noStrike" cap="none" normalizeH="0" baseline="0">
                          <a:ln>
                            <a:noFill/>
                          </a:ln>
                          <a:solidFill>
                            <a:schemeClr val="tx1"/>
                          </a:solidFill>
                          <a:effectLst/>
                          <a:latin typeface="Arial" panose="020B0604020202020204" pitchFamily="34" charset="0"/>
                        </a:rPr>
                        <a:t>U</a:t>
                      </a:r>
                      <a:endParaRPr kumimoji="0" lang="ru-RU" altLang="ru-RU" sz="2600" b="0" i="0" u="none" strike="noStrike" cap="none" normalizeH="0" baseline="3000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600" b="0" i="0" u="none" strike="noStrike" cap="none" normalizeH="0" baseline="30000">
                          <a:ln>
                            <a:noFill/>
                          </a:ln>
                          <a:solidFill>
                            <a:schemeClr val="tx1"/>
                          </a:solidFill>
                          <a:effectLst/>
                          <a:latin typeface="Arial" panose="020B0604020202020204" pitchFamily="34" charset="0"/>
                        </a:rPr>
                        <a:t>239</a:t>
                      </a:r>
                      <a:r>
                        <a:rPr kumimoji="0" lang="en-US" altLang="ru-RU" sz="2600" b="0" i="0" u="none" strike="noStrike" cap="none" normalizeH="0" baseline="0">
                          <a:ln>
                            <a:noFill/>
                          </a:ln>
                          <a:solidFill>
                            <a:schemeClr val="tx1"/>
                          </a:solidFill>
                          <a:effectLst/>
                          <a:latin typeface="Arial" panose="020B0604020202020204" pitchFamily="34" charset="0"/>
                        </a:rPr>
                        <a:t>U</a:t>
                      </a:r>
                      <a:r>
                        <a:rPr kumimoji="0" lang="ru-RU" altLang="ru-RU" sz="2600" b="0" i="0" u="none" strike="noStrike" cap="none" normalizeH="0" baseline="0">
                          <a:ln>
                            <a:noFill/>
                          </a:ln>
                          <a:solidFill>
                            <a:schemeClr val="tx1"/>
                          </a:solidFill>
                          <a:effectLst/>
                          <a:latin typeface="Arial" panose="020B0604020202020204" pitchFamily="34" charset="0"/>
                        </a:rPr>
                        <a:t> (23,5 мин)</a:t>
                      </a:r>
                      <a:endParaRPr kumimoji="0" lang="en-US" altLang="ru-RU" sz="26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600" b="0" i="0" u="none" strike="noStrike" cap="none" normalizeH="0" baseline="30000">
                          <a:ln>
                            <a:noFill/>
                          </a:ln>
                          <a:solidFill>
                            <a:schemeClr val="tx1"/>
                          </a:solidFill>
                          <a:effectLst/>
                          <a:latin typeface="Arial" panose="020B0604020202020204" pitchFamily="34" charset="0"/>
                        </a:rPr>
                        <a:t>239</a:t>
                      </a:r>
                      <a:r>
                        <a:rPr kumimoji="0" lang="en-US" altLang="ru-RU" sz="2600" b="0" i="0" u="none" strike="noStrike" cap="none" normalizeH="0" baseline="0">
                          <a:ln>
                            <a:noFill/>
                          </a:ln>
                          <a:solidFill>
                            <a:schemeClr val="tx1"/>
                          </a:solidFill>
                          <a:effectLst/>
                          <a:latin typeface="Arial" panose="020B0604020202020204" pitchFamily="34" charset="0"/>
                        </a:rPr>
                        <a:t>Np</a:t>
                      </a:r>
                      <a:r>
                        <a:rPr kumimoji="0" lang="ru-RU" altLang="ru-RU" sz="2600" b="0" i="0" u="none" strike="noStrike" cap="none" normalizeH="0" baseline="0">
                          <a:ln>
                            <a:noFill/>
                          </a:ln>
                          <a:solidFill>
                            <a:schemeClr val="tx1"/>
                          </a:solidFill>
                          <a:effectLst/>
                          <a:latin typeface="Arial" panose="020B0604020202020204" pitchFamily="34" charset="0"/>
                        </a:rPr>
                        <a:t> (2,36 сут.)</a:t>
                      </a:r>
                      <a:endParaRPr kumimoji="0" lang="ru-RU" altLang="ru-RU" sz="2600" b="0" i="0" u="none" strike="noStrike" cap="none" normalizeH="0" baseline="3000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600" b="0" i="0" u="none" strike="noStrike" cap="none" normalizeH="0" baseline="0">
                          <a:ln>
                            <a:noFill/>
                          </a:ln>
                          <a:solidFill>
                            <a:schemeClr val="tx1"/>
                          </a:solidFill>
                          <a:effectLst/>
                          <a:latin typeface="Arial" panose="020B0604020202020204" pitchFamily="34" charset="0"/>
                        </a:rPr>
                        <a:t>74,7 (48%)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600" b="0" i="0" u="none" strike="noStrike" cap="none" normalizeH="0" baseline="0">
                          <a:ln>
                            <a:noFill/>
                          </a:ln>
                          <a:solidFill>
                            <a:schemeClr val="tx1"/>
                          </a:solidFill>
                          <a:effectLst/>
                          <a:latin typeface="Arial" panose="020B0604020202020204" pitchFamily="34" charset="0"/>
                        </a:rPr>
                        <a:t>106,1 (27%)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600" b="0" i="0" u="none" strike="noStrike" cap="none" normalizeH="0" baseline="0">
                          <a:ln>
                            <a:noFill/>
                          </a:ln>
                          <a:solidFill>
                            <a:schemeClr val="tx1"/>
                          </a:solidFill>
                          <a:effectLst/>
                          <a:latin typeface="Arial" panose="020B0604020202020204" pitchFamily="34" charset="0"/>
                        </a:rPr>
                        <a:t>7,0</a:t>
                      </a:r>
                      <a:r>
                        <a:rPr kumimoji="0" lang="en-US" altLang="ru-RU" sz="26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ru-RU" altLang="ru-RU" sz="26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r>
                        <a:rPr kumimoji="0" lang="ru-RU" altLang="ru-RU" sz="2600" b="0" i="0" u="none" strike="noStrike" cap="none" normalizeH="0" baseline="30000">
                          <a:ln>
                            <a:noFill/>
                          </a:ln>
                          <a:solidFill>
                            <a:schemeClr val="tx1"/>
                          </a:solidFill>
                          <a:effectLst/>
                          <a:latin typeface="Arial" panose="020B0604020202020204" pitchFamily="34" charset="0"/>
                          <a:cs typeface="Arial" panose="020B0604020202020204" pitchFamily="34" charset="0"/>
                        </a:rPr>
                        <a:t>6</a:t>
                      </a:r>
                      <a:endParaRPr kumimoji="0" lang="ru-RU" altLang="ru-RU" sz="2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600" b="0" i="0" u="none" strike="noStrike" cap="none" normalizeH="0" baseline="0">
                          <a:ln>
                            <a:noFill/>
                          </a:ln>
                          <a:solidFill>
                            <a:schemeClr val="tx1"/>
                          </a:solidFill>
                          <a:effectLst/>
                          <a:latin typeface="Arial" panose="020B0604020202020204" pitchFamily="34" charset="0"/>
                          <a:cs typeface="Arial" panose="020B0604020202020204" pitchFamily="34" charset="0"/>
                        </a:rPr>
                        <a:t>8,0 </a:t>
                      </a:r>
                      <a:r>
                        <a:rPr kumimoji="0" lang="en-US" altLang="ru-RU" sz="26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ru-RU" altLang="ru-RU" sz="26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r>
                        <a:rPr kumimoji="0" lang="ru-RU" altLang="ru-RU" sz="2600" b="0" i="0" u="none" strike="noStrike" cap="none" normalizeH="0" baseline="30000">
                          <a:ln>
                            <a:noFill/>
                          </a:ln>
                          <a:solidFill>
                            <a:schemeClr val="tx1"/>
                          </a:solidFill>
                          <a:effectLst/>
                          <a:latin typeface="Arial" panose="020B0604020202020204" pitchFamily="34" charset="0"/>
                          <a:cs typeface="Arial" panose="020B0604020202020204" pitchFamily="34" charset="0"/>
                        </a:rPr>
                        <a:t>5</a:t>
                      </a:r>
                      <a:endParaRPr kumimoji="0" lang="en-US" altLang="ru-RU" sz="2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890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600" b="0" i="0" u="none" strike="noStrike" cap="none" normalizeH="0" baseline="30000">
                          <a:ln>
                            <a:noFill/>
                          </a:ln>
                          <a:solidFill>
                            <a:schemeClr val="tx1"/>
                          </a:solidFill>
                          <a:effectLst/>
                          <a:latin typeface="Arial" panose="020B0604020202020204" pitchFamily="34" charset="0"/>
                        </a:rPr>
                        <a:t>232</a:t>
                      </a:r>
                      <a:r>
                        <a:rPr kumimoji="0" lang="en-US" altLang="ru-RU" sz="2600" b="0" i="0" u="none" strike="noStrike" cap="none" normalizeH="0" baseline="0">
                          <a:ln>
                            <a:noFill/>
                          </a:ln>
                          <a:solidFill>
                            <a:schemeClr val="tx1"/>
                          </a:solidFill>
                          <a:effectLst/>
                          <a:latin typeface="Arial" panose="020B0604020202020204" pitchFamily="34" charset="0"/>
                        </a:rPr>
                        <a:t>Th</a:t>
                      </a:r>
                      <a:endParaRPr kumimoji="0" lang="ru-RU" altLang="ru-RU" sz="2600" b="0" i="0" u="none" strike="noStrike" cap="none" normalizeH="0" baseline="3000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600" b="0" i="0" u="none" strike="noStrike" cap="none" normalizeH="0" baseline="30000">
                          <a:ln>
                            <a:noFill/>
                          </a:ln>
                          <a:solidFill>
                            <a:schemeClr val="tx1"/>
                          </a:solidFill>
                          <a:effectLst/>
                          <a:latin typeface="Arial" panose="020B0604020202020204" pitchFamily="34" charset="0"/>
                        </a:rPr>
                        <a:t>233</a:t>
                      </a:r>
                      <a:r>
                        <a:rPr kumimoji="0" lang="en-US" altLang="ru-RU" sz="2600" b="0" i="0" u="none" strike="noStrike" cap="none" normalizeH="0" baseline="0">
                          <a:ln>
                            <a:noFill/>
                          </a:ln>
                          <a:solidFill>
                            <a:schemeClr val="tx1"/>
                          </a:solidFill>
                          <a:effectLst/>
                          <a:latin typeface="Arial" panose="020B0604020202020204" pitchFamily="34" charset="0"/>
                        </a:rPr>
                        <a:t>Pa</a:t>
                      </a:r>
                      <a:r>
                        <a:rPr kumimoji="0" lang="ru-RU" altLang="ru-RU" sz="2600" b="0" i="0" u="none" strike="noStrike" cap="none" normalizeH="0" baseline="0">
                          <a:ln>
                            <a:noFill/>
                          </a:ln>
                          <a:solidFill>
                            <a:schemeClr val="tx1"/>
                          </a:solidFill>
                          <a:effectLst/>
                          <a:latin typeface="Arial" panose="020B0604020202020204" pitchFamily="34" charset="0"/>
                        </a:rPr>
                        <a:t> (27 сут.)</a:t>
                      </a:r>
                      <a:endParaRPr kumimoji="0" lang="ru-RU" altLang="ru-RU" sz="2600" b="0" i="0" u="none" strike="noStrike" cap="none" normalizeH="0" baseline="3000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600" b="0" i="0" u="none" strike="noStrike" cap="none" normalizeH="0" baseline="0">
                          <a:ln>
                            <a:noFill/>
                          </a:ln>
                          <a:solidFill>
                            <a:schemeClr val="tx1"/>
                          </a:solidFill>
                          <a:effectLst/>
                          <a:latin typeface="Arial" panose="020B0604020202020204" pitchFamily="34" charset="0"/>
                        </a:rPr>
                        <a:t>312 (38%)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600" b="0" i="0" u="none" strike="noStrike" cap="none" normalizeH="0" baseline="0">
                          <a:ln>
                            <a:noFill/>
                          </a:ln>
                          <a:solidFill>
                            <a:schemeClr val="tx1"/>
                          </a:solidFill>
                          <a:effectLst/>
                          <a:latin typeface="Arial" panose="020B0604020202020204" pitchFamily="34" charset="0"/>
                        </a:rPr>
                        <a:t>4,0 </a:t>
                      </a:r>
                      <a:r>
                        <a:rPr kumimoji="0" lang="en-US" altLang="ru-RU" sz="26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ru-RU" altLang="ru-RU" sz="26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r>
                        <a:rPr kumimoji="0" lang="ru-RU" altLang="ru-RU" sz="2600" b="0" i="0" u="none" strike="noStrike" cap="none" normalizeH="0" baseline="30000">
                          <a:ln>
                            <a:noFill/>
                          </a:ln>
                          <a:solidFill>
                            <a:schemeClr val="tx1"/>
                          </a:solidFill>
                          <a:effectLst/>
                          <a:latin typeface="Arial" panose="020B0604020202020204" pitchFamily="34" charset="0"/>
                          <a:cs typeface="Arial" panose="020B0604020202020204" pitchFamily="34" charset="0"/>
                        </a:rPr>
                        <a:t>5</a:t>
                      </a:r>
                      <a:endParaRPr kumimoji="0" lang="ru-RU" altLang="ru-RU" sz="2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F32A754-6717-46DD-85AA-9A801768C3DC}"/>
              </a:ext>
            </a:extLst>
          </p:cNvPr>
          <p:cNvSpPr>
            <a:spLocks noGrp="1" noChangeArrowheads="1"/>
          </p:cNvSpPr>
          <p:nvPr>
            <p:ph type="title"/>
          </p:nvPr>
        </p:nvSpPr>
        <p:spPr/>
        <p:txBody>
          <a:bodyPr/>
          <a:lstStyle/>
          <a:p>
            <a:pPr eaLnBrk="1" hangingPunct="1"/>
            <a:r>
              <a:rPr lang="ru-RU" altLang="ru-RU"/>
              <a:t>ЖС смеси</a:t>
            </a:r>
          </a:p>
        </p:txBody>
      </p:sp>
      <p:pic>
        <p:nvPicPr>
          <p:cNvPr id="89092" name="Picture 4">
            <a:extLst>
              <a:ext uri="{FF2B5EF4-FFF2-40B4-BE49-F238E27FC236}">
                <a16:creationId xmlns:a16="http://schemas.microsoft.com/office/drawing/2014/main" id="{BD1EA412-0230-4CDB-B983-C0F434D44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37401">
            <a:off x="3635375" y="2276475"/>
            <a:ext cx="38163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0" name="Text Box 12">
            <a:extLst>
              <a:ext uri="{FF2B5EF4-FFF2-40B4-BE49-F238E27FC236}">
                <a16:creationId xmlns:a16="http://schemas.microsoft.com/office/drawing/2014/main" id="{61F5EAF2-3B3E-45B5-B5CF-FB00AE7061BC}"/>
              </a:ext>
            </a:extLst>
          </p:cNvPr>
          <p:cNvSpPr txBox="1">
            <a:spLocks noChangeArrowheads="1"/>
          </p:cNvSpPr>
          <p:nvPr/>
        </p:nvSpPr>
        <p:spPr bwMode="auto">
          <a:xfrm>
            <a:off x="4791075" y="5949950"/>
            <a:ext cx="23733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a:t>2,5-дифенилоксазол</a:t>
            </a:r>
          </a:p>
        </p:txBody>
      </p:sp>
      <p:pic>
        <p:nvPicPr>
          <p:cNvPr id="26629" name="Picture 5">
            <a:extLst>
              <a:ext uri="{FF2B5EF4-FFF2-40B4-BE49-F238E27FC236}">
                <a16:creationId xmlns:a16="http://schemas.microsoft.com/office/drawing/2014/main" id="{3EA6C99C-FB46-4756-9E53-4AB4D9B612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8412">
            <a:off x="263525" y="2347913"/>
            <a:ext cx="2363788" cy="23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9">
            <a:extLst>
              <a:ext uri="{FF2B5EF4-FFF2-40B4-BE49-F238E27FC236}">
                <a16:creationId xmlns:a16="http://schemas.microsoft.com/office/drawing/2014/main" id="{B60A731F-A07C-4198-B0E3-666C9ADD0F78}"/>
              </a:ext>
            </a:extLst>
          </p:cNvPr>
          <p:cNvSpPr txBox="1">
            <a:spLocks noChangeArrowheads="1"/>
          </p:cNvSpPr>
          <p:nvPr/>
        </p:nvSpPr>
        <p:spPr bwMode="auto">
          <a:xfrm>
            <a:off x="323850" y="4219575"/>
            <a:ext cx="164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a:t>растворитель</a:t>
            </a:r>
          </a:p>
        </p:txBody>
      </p:sp>
      <p:sp>
        <p:nvSpPr>
          <p:cNvPr id="26631" name="Line 15">
            <a:extLst>
              <a:ext uri="{FF2B5EF4-FFF2-40B4-BE49-F238E27FC236}">
                <a16:creationId xmlns:a16="http://schemas.microsoft.com/office/drawing/2014/main" id="{3FA9A96E-E893-499A-BB51-757ACB424D93}"/>
              </a:ext>
            </a:extLst>
          </p:cNvPr>
          <p:cNvSpPr>
            <a:spLocks noChangeShapeType="1"/>
          </p:cNvSpPr>
          <p:nvPr/>
        </p:nvSpPr>
        <p:spPr bwMode="auto">
          <a:xfrm>
            <a:off x="971550" y="1260475"/>
            <a:ext cx="2087563" cy="3608388"/>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2" name="Oval 17">
            <a:extLst>
              <a:ext uri="{FF2B5EF4-FFF2-40B4-BE49-F238E27FC236}">
                <a16:creationId xmlns:a16="http://schemas.microsoft.com/office/drawing/2014/main" id="{D450A6F3-369D-45A3-8E0C-097703DEB47D}"/>
              </a:ext>
            </a:extLst>
          </p:cNvPr>
          <p:cNvSpPr>
            <a:spLocks noChangeArrowheads="1"/>
          </p:cNvSpPr>
          <p:nvPr/>
        </p:nvSpPr>
        <p:spPr bwMode="auto">
          <a:xfrm>
            <a:off x="1227138" y="1860550"/>
            <a:ext cx="360362" cy="3587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a:t>+/-</a:t>
            </a:r>
          </a:p>
        </p:txBody>
      </p:sp>
      <p:sp>
        <p:nvSpPr>
          <p:cNvPr id="89107" name="Freeform 19">
            <a:extLst>
              <a:ext uri="{FF2B5EF4-FFF2-40B4-BE49-F238E27FC236}">
                <a16:creationId xmlns:a16="http://schemas.microsoft.com/office/drawing/2014/main" id="{0E35F1FC-673A-4A9C-9C4C-0A8B19647046}"/>
              </a:ext>
            </a:extLst>
          </p:cNvPr>
          <p:cNvSpPr>
            <a:spLocks/>
          </p:cNvSpPr>
          <p:nvPr/>
        </p:nvSpPr>
        <p:spPr bwMode="auto">
          <a:xfrm rot="5400000">
            <a:off x="3216275" y="2047875"/>
            <a:ext cx="381000" cy="2133600"/>
          </a:xfrm>
          <a:custGeom>
            <a:avLst/>
            <a:gdLst>
              <a:gd name="T0" fmla="*/ 190500 w 112"/>
              <a:gd name="T1" fmla="*/ 2133600 h 912"/>
              <a:gd name="T2" fmla="*/ 190500 w 112"/>
              <a:gd name="T3" fmla="*/ 1796716 h 912"/>
              <a:gd name="T4" fmla="*/ 353786 w 112"/>
              <a:gd name="T5" fmla="*/ 1684421 h 912"/>
              <a:gd name="T6" fmla="*/ 27214 w 112"/>
              <a:gd name="T7" fmla="*/ 1572126 h 912"/>
              <a:gd name="T8" fmla="*/ 353786 w 112"/>
              <a:gd name="T9" fmla="*/ 1459832 h 912"/>
              <a:gd name="T10" fmla="*/ 27214 w 112"/>
              <a:gd name="T11" fmla="*/ 1347537 h 912"/>
              <a:gd name="T12" fmla="*/ 353786 w 112"/>
              <a:gd name="T13" fmla="*/ 1235242 h 912"/>
              <a:gd name="T14" fmla="*/ 27214 w 112"/>
              <a:gd name="T15" fmla="*/ 1122947 h 912"/>
              <a:gd name="T16" fmla="*/ 353786 w 112"/>
              <a:gd name="T17" fmla="*/ 1010653 h 912"/>
              <a:gd name="T18" fmla="*/ 27214 w 112"/>
              <a:gd name="T19" fmla="*/ 898358 h 912"/>
              <a:gd name="T20" fmla="*/ 353786 w 112"/>
              <a:gd name="T21" fmla="*/ 786063 h 912"/>
              <a:gd name="T22" fmla="*/ 27214 w 112"/>
              <a:gd name="T23" fmla="*/ 673768 h 912"/>
              <a:gd name="T24" fmla="*/ 190500 w 112"/>
              <a:gd name="T25" fmla="*/ 561474 h 912"/>
              <a:gd name="T26" fmla="*/ 190500 w 112"/>
              <a:gd name="T27" fmla="*/ 0 h 9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2" h="912">
                <a:moveTo>
                  <a:pt x="56" y="912"/>
                </a:moveTo>
                <a:cubicBezTo>
                  <a:pt x="52" y="856"/>
                  <a:pt x="48" y="800"/>
                  <a:pt x="56" y="768"/>
                </a:cubicBezTo>
                <a:cubicBezTo>
                  <a:pt x="64" y="736"/>
                  <a:pt x="112" y="736"/>
                  <a:pt x="104" y="720"/>
                </a:cubicBezTo>
                <a:cubicBezTo>
                  <a:pt x="96" y="704"/>
                  <a:pt x="8" y="688"/>
                  <a:pt x="8" y="672"/>
                </a:cubicBezTo>
                <a:cubicBezTo>
                  <a:pt x="8" y="656"/>
                  <a:pt x="104" y="640"/>
                  <a:pt x="104" y="624"/>
                </a:cubicBezTo>
                <a:cubicBezTo>
                  <a:pt x="104" y="608"/>
                  <a:pt x="8" y="592"/>
                  <a:pt x="8" y="576"/>
                </a:cubicBezTo>
                <a:cubicBezTo>
                  <a:pt x="8" y="560"/>
                  <a:pt x="104" y="544"/>
                  <a:pt x="104" y="528"/>
                </a:cubicBezTo>
                <a:cubicBezTo>
                  <a:pt x="104" y="512"/>
                  <a:pt x="8" y="496"/>
                  <a:pt x="8" y="480"/>
                </a:cubicBezTo>
                <a:cubicBezTo>
                  <a:pt x="8" y="464"/>
                  <a:pt x="104" y="448"/>
                  <a:pt x="104" y="432"/>
                </a:cubicBezTo>
                <a:cubicBezTo>
                  <a:pt x="104" y="416"/>
                  <a:pt x="8" y="400"/>
                  <a:pt x="8" y="384"/>
                </a:cubicBezTo>
                <a:cubicBezTo>
                  <a:pt x="8" y="368"/>
                  <a:pt x="104" y="352"/>
                  <a:pt x="104" y="336"/>
                </a:cubicBezTo>
                <a:cubicBezTo>
                  <a:pt x="104" y="320"/>
                  <a:pt x="16" y="304"/>
                  <a:pt x="8" y="288"/>
                </a:cubicBezTo>
                <a:cubicBezTo>
                  <a:pt x="0" y="272"/>
                  <a:pt x="48" y="288"/>
                  <a:pt x="56" y="240"/>
                </a:cubicBezTo>
                <a:cubicBezTo>
                  <a:pt x="64" y="192"/>
                  <a:pt x="60" y="96"/>
                  <a:pt x="56" y="0"/>
                </a:cubicBezTo>
              </a:path>
            </a:pathLst>
          </a:custGeom>
          <a:noFill/>
          <a:ln w="9525">
            <a:solidFill>
              <a:schemeClr val="tx1"/>
            </a:solidFill>
            <a:round/>
            <a:headEnd/>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9108" name="Text Box 20">
            <a:extLst>
              <a:ext uri="{FF2B5EF4-FFF2-40B4-BE49-F238E27FC236}">
                <a16:creationId xmlns:a16="http://schemas.microsoft.com/office/drawing/2014/main" id="{991DAC07-FED9-4B81-97EC-AD6F5906E2B3}"/>
              </a:ext>
            </a:extLst>
          </p:cNvPr>
          <p:cNvSpPr txBox="1">
            <a:spLocks noChangeArrowheads="1"/>
          </p:cNvSpPr>
          <p:nvPr/>
        </p:nvSpPr>
        <p:spPr bwMode="auto">
          <a:xfrm>
            <a:off x="2700338" y="2492375"/>
            <a:ext cx="124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i="1"/>
              <a:t>hv</a:t>
            </a:r>
            <a:r>
              <a:rPr lang="ru-RU" altLang="ru-RU" i="1"/>
              <a:t> </a:t>
            </a:r>
            <a:r>
              <a:rPr lang="ru-RU" altLang="ru-RU"/>
              <a:t>(</a:t>
            </a:r>
            <a:r>
              <a:rPr lang="en-US" altLang="ru-RU"/>
              <a:t>Y=0,1)</a:t>
            </a:r>
            <a:endParaRPr lang="ru-RU" altLang="ru-RU" i="1"/>
          </a:p>
        </p:txBody>
      </p:sp>
      <p:sp>
        <p:nvSpPr>
          <p:cNvPr id="89109" name="Line 21">
            <a:extLst>
              <a:ext uri="{FF2B5EF4-FFF2-40B4-BE49-F238E27FC236}">
                <a16:creationId xmlns:a16="http://schemas.microsoft.com/office/drawing/2014/main" id="{0208A656-259D-4206-BFF6-C6FB769BFDD3}"/>
              </a:ext>
            </a:extLst>
          </p:cNvPr>
          <p:cNvSpPr>
            <a:spLocks noChangeShapeType="1"/>
          </p:cNvSpPr>
          <p:nvPr/>
        </p:nvSpPr>
        <p:spPr bwMode="auto">
          <a:xfrm>
            <a:off x="2306638" y="3114675"/>
            <a:ext cx="2160587" cy="0"/>
          </a:xfrm>
          <a:prstGeom prst="line">
            <a:avLst/>
          </a:prstGeom>
          <a:noFill/>
          <a:ln w="9525">
            <a:solidFill>
              <a:schemeClr val="tx1"/>
            </a:solidFill>
            <a:prstDash val="dash"/>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9110" name="Text Box 22">
            <a:extLst>
              <a:ext uri="{FF2B5EF4-FFF2-40B4-BE49-F238E27FC236}">
                <a16:creationId xmlns:a16="http://schemas.microsoft.com/office/drawing/2014/main" id="{DED35745-2B8B-4E41-AD79-96EDE535A6CA}"/>
              </a:ext>
            </a:extLst>
          </p:cNvPr>
          <p:cNvSpPr txBox="1">
            <a:spLocks noChangeArrowheads="1"/>
          </p:cNvSpPr>
          <p:nvPr/>
        </p:nvSpPr>
        <p:spPr bwMode="auto">
          <a:xfrm>
            <a:off x="3059113" y="2492375"/>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a:t>W</a:t>
            </a:r>
            <a:endParaRPr lang="ru-RU" altLang="ru-RU"/>
          </a:p>
        </p:txBody>
      </p:sp>
      <p:sp>
        <p:nvSpPr>
          <p:cNvPr id="89111" name="Freeform 23">
            <a:extLst>
              <a:ext uri="{FF2B5EF4-FFF2-40B4-BE49-F238E27FC236}">
                <a16:creationId xmlns:a16="http://schemas.microsoft.com/office/drawing/2014/main" id="{32650380-05BB-402E-BD31-3ED3F714FA99}"/>
              </a:ext>
            </a:extLst>
          </p:cNvPr>
          <p:cNvSpPr>
            <a:spLocks/>
          </p:cNvSpPr>
          <p:nvPr/>
        </p:nvSpPr>
        <p:spPr bwMode="auto">
          <a:xfrm rot="5400000">
            <a:off x="6527800" y="1831975"/>
            <a:ext cx="381000" cy="2133600"/>
          </a:xfrm>
          <a:custGeom>
            <a:avLst/>
            <a:gdLst>
              <a:gd name="T0" fmla="*/ 190500 w 112"/>
              <a:gd name="T1" fmla="*/ 2133600 h 912"/>
              <a:gd name="T2" fmla="*/ 190500 w 112"/>
              <a:gd name="T3" fmla="*/ 1796716 h 912"/>
              <a:gd name="T4" fmla="*/ 353786 w 112"/>
              <a:gd name="T5" fmla="*/ 1684421 h 912"/>
              <a:gd name="T6" fmla="*/ 27214 w 112"/>
              <a:gd name="T7" fmla="*/ 1572126 h 912"/>
              <a:gd name="T8" fmla="*/ 353786 w 112"/>
              <a:gd name="T9" fmla="*/ 1459832 h 912"/>
              <a:gd name="T10" fmla="*/ 27214 w 112"/>
              <a:gd name="T11" fmla="*/ 1347537 h 912"/>
              <a:gd name="T12" fmla="*/ 353786 w 112"/>
              <a:gd name="T13" fmla="*/ 1235242 h 912"/>
              <a:gd name="T14" fmla="*/ 27214 w 112"/>
              <a:gd name="T15" fmla="*/ 1122947 h 912"/>
              <a:gd name="T16" fmla="*/ 353786 w 112"/>
              <a:gd name="T17" fmla="*/ 1010653 h 912"/>
              <a:gd name="T18" fmla="*/ 27214 w 112"/>
              <a:gd name="T19" fmla="*/ 898358 h 912"/>
              <a:gd name="T20" fmla="*/ 353786 w 112"/>
              <a:gd name="T21" fmla="*/ 786063 h 912"/>
              <a:gd name="T22" fmla="*/ 27214 w 112"/>
              <a:gd name="T23" fmla="*/ 673768 h 912"/>
              <a:gd name="T24" fmla="*/ 190500 w 112"/>
              <a:gd name="T25" fmla="*/ 561474 h 912"/>
              <a:gd name="T26" fmla="*/ 190500 w 112"/>
              <a:gd name="T27" fmla="*/ 0 h 9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2" h="912">
                <a:moveTo>
                  <a:pt x="56" y="912"/>
                </a:moveTo>
                <a:cubicBezTo>
                  <a:pt x="52" y="856"/>
                  <a:pt x="48" y="800"/>
                  <a:pt x="56" y="768"/>
                </a:cubicBezTo>
                <a:cubicBezTo>
                  <a:pt x="64" y="736"/>
                  <a:pt x="112" y="736"/>
                  <a:pt x="104" y="720"/>
                </a:cubicBezTo>
                <a:cubicBezTo>
                  <a:pt x="96" y="704"/>
                  <a:pt x="8" y="688"/>
                  <a:pt x="8" y="672"/>
                </a:cubicBezTo>
                <a:cubicBezTo>
                  <a:pt x="8" y="656"/>
                  <a:pt x="104" y="640"/>
                  <a:pt x="104" y="624"/>
                </a:cubicBezTo>
                <a:cubicBezTo>
                  <a:pt x="104" y="608"/>
                  <a:pt x="8" y="592"/>
                  <a:pt x="8" y="576"/>
                </a:cubicBezTo>
                <a:cubicBezTo>
                  <a:pt x="8" y="560"/>
                  <a:pt x="104" y="544"/>
                  <a:pt x="104" y="528"/>
                </a:cubicBezTo>
                <a:cubicBezTo>
                  <a:pt x="104" y="512"/>
                  <a:pt x="8" y="496"/>
                  <a:pt x="8" y="480"/>
                </a:cubicBezTo>
                <a:cubicBezTo>
                  <a:pt x="8" y="464"/>
                  <a:pt x="104" y="448"/>
                  <a:pt x="104" y="432"/>
                </a:cubicBezTo>
                <a:cubicBezTo>
                  <a:pt x="104" y="416"/>
                  <a:pt x="8" y="400"/>
                  <a:pt x="8" y="384"/>
                </a:cubicBezTo>
                <a:cubicBezTo>
                  <a:pt x="8" y="368"/>
                  <a:pt x="104" y="352"/>
                  <a:pt x="104" y="336"/>
                </a:cubicBezTo>
                <a:cubicBezTo>
                  <a:pt x="104" y="320"/>
                  <a:pt x="16" y="304"/>
                  <a:pt x="8" y="288"/>
                </a:cubicBezTo>
                <a:cubicBezTo>
                  <a:pt x="0" y="272"/>
                  <a:pt x="48" y="288"/>
                  <a:pt x="56" y="240"/>
                </a:cubicBezTo>
                <a:cubicBezTo>
                  <a:pt x="64" y="192"/>
                  <a:pt x="60" y="96"/>
                  <a:pt x="56" y="0"/>
                </a:cubicBezTo>
              </a:path>
            </a:pathLst>
          </a:custGeom>
          <a:noFill/>
          <a:ln w="9525">
            <a:solidFill>
              <a:schemeClr val="tx1"/>
            </a:solidFill>
            <a:round/>
            <a:headEnd/>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9112" name="Text Box 24">
            <a:extLst>
              <a:ext uri="{FF2B5EF4-FFF2-40B4-BE49-F238E27FC236}">
                <a16:creationId xmlns:a16="http://schemas.microsoft.com/office/drawing/2014/main" id="{2739A9DD-C145-4365-9E06-D3728112D901}"/>
              </a:ext>
            </a:extLst>
          </p:cNvPr>
          <p:cNvSpPr txBox="1">
            <a:spLocks noChangeArrowheads="1"/>
          </p:cNvSpPr>
          <p:nvPr/>
        </p:nvSpPr>
        <p:spPr bwMode="auto">
          <a:xfrm>
            <a:off x="6011863" y="2276475"/>
            <a:ext cx="10461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i="1"/>
              <a:t>hv</a:t>
            </a:r>
            <a:r>
              <a:rPr lang="ru-RU" altLang="ru-RU" i="1"/>
              <a:t> </a:t>
            </a:r>
            <a:r>
              <a:rPr lang="ru-RU" altLang="ru-RU"/>
              <a:t>(</a:t>
            </a:r>
            <a:r>
              <a:rPr lang="en-US" altLang="ru-RU"/>
              <a:t>Y</a:t>
            </a:r>
            <a:r>
              <a:rPr lang="en-US" altLang="ru-RU">
                <a:cs typeface="Arial" panose="020B0604020202020204" pitchFamily="34" charset="0"/>
              </a:rPr>
              <a:t>≈</a:t>
            </a:r>
            <a:r>
              <a:rPr lang="en-US" altLang="ru-RU"/>
              <a:t>1)</a:t>
            </a:r>
            <a:endParaRPr lang="ru-RU" altLang="ru-RU"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910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9107"/>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890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10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910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1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91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9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0" grpId="0"/>
      <p:bldP spid="89108" grpId="0"/>
      <p:bldP spid="89110" grpId="0"/>
      <p:bldP spid="891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5">
            <a:extLst>
              <a:ext uri="{FF2B5EF4-FFF2-40B4-BE49-F238E27FC236}">
                <a16:creationId xmlns:a16="http://schemas.microsoft.com/office/drawing/2014/main" id="{8B969FCC-AE04-471E-9EED-1758CDEB7902}"/>
              </a:ext>
            </a:extLst>
          </p:cNvPr>
          <p:cNvSpPr>
            <a:spLocks noGrp="1" noChangeArrowheads="1"/>
          </p:cNvSpPr>
          <p:nvPr>
            <p:ph type="title"/>
          </p:nvPr>
        </p:nvSpPr>
        <p:spPr/>
        <p:txBody>
          <a:bodyPr/>
          <a:lstStyle/>
          <a:p>
            <a:pPr eaLnBrk="1" hangingPunct="1"/>
            <a:r>
              <a:rPr lang="ru-RU" altLang="ru-RU"/>
              <a:t>ЖС спектры</a:t>
            </a:r>
          </a:p>
        </p:txBody>
      </p:sp>
      <p:graphicFrame>
        <p:nvGraphicFramePr>
          <p:cNvPr id="27651" name="Object 5">
            <a:extLst>
              <a:ext uri="{FF2B5EF4-FFF2-40B4-BE49-F238E27FC236}">
                <a16:creationId xmlns:a16="http://schemas.microsoft.com/office/drawing/2014/main" id="{5210F8A8-107E-418B-A89E-AC4DB37CEA8B}"/>
              </a:ext>
            </a:extLst>
          </p:cNvPr>
          <p:cNvGraphicFramePr>
            <a:graphicFrameLocks noGrp="1" noChangeAspect="1"/>
          </p:cNvGraphicFramePr>
          <p:nvPr>
            <p:ph sz="half" idx="1"/>
          </p:nvPr>
        </p:nvGraphicFramePr>
        <p:xfrm>
          <a:off x="0" y="1628775"/>
          <a:ext cx="4572000" cy="1919288"/>
        </p:xfrm>
        <a:graphic>
          <a:graphicData uri="http://schemas.openxmlformats.org/presentationml/2006/ole">
            <mc:AlternateContent xmlns:mc="http://schemas.openxmlformats.org/markup-compatibility/2006">
              <mc:Choice xmlns:v="urn:schemas-microsoft-com:vml" Requires="v">
                <p:oleObj name="PHOTO-PAINT" r:id="rId3" imgW="3693871" imgH="1551304" progId="CorelPhotoPaint.Image.12">
                  <p:embed/>
                </p:oleObj>
              </mc:Choice>
              <mc:Fallback>
                <p:oleObj name="PHOTO-PAINT" r:id="rId3" imgW="3693871" imgH="1551304" progId="CorelPhotoPaint.Image.12">
                  <p:embed/>
                  <p:pic>
                    <p:nvPicPr>
                      <p:cNvPr id="27651" name="Object 5">
                        <a:extLst>
                          <a:ext uri="{FF2B5EF4-FFF2-40B4-BE49-F238E27FC236}">
                            <a16:creationId xmlns:a16="http://schemas.microsoft.com/office/drawing/2014/main" id="{5210F8A8-107E-418B-A89E-AC4DB37CE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28775"/>
                        <a:ext cx="4572000" cy="19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8">
            <a:extLst>
              <a:ext uri="{FF2B5EF4-FFF2-40B4-BE49-F238E27FC236}">
                <a16:creationId xmlns:a16="http://schemas.microsoft.com/office/drawing/2014/main" id="{8344D12D-270D-43BB-9D13-B6ED4CD69A8A}"/>
              </a:ext>
            </a:extLst>
          </p:cNvPr>
          <p:cNvGraphicFramePr>
            <a:graphicFrameLocks noGrp="1" noChangeAspect="1"/>
          </p:cNvGraphicFramePr>
          <p:nvPr>
            <p:ph sz="quarter" idx="2"/>
          </p:nvPr>
        </p:nvGraphicFramePr>
        <p:xfrm>
          <a:off x="0" y="4365625"/>
          <a:ext cx="4500563" cy="2009775"/>
        </p:xfrm>
        <a:graphic>
          <a:graphicData uri="http://schemas.openxmlformats.org/presentationml/2006/ole">
            <mc:AlternateContent xmlns:mc="http://schemas.openxmlformats.org/markup-compatibility/2006">
              <mc:Choice xmlns:v="urn:schemas-microsoft-com:vml" Requires="v">
                <p:oleObj name="PHOTO-PAINT" r:id="rId5" imgW="3693871" imgH="1648832" progId="CorelPhotoPaint.Image.12">
                  <p:embed/>
                </p:oleObj>
              </mc:Choice>
              <mc:Fallback>
                <p:oleObj name="PHOTO-PAINT" r:id="rId5" imgW="3693871" imgH="1648832" progId="CorelPhotoPaint.Image.12">
                  <p:embed/>
                  <p:pic>
                    <p:nvPicPr>
                      <p:cNvPr id="27652" name="Object 8">
                        <a:extLst>
                          <a:ext uri="{FF2B5EF4-FFF2-40B4-BE49-F238E27FC236}">
                            <a16:creationId xmlns:a16="http://schemas.microsoft.com/office/drawing/2014/main" id="{8344D12D-270D-43BB-9D13-B6ED4CD69A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365625"/>
                        <a:ext cx="4500563"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3" name="Object 14">
            <a:extLst>
              <a:ext uri="{FF2B5EF4-FFF2-40B4-BE49-F238E27FC236}">
                <a16:creationId xmlns:a16="http://schemas.microsoft.com/office/drawing/2014/main" id="{CF483FFD-519E-4E94-BA2A-10166E2225CE}"/>
              </a:ext>
            </a:extLst>
          </p:cNvPr>
          <p:cNvGraphicFramePr>
            <a:graphicFrameLocks noGrp="1" noChangeAspect="1"/>
          </p:cNvGraphicFramePr>
          <p:nvPr>
            <p:ph sz="quarter" idx="3"/>
          </p:nvPr>
        </p:nvGraphicFramePr>
        <p:xfrm>
          <a:off x="4500563" y="3429000"/>
          <a:ext cx="4643437" cy="1912938"/>
        </p:xfrm>
        <a:graphic>
          <a:graphicData uri="http://schemas.openxmlformats.org/presentationml/2006/ole">
            <mc:AlternateContent xmlns:mc="http://schemas.openxmlformats.org/markup-compatibility/2006">
              <mc:Choice xmlns:v="urn:schemas-microsoft-com:vml" Requires="v">
                <p:oleObj name="PHOTO-PAINT" r:id="rId7" imgW="3773112" imgH="1554088" progId="CorelPhotoPaint.Image.12">
                  <p:embed/>
                </p:oleObj>
              </mc:Choice>
              <mc:Fallback>
                <p:oleObj name="PHOTO-PAINT" r:id="rId7" imgW="3773112" imgH="1554088" progId="CorelPhotoPaint.Image.12">
                  <p:embed/>
                  <p:pic>
                    <p:nvPicPr>
                      <p:cNvPr id="27653" name="Object 14">
                        <a:extLst>
                          <a:ext uri="{FF2B5EF4-FFF2-40B4-BE49-F238E27FC236}">
                            <a16:creationId xmlns:a16="http://schemas.microsoft.com/office/drawing/2014/main" id="{CF483FFD-519E-4E94-BA2A-10166E2225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0563" y="3429000"/>
                        <a:ext cx="4643437" cy="191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4" name="Text Box 17">
            <a:extLst>
              <a:ext uri="{FF2B5EF4-FFF2-40B4-BE49-F238E27FC236}">
                <a16:creationId xmlns:a16="http://schemas.microsoft.com/office/drawing/2014/main" id="{D29A237E-7712-4B3E-8C9A-C9FF9FB78F28}"/>
              </a:ext>
            </a:extLst>
          </p:cNvPr>
          <p:cNvSpPr txBox="1">
            <a:spLocks noChangeArrowheads="1"/>
          </p:cNvSpPr>
          <p:nvPr/>
        </p:nvSpPr>
        <p:spPr bwMode="auto">
          <a:xfrm>
            <a:off x="1816100" y="2008188"/>
            <a:ext cx="23764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baseline="30000"/>
              <a:t>14</a:t>
            </a:r>
            <a:r>
              <a:rPr lang="ru-RU" altLang="ru-RU"/>
              <a:t>С(</a:t>
            </a:r>
            <a:r>
              <a:rPr lang="en-US" altLang="ru-RU"/>
              <a:t>E</a:t>
            </a:r>
            <a:r>
              <a:rPr lang="el-GR" altLang="ru-RU" baseline="-25000">
                <a:cs typeface="Arial" panose="020B0604020202020204" pitchFamily="34" charset="0"/>
              </a:rPr>
              <a:t>β</a:t>
            </a:r>
            <a:r>
              <a:rPr lang="en-US" altLang="ru-RU" baseline="-25000">
                <a:cs typeface="Arial" panose="020B0604020202020204" pitchFamily="34" charset="0"/>
              </a:rPr>
              <a:t> max</a:t>
            </a:r>
            <a:r>
              <a:rPr lang="ru-RU" altLang="ru-RU">
                <a:cs typeface="Arial" panose="020B0604020202020204" pitchFamily="34" charset="0"/>
              </a:rPr>
              <a:t>=</a:t>
            </a:r>
            <a:r>
              <a:rPr lang="en-US" altLang="ru-RU">
                <a:cs typeface="Arial" panose="020B0604020202020204" pitchFamily="34" charset="0"/>
              </a:rPr>
              <a:t>156</a:t>
            </a:r>
            <a:r>
              <a:rPr lang="ru-RU" altLang="ru-RU">
                <a:cs typeface="Arial" panose="020B0604020202020204" pitchFamily="34" charset="0"/>
              </a:rPr>
              <a:t>,5 кэВ)</a:t>
            </a:r>
            <a:endParaRPr lang="el-GR" altLang="ru-RU" baseline="30000">
              <a:cs typeface="Arial" panose="020B0604020202020204" pitchFamily="34" charset="0"/>
            </a:endParaRPr>
          </a:p>
        </p:txBody>
      </p:sp>
      <p:sp>
        <p:nvSpPr>
          <p:cNvPr id="27655" name="Text Box 18">
            <a:extLst>
              <a:ext uri="{FF2B5EF4-FFF2-40B4-BE49-F238E27FC236}">
                <a16:creationId xmlns:a16="http://schemas.microsoft.com/office/drawing/2014/main" id="{E27E66D7-8704-4710-8B9C-23530410B396}"/>
              </a:ext>
            </a:extLst>
          </p:cNvPr>
          <p:cNvSpPr txBox="1">
            <a:spLocks noChangeArrowheads="1"/>
          </p:cNvSpPr>
          <p:nvPr/>
        </p:nvSpPr>
        <p:spPr bwMode="auto">
          <a:xfrm>
            <a:off x="1692275" y="4581525"/>
            <a:ext cx="2587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baseline="30000"/>
              <a:t>90</a:t>
            </a:r>
            <a:r>
              <a:rPr lang="en-US" altLang="ru-RU"/>
              <a:t>Sr</a:t>
            </a:r>
            <a:r>
              <a:rPr lang="ru-RU" altLang="ru-RU"/>
              <a:t>(</a:t>
            </a:r>
            <a:r>
              <a:rPr lang="en-US" altLang="ru-RU"/>
              <a:t>E</a:t>
            </a:r>
            <a:r>
              <a:rPr lang="el-GR" altLang="ru-RU" baseline="-25000">
                <a:cs typeface="Arial" panose="020B0604020202020204" pitchFamily="34" charset="0"/>
              </a:rPr>
              <a:t>β</a:t>
            </a:r>
            <a:r>
              <a:rPr lang="en-US" altLang="ru-RU" baseline="-25000">
                <a:cs typeface="Arial" panose="020B0604020202020204" pitchFamily="34" charset="0"/>
              </a:rPr>
              <a:t> max</a:t>
            </a:r>
            <a:r>
              <a:rPr lang="ru-RU" altLang="ru-RU">
                <a:cs typeface="Arial" panose="020B0604020202020204" pitchFamily="34" charset="0"/>
              </a:rPr>
              <a:t>=</a:t>
            </a:r>
            <a:r>
              <a:rPr lang="en-US" altLang="ru-RU">
                <a:cs typeface="Arial" panose="020B0604020202020204" pitchFamily="34" charset="0"/>
              </a:rPr>
              <a:t>546</a:t>
            </a:r>
            <a:r>
              <a:rPr lang="ru-RU" altLang="ru-RU">
                <a:cs typeface="Arial" panose="020B0604020202020204" pitchFamily="34" charset="0"/>
              </a:rPr>
              <a:t> кэВ)</a:t>
            </a:r>
            <a:r>
              <a:rPr lang="en-US" altLang="ru-RU">
                <a:cs typeface="Arial" panose="020B0604020202020204" pitchFamily="34" charset="0"/>
              </a:rPr>
              <a:t>=</a:t>
            </a:r>
          </a:p>
          <a:p>
            <a:pPr eaLnBrk="1" hangingPunct="1"/>
            <a:r>
              <a:rPr lang="ru-RU" altLang="ru-RU">
                <a:cs typeface="Arial" panose="020B0604020202020204" pitchFamily="34" charset="0"/>
              </a:rPr>
              <a:t>=</a:t>
            </a:r>
            <a:r>
              <a:rPr lang="en-US" altLang="ru-RU" baseline="30000">
                <a:cs typeface="Arial" panose="020B0604020202020204" pitchFamily="34" charset="0"/>
              </a:rPr>
              <a:t>90</a:t>
            </a:r>
            <a:r>
              <a:rPr lang="en-US" altLang="ru-RU">
                <a:cs typeface="Arial" panose="020B0604020202020204" pitchFamily="34" charset="0"/>
              </a:rPr>
              <a:t>Y(</a:t>
            </a:r>
            <a:r>
              <a:rPr lang="en-US" altLang="ru-RU"/>
              <a:t>E</a:t>
            </a:r>
            <a:r>
              <a:rPr lang="el-GR" altLang="ru-RU" baseline="-25000"/>
              <a:t>β</a:t>
            </a:r>
            <a:r>
              <a:rPr lang="en-US" altLang="ru-RU" baseline="-25000"/>
              <a:t> max</a:t>
            </a:r>
            <a:r>
              <a:rPr lang="ru-RU" altLang="ru-RU"/>
              <a:t>=</a:t>
            </a:r>
            <a:r>
              <a:rPr lang="en-US" altLang="ru-RU"/>
              <a:t>2</a:t>
            </a:r>
            <a:r>
              <a:rPr lang="ru-RU" altLang="ru-RU"/>
              <a:t>,248 МэВ)</a:t>
            </a:r>
            <a:endParaRPr lang="el-GR" altLang="ru-RU"/>
          </a:p>
        </p:txBody>
      </p:sp>
      <p:sp>
        <p:nvSpPr>
          <p:cNvPr id="27656" name="Text Box 19">
            <a:extLst>
              <a:ext uri="{FF2B5EF4-FFF2-40B4-BE49-F238E27FC236}">
                <a16:creationId xmlns:a16="http://schemas.microsoft.com/office/drawing/2014/main" id="{6612CA3F-BC0B-4CB5-8C99-D5CD855FA705}"/>
              </a:ext>
            </a:extLst>
          </p:cNvPr>
          <p:cNvSpPr txBox="1">
            <a:spLocks noChangeArrowheads="1"/>
          </p:cNvSpPr>
          <p:nvPr/>
        </p:nvSpPr>
        <p:spPr bwMode="auto">
          <a:xfrm>
            <a:off x="5580063" y="3644900"/>
            <a:ext cx="3308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baseline="30000"/>
              <a:t>237</a:t>
            </a:r>
            <a:r>
              <a:rPr lang="en-US" altLang="ru-RU"/>
              <a:t>Np</a:t>
            </a:r>
            <a:r>
              <a:rPr lang="ru-RU" altLang="ru-RU"/>
              <a:t>(</a:t>
            </a:r>
            <a:r>
              <a:rPr lang="en-US" altLang="ru-RU"/>
              <a:t>E</a:t>
            </a:r>
            <a:r>
              <a:rPr lang="el-GR" altLang="ru-RU" baseline="-25000">
                <a:cs typeface="Arial" panose="020B0604020202020204" pitchFamily="34" charset="0"/>
              </a:rPr>
              <a:t>α</a:t>
            </a:r>
            <a:r>
              <a:rPr lang="ru-RU" altLang="ru-RU">
                <a:cs typeface="Arial" panose="020B0604020202020204" pitchFamily="34" charset="0"/>
              </a:rPr>
              <a:t>=</a:t>
            </a:r>
            <a:r>
              <a:rPr lang="en-US" altLang="ru-RU">
                <a:cs typeface="Arial" panose="020B0604020202020204" pitchFamily="34" charset="0"/>
              </a:rPr>
              <a:t>4</a:t>
            </a:r>
            <a:r>
              <a:rPr lang="ru-RU" altLang="ru-RU">
                <a:cs typeface="Arial" panose="020B0604020202020204" pitchFamily="34" charset="0"/>
              </a:rPr>
              <a:t>,771 и 4,788 МэВ)</a:t>
            </a:r>
            <a:r>
              <a:rPr lang="en-US" altLang="ru-RU">
                <a:cs typeface="Arial" panose="020B0604020202020204" pitchFamily="34" charset="0"/>
              </a:rPr>
              <a:t>=</a:t>
            </a:r>
          </a:p>
          <a:p>
            <a:pPr eaLnBrk="1" hangingPunct="1"/>
            <a:r>
              <a:rPr lang="ru-RU" altLang="ru-RU">
                <a:cs typeface="Arial" panose="020B0604020202020204" pitchFamily="34" charset="0"/>
              </a:rPr>
              <a:t>=</a:t>
            </a:r>
            <a:r>
              <a:rPr lang="ru-RU" altLang="ru-RU" baseline="30000">
                <a:cs typeface="Arial" panose="020B0604020202020204" pitchFamily="34" charset="0"/>
              </a:rPr>
              <a:t>233</a:t>
            </a:r>
            <a:r>
              <a:rPr lang="en-US" altLang="ru-RU">
                <a:cs typeface="Arial" panose="020B0604020202020204" pitchFamily="34" charset="0"/>
              </a:rPr>
              <a:t>Pa(</a:t>
            </a:r>
            <a:r>
              <a:rPr lang="en-US" altLang="ru-RU"/>
              <a:t>E</a:t>
            </a:r>
            <a:r>
              <a:rPr lang="el-GR" altLang="ru-RU" baseline="-25000"/>
              <a:t>β</a:t>
            </a:r>
            <a:r>
              <a:rPr lang="en-US" altLang="ru-RU" baseline="-25000"/>
              <a:t> max</a:t>
            </a:r>
            <a:r>
              <a:rPr lang="ru-RU" altLang="ru-RU"/>
              <a:t>=</a:t>
            </a:r>
            <a:r>
              <a:rPr lang="en-US" altLang="ru-RU"/>
              <a:t>236</a:t>
            </a:r>
            <a:r>
              <a:rPr lang="ru-RU" altLang="ru-RU"/>
              <a:t> кэВ)</a:t>
            </a:r>
            <a:endParaRPr lang="el-GR" altLang="ru-RU"/>
          </a:p>
        </p:txBody>
      </p:sp>
      <p:sp>
        <p:nvSpPr>
          <p:cNvPr id="27657" name="Text Box 20">
            <a:extLst>
              <a:ext uri="{FF2B5EF4-FFF2-40B4-BE49-F238E27FC236}">
                <a16:creationId xmlns:a16="http://schemas.microsoft.com/office/drawing/2014/main" id="{DCF4BEB8-1CFC-4ADB-AE4C-CC9160054849}"/>
              </a:ext>
            </a:extLst>
          </p:cNvPr>
          <p:cNvSpPr txBox="1">
            <a:spLocks noChangeArrowheads="1"/>
          </p:cNvSpPr>
          <p:nvPr/>
        </p:nvSpPr>
        <p:spPr bwMode="auto">
          <a:xfrm>
            <a:off x="4179888" y="3228975"/>
            <a:ext cx="393700" cy="212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1400"/>
              <a:t>3000</a:t>
            </a:r>
          </a:p>
        </p:txBody>
      </p:sp>
      <p:sp>
        <p:nvSpPr>
          <p:cNvPr id="27658" name="Text Box 21">
            <a:extLst>
              <a:ext uri="{FF2B5EF4-FFF2-40B4-BE49-F238E27FC236}">
                <a16:creationId xmlns:a16="http://schemas.microsoft.com/office/drawing/2014/main" id="{2BF802D4-3097-4F12-9FDE-6F9F6F5E39FC}"/>
              </a:ext>
            </a:extLst>
          </p:cNvPr>
          <p:cNvSpPr txBox="1">
            <a:spLocks noChangeArrowheads="1"/>
          </p:cNvSpPr>
          <p:nvPr/>
        </p:nvSpPr>
        <p:spPr bwMode="auto">
          <a:xfrm>
            <a:off x="4019550" y="6021388"/>
            <a:ext cx="393700" cy="212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1400"/>
              <a:t>5000</a:t>
            </a:r>
          </a:p>
        </p:txBody>
      </p:sp>
      <p:sp>
        <p:nvSpPr>
          <p:cNvPr id="27659" name="Text Box 22">
            <a:extLst>
              <a:ext uri="{FF2B5EF4-FFF2-40B4-BE49-F238E27FC236}">
                <a16:creationId xmlns:a16="http://schemas.microsoft.com/office/drawing/2014/main" id="{775A110F-3944-47A2-8629-42936B3D2A3F}"/>
              </a:ext>
            </a:extLst>
          </p:cNvPr>
          <p:cNvSpPr txBox="1">
            <a:spLocks noChangeArrowheads="1"/>
          </p:cNvSpPr>
          <p:nvPr/>
        </p:nvSpPr>
        <p:spPr bwMode="auto">
          <a:xfrm>
            <a:off x="8435975" y="5108575"/>
            <a:ext cx="393700" cy="212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1400"/>
              <a:t>5000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E12F69D-3983-475C-85C6-C0F3A5FA7E8F}"/>
              </a:ext>
            </a:extLst>
          </p:cNvPr>
          <p:cNvSpPr>
            <a:spLocks noGrp="1" noChangeArrowheads="1"/>
          </p:cNvSpPr>
          <p:nvPr>
            <p:ph type="title"/>
          </p:nvPr>
        </p:nvSpPr>
        <p:spPr/>
        <p:txBody>
          <a:bodyPr/>
          <a:lstStyle/>
          <a:p>
            <a:pPr eaLnBrk="1" hangingPunct="1"/>
            <a:r>
              <a:rPr lang="ru-RU" altLang="ru-RU"/>
              <a:t>Регистрация сцинтилляций</a:t>
            </a:r>
          </a:p>
        </p:txBody>
      </p:sp>
      <p:sp>
        <p:nvSpPr>
          <p:cNvPr id="28675" name="Rectangle 4">
            <a:extLst>
              <a:ext uri="{FF2B5EF4-FFF2-40B4-BE49-F238E27FC236}">
                <a16:creationId xmlns:a16="http://schemas.microsoft.com/office/drawing/2014/main" id="{8B8958BD-90FA-4E13-91F7-4FA31E0368EE}"/>
              </a:ext>
            </a:extLst>
          </p:cNvPr>
          <p:cNvSpPr>
            <a:spLocks noChangeArrowheads="1"/>
          </p:cNvSpPr>
          <p:nvPr/>
        </p:nvSpPr>
        <p:spPr bwMode="auto">
          <a:xfrm>
            <a:off x="755650" y="3213100"/>
            <a:ext cx="1295400"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ru-RU">
                <a:cs typeface="Arial" panose="020B0604020202020204" pitchFamily="34" charset="0"/>
              </a:rPr>
              <a:t>α</a:t>
            </a:r>
            <a:r>
              <a:rPr lang="ru-RU" altLang="ru-RU">
                <a:cs typeface="Arial" panose="020B0604020202020204" pitchFamily="34" charset="0"/>
              </a:rPr>
              <a:t>- или </a:t>
            </a:r>
            <a:r>
              <a:rPr lang="el-GR" altLang="ru-RU">
                <a:cs typeface="Arial" panose="020B0604020202020204" pitchFamily="34" charset="0"/>
              </a:rPr>
              <a:t>β</a:t>
            </a:r>
            <a:r>
              <a:rPr lang="ru-RU" altLang="ru-RU">
                <a:cs typeface="Arial" panose="020B0604020202020204" pitchFamily="34" charset="0"/>
              </a:rPr>
              <a:t>- </a:t>
            </a:r>
            <a:br>
              <a:rPr lang="ru-RU" altLang="ru-RU">
                <a:cs typeface="Arial" panose="020B0604020202020204" pitchFamily="34" charset="0"/>
              </a:rPr>
            </a:br>
            <a:r>
              <a:rPr lang="ru-RU" altLang="ru-RU">
                <a:cs typeface="Arial" panose="020B0604020202020204" pitchFamily="34" charset="0"/>
              </a:rPr>
              <a:t>частица</a:t>
            </a:r>
            <a:endParaRPr lang="el-GR" altLang="ru-RU">
              <a:cs typeface="Arial" panose="020B0604020202020204" pitchFamily="34" charset="0"/>
            </a:endParaRPr>
          </a:p>
        </p:txBody>
      </p:sp>
      <p:sp>
        <p:nvSpPr>
          <p:cNvPr id="28676" name="Rectangle 5">
            <a:extLst>
              <a:ext uri="{FF2B5EF4-FFF2-40B4-BE49-F238E27FC236}">
                <a16:creationId xmlns:a16="http://schemas.microsoft.com/office/drawing/2014/main" id="{91FBB67F-3726-472C-BC45-3B2816FBB772}"/>
              </a:ext>
            </a:extLst>
          </p:cNvPr>
          <p:cNvSpPr>
            <a:spLocks noChangeArrowheads="1"/>
          </p:cNvSpPr>
          <p:nvPr/>
        </p:nvSpPr>
        <p:spPr bwMode="auto">
          <a:xfrm>
            <a:off x="2771775" y="3213100"/>
            <a:ext cx="1728788"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a:cs typeface="Arial" panose="020B0604020202020204" pitchFamily="34" charset="0"/>
              </a:rPr>
              <a:t>Растворитель </a:t>
            </a:r>
            <a:endParaRPr lang="el-GR" altLang="ru-RU">
              <a:cs typeface="Arial" panose="020B0604020202020204" pitchFamily="34" charset="0"/>
            </a:endParaRPr>
          </a:p>
        </p:txBody>
      </p:sp>
      <p:sp>
        <p:nvSpPr>
          <p:cNvPr id="28677" name="Rectangle 6">
            <a:extLst>
              <a:ext uri="{FF2B5EF4-FFF2-40B4-BE49-F238E27FC236}">
                <a16:creationId xmlns:a16="http://schemas.microsoft.com/office/drawing/2014/main" id="{5027B29C-4AF0-44D3-81A8-EABD076DC18B}"/>
              </a:ext>
            </a:extLst>
          </p:cNvPr>
          <p:cNvSpPr>
            <a:spLocks noChangeArrowheads="1"/>
          </p:cNvSpPr>
          <p:nvPr/>
        </p:nvSpPr>
        <p:spPr bwMode="auto">
          <a:xfrm>
            <a:off x="5219700" y="3213100"/>
            <a:ext cx="1728788"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a:cs typeface="Arial" panose="020B0604020202020204" pitchFamily="34" charset="0"/>
              </a:rPr>
              <a:t>Сцинтиллятор </a:t>
            </a:r>
            <a:endParaRPr lang="el-GR" altLang="ru-RU">
              <a:cs typeface="Arial" panose="020B0604020202020204" pitchFamily="34" charset="0"/>
            </a:endParaRPr>
          </a:p>
        </p:txBody>
      </p:sp>
      <p:sp>
        <p:nvSpPr>
          <p:cNvPr id="28678" name="Rectangle 7">
            <a:extLst>
              <a:ext uri="{FF2B5EF4-FFF2-40B4-BE49-F238E27FC236}">
                <a16:creationId xmlns:a16="http://schemas.microsoft.com/office/drawing/2014/main" id="{D507B573-9DFC-4174-9FBE-9B93EF98D3BA}"/>
              </a:ext>
            </a:extLst>
          </p:cNvPr>
          <p:cNvSpPr>
            <a:spLocks noChangeArrowheads="1"/>
          </p:cNvSpPr>
          <p:nvPr/>
        </p:nvSpPr>
        <p:spPr bwMode="auto">
          <a:xfrm>
            <a:off x="7812088" y="3213100"/>
            <a:ext cx="936625"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a:cs typeface="Arial" panose="020B0604020202020204" pitchFamily="34" charset="0"/>
              </a:rPr>
              <a:t>ФЭУ </a:t>
            </a:r>
            <a:endParaRPr lang="el-GR" altLang="ru-RU">
              <a:cs typeface="Arial" panose="020B0604020202020204" pitchFamily="34" charset="0"/>
            </a:endParaRPr>
          </a:p>
        </p:txBody>
      </p:sp>
      <p:cxnSp>
        <p:nvCxnSpPr>
          <p:cNvPr id="28679" name="AutoShape 9">
            <a:extLst>
              <a:ext uri="{FF2B5EF4-FFF2-40B4-BE49-F238E27FC236}">
                <a16:creationId xmlns:a16="http://schemas.microsoft.com/office/drawing/2014/main" id="{3A4253B4-E961-4331-A96B-E8128F2160A2}"/>
              </a:ext>
            </a:extLst>
          </p:cNvPr>
          <p:cNvCxnSpPr>
            <a:cxnSpLocks noChangeShapeType="1"/>
            <a:stCxn id="28675" idx="3"/>
            <a:endCxn id="28676" idx="1"/>
          </p:cNvCxnSpPr>
          <p:nvPr/>
        </p:nvCxnSpPr>
        <p:spPr bwMode="auto">
          <a:xfrm>
            <a:off x="2051050" y="3536950"/>
            <a:ext cx="7207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0" name="AutoShape 10">
            <a:extLst>
              <a:ext uri="{FF2B5EF4-FFF2-40B4-BE49-F238E27FC236}">
                <a16:creationId xmlns:a16="http://schemas.microsoft.com/office/drawing/2014/main" id="{9F056BCC-4FF0-45D9-B074-9E9062B751D5}"/>
              </a:ext>
            </a:extLst>
          </p:cNvPr>
          <p:cNvCxnSpPr>
            <a:cxnSpLocks noChangeShapeType="1"/>
            <a:stCxn id="28676" idx="3"/>
            <a:endCxn id="28677" idx="1"/>
          </p:cNvCxnSpPr>
          <p:nvPr/>
        </p:nvCxnSpPr>
        <p:spPr bwMode="auto">
          <a:xfrm>
            <a:off x="4500563" y="3536950"/>
            <a:ext cx="719137"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1" name="AutoShape 11">
            <a:extLst>
              <a:ext uri="{FF2B5EF4-FFF2-40B4-BE49-F238E27FC236}">
                <a16:creationId xmlns:a16="http://schemas.microsoft.com/office/drawing/2014/main" id="{31CA6B16-2B2C-4CDF-8CB5-34B0F98B7993}"/>
              </a:ext>
            </a:extLst>
          </p:cNvPr>
          <p:cNvCxnSpPr>
            <a:cxnSpLocks noChangeShapeType="1"/>
            <a:stCxn id="28677" idx="3"/>
            <a:endCxn id="28678" idx="1"/>
          </p:cNvCxnSpPr>
          <p:nvPr/>
        </p:nvCxnSpPr>
        <p:spPr bwMode="auto">
          <a:xfrm>
            <a:off x="6948488" y="3536950"/>
            <a:ext cx="8636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092" name="Text Box 12">
            <a:extLst>
              <a:ext uri="{FF2B5EF4-FFF2-40B4-BE49-F238E27FC236}">
                <a16:creationId xmlns:a16="http://schemas.microsoft.com/office/drawing/2014/main" id="{C685C3DC-8529-41D9-B973-6C670F2685BF}"/>
              </a:ext>
            </a:extLst>
          </p:cNvPr>
          <p:cNvSpPr txBox="1">
            <a:spLocks noChangeArrowheads="1"/>
          </p:cNvSpPr>
          <p:nvPr/>
        </p:nvSpPr>
        <p:spPr bwMode="auto">
          <a:xfrm>
            <a:off x="4140200" y="4221163"/>
            <a:ext cx="14620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a:t>Химическое</a:t>
            </a:r>
          </a:p>
          <a:p>
            <a:pPr algn="ctr" eaLnBrk="1" hangingPunct="1"/>
            <a:r>
              <a:rPr lang="ru-RU" altLang="ru-RU"/>
              <a:t>гашение</a:t>
            </a:r>
          </a:p>
        </p:txBody>
      </p:sp>
      <p:sp>
        <p:nvSpPr>
          <p:cNvPr id="46093" name="Line 13">
            <a:extLst>
              <a:ext uri="{FF2B5EF4-FFF2-40B4-BE49-F238E27FC236}">
                <a16:creationId xmlns:a16="http://schemas.microsoft.com/office/drawing/2014/main" id="{C7E94735-6174-42BE-98B0-E6CE4A68176A}"/>
              </a:ext>
            </a:extLst>
          </p:cNvPr>
          <p:cNvSpPr>
            <a:spLocks noChangeShapeType="1"/>
          </p:cNvSpPr>
          <p:nvPr/>
        </p:nvSpPr>
        <p:spPr bwMode="auto">
          <a:xfrm flipV="1">
            <a:off x="4859338" y="3573463"/>
            <a:ext cx="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6094" name="Text Box 14">
            <a:extLst>
              <a:ext uri="{FF2B5EF4-FFF2-40B4-BE49-F238E27FC236}">
                <a16:creationId xmlns:a16="http://schemas.microsoft.com/office/drawing/2014/main" id="{87D1AC70-F92F-4894-8006-965EF6B6FF7B}"/>
              </a:ext>
            </a:extLst>
          </p:cNvPr>
          <p:cNvSpPr txBox="1">
            <a:spLocks noChangeArrowheads="1"/>
          </p:cNvSpPr>
          <p:nvPr/>
        </p:nvSpPr>
        <p:spPr bwMode="auto">
          <a:xfrm>
            <a:off x="6667500" y="4211638"/>
            <a:ext cx="1431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a:t>Оптическое</a:t>
            </a:r>
          </a:p>
          <a:p>
            <a:pPr algn="ctr" eaLnBrk="1" hangingPunct="1"/>
            <a:r>
              <a:rPr lang="ru-RU" altLang="ru-RU"/>
              <a:t>гашение</a:t>
            </a:r>
          </a:p>
        </p:txBody>
      </p:sp>
      <p:sp>
        <p:nvSpPr>
          <p:cNvPr id="46095" name="Line 15">
            <a:extLst>
              <a:ext uri="{FF2B5EF4-FFF2-40B4-BE49-F238E27FC236}">
                <a16:creationId xmlns:a16="http://schemas.microsoft.com/office/drawing/2014/main" id="{7F64FE7B-17C9-4C24-934E-1CB2242D357E}"/>
              </a:ext>
            </a:extLst>
          </p:cNvPr>
          <p:cNvSpPr>
            <a:spLocks noChangeShapeType="1"/>
          </p:cNvSpPr>
          <p:nvPr/>
        </p:nvSpPr>
        <p:spPr bwMode="auto">
          <a:xfrm flipV="1">
            <a:off x="7370763" y="3563938"/>
            <a:ext cx="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9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60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2" grpId="0"/>
      <p:bldP spid="460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A20B386-A80F-4FED-AA2D-DA1E564E687A}"/>
              </a:ext>
            </a:extLst>
          </p:cNvPr>
          <p:cNvSpPr>
            <a:spLocks noGrp="1" noChangeArrowheads="1"/>
          </p:cNvSpPr>
          <p:nvPr>
            <p:ph type="title"/>
          </p:nvPr>
        </p:nvSpPr>
        <p:spPr/>
        <p:txBody>
          <a:bodyPr/>
          <a:lstStyle/>
          <a:p>
            <a:pPr eaLnBrk="1" hangingPunct="1"/>
            <a:r>
              <a:rPr lang="ru-RU" altLang="ru-RU" sz="4000"/>
              <a:t>ЖС спектры </a:t>
            </a:r>
            <a:r>
              <a:rPr lang="en-US" altLang="ru-RU" sz="4000" baseline="30000"/>
              <a:t>14</a:t>
            </a:r>
            <a:r>
              <a:rPr lang="en-US" altLang="ru-RU" sz="4000"/>
              <a:t>C</a:t>
            </a:r>
            <a:r>
              <a:rPr lang="ru-RU" altLang="ru-RU" sz="4000"/>
              <a:t> с различным уровнем гашения</a:t>
            </a:r>
          </a:p>
        </p:txBody>
      </p:sp>
      <p:graphicFrame>
        <p:nvGraphicFramePr>
          <p:cNvPr id="29699" name="Object 4">
            <a:extLst>
              <a:ext uri="{FF2B5EF4-FFF2-40B4-BE49-F238E27FC236}">
                <a16:creationId xmlns:a16="http://schemas.microsoft.com/office/drawing/2014/main" id="{08C31984-06BE-4B68-992C-2CC5E3A038E9}"/>
              </a:ext>
            </a:extLst>
          </p:cNvPr>
          <p:cNvGraphicFramePr>
            <a:graphicFrameLocks noGrp="1" noChangeAspect="1"/>
          </p:cNvGraphicFramePr>
          <p:nvPr>
            <p:ph idx="1"/>
          </p:nvPr>
        </p:nvGraphicFramePr>
        <p:xfrm>
          <a:off x="611188" y="1484313"/>
          <a:ext cx="7848600" cy="5076825"/>
        </p:xfrm>
        <a:graphic>
          <a:graphicData uri="http://schemas.openxmlformats.org/presentationml/2006/ole">
            <mc:AlternateContent xmlns:mc="http://schemas.openxmlformats.org/markup-compatibility/2006">
              <mc:Choice xmlns:v="urn:schemas-microsoft-com:vml" Requires="v">
                <p:oleObj name="PHOTO-PAINT" r:id="rId3" imgW="3831019" imgH="2477819" progId="CorelPhotoPaint.Image.12">
                  <p:embed/>
                </p:oleObj>
              </mc:Choice>
              <mc:Fallback>
                <p:oleObj name="PHOTO-PAINT" r:id="rId3" imgW="3831019" imgH="2477819" progId="CorelPhotoPaint.Image.12">
                  <p:embed/>
                  <p:pic>
                    <p:nvPicPr>
                      <p:cNvPr id="29699" name="Object 4">
                        <a:extLst>
                          <a:ext uri="{FF2B5EF4-FFF2-40B4-BE49-F238E27FC236}">
                            <a16:creationId xmlns:a16="http://schemas.microsoft.com/office/drawing/2014/main" id="{08C31984-06BE-4B68-992C-2CC5E3A038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484313"/>
                        <a:ext cx="7848600"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C1F0F8A-98AA-419F-8474-4781478BDE66}"/>
              </a:ext>
            </a:extLst>
          </p:cNvPr>
          <p:cNvSpPr>
            <a:spLocks noGrp="1" noChangeArrowheads="1"/>
          </p:cNvSpPr>
          <p:nvPr>
            <p:ph type="title"/>
          </p:nvPr>
        </p:nvSpPr>
        <p:spPr/>
        <p:txBody>
          <a:bodyPr/>
          <a:lstStyle/>
          <a:p>
            <a:pPr eaLnBrk="1" hangingPunct="1"/>
            <a:r>
              <a:rPr lang="ru-RU" altLang="ru-RU" sz="4000"/>
              <a:t>ЖС спектры </a:t>
            </a:r>
            <a:r>
              <a:rPr lang="ru-RU" altLang="ru-RU" sz="4000" baseline="30000"/>
              <a:t>211</a:t>
            </a:r>
            <a:r>
              <a:rPr lang="en-US" altLang="ru-RU" sz="4000"/>
              <a:t>At (5</a:t>
            </a:r>
            <a:r>
              <a:rPr lang="ru-RU" altLang="ru-RU" sz="4000"/>
              <a:t>,867 МэВ)</a:t>
            </a:r>
            <a:r>
              <a:rPr lang="en-US" altLang="ru-RU" sz="4000"/>
              <a:t> </a:t>
            </a:r>
            <a:br>
              <a:rPr lang="en-US" altLang="ru-RU" sz="4000"/>
            </a:br>
            <a:r>
              <a:rPr lang="ru-RU" altLang="ru-RU" sz="4000"/>
              <a:t>с дочерним </a:t>
            </a:r>
            <a:r>
              <a:rPr lang="en-US" altLang="ru-RU" sz="4000" baseline="30000"/>
              <a:t>211</a:t>
            </a:r>
            <a:r>
              <a:rPr lang="en-US" altLang="ru-RU" sz="4000"/>
              <a:t>Po</a:t>
            </a:r>
            <a:r>
              <a:rPr lang="ru-RU" altLang="ru-RU" sz="4000"/>
              <a:t> (7,450 МэВ)</a:t>
            </a:r>
          </a:p>
        </p:txBody>
      </p:sp>
      <p:graphicFrame>
        <p:nvGraphicFramePr>
          <p:cNvPr id="30723" name="Object 5">
            <a:extLst>
              <a:ext uri="{FF2B5EF4-FFF2-40B4-BE49-F238E27FC236}">
                <a16:creationId xmlns:a16="http://schemas.microsoft.com/office/drawing/2014/main" id="{E5BB5F07-A4D0-459C-96F8-BA5502745195}"/>
              </a:ext>
            </a:extLst>
          </p:cNvPr>
          <p:cNvGraphicFramePr>
            <a:graphicFrameLocks noGrp="1" noChangeAspect="1"/>
          </p:cNvGraphicFramePr>
          <p:nvPr>
            <p:ph idx="1"/>
          </p:nvPr>
        </p:nvGraphicFramePr>
        <p:xfrm>
          <a:off x="144463" y="1484313"/>
          <a:ext cx="8820150" cy="5238750"/>
        </p:xfrm>
        <a:graphic>
          <a:graphicData uri="http://schemas.openxmlformats.org/presentationml/2006/ole">
            <mc:AlternateContent xmlns:mc="http://schemas.openxmlformats.org/markup-compatibility/2006">
              <mc:Choice xmlns:v="urn:schemas-microsoft-com:vml" Requires="v">
                <p:oleObj name="PHOTO-PAINT" r:id="rId3" imgW="4428753" imgH="2630207" progId="CorelPhotoPaint.Image.12">
                  <p:embed/>
                </p:oleObj>
              </mc:Choice>
              <mc:Fallback>
                <p:oleObj name="PHOTO-PAINT" r:id="rId3" imgW="4428753" imgH="2630207" progId="CorelPhotoPaint.Image.12">
                  <p:embed/>
                  <p:pic>
                    <p:nvPicPr>
                      <p:cNvPr id="30723" name="Object 5">
                        <a:extLst>
                          <a:ext uri="{FF2B5EF4-FFF2-40B4-BE49-F238E27FC236}">
                            <a16:creationId xmlns:a16="http://schemas.microsoft.com/office/drawing/2014/main" id="{E5BB5F07-A4D0-459C-96F8-BA55027451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63" y="1484313"/>
                        <a:ext cx="8820150"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488744C-2C9D-4A14-80F0-2F6010EC38CE}"/>
              </a:ext>
            </a:extLst>
          </p:cNvPr>
          <p:cNvSpPr>
            <a:spLocks noGrp="1" noChangeArrowheads="1"/>
          </p:cNvSpPr>
          <p:nvPr>
            <p:ph type="title"/>
          </p:nvPr>
        </p:nvSpPr>
        <p:spPr/>
        <p:txBody>
          <a:bodyPr/>
          <a:lstStyle/>
          <a:p>
            <a:pPr eaLnBrk="1" hangingPunct="1"/>
            <a:r>
              <a:rPr lang="ru-RU" altLang="ru-RU"/>
              <a:t>Метод внутреннего стандарта</a:t>
            </a:r>
          </a:p>
        </p:txBody>
      </p:sp>
      <mc:AlternateContent xmlns:mc="http://schemas.openxmlformats.org/markup-compatibility/2006" xmlns:a14="http://schemas.microsoft.com/office/drawing/2010/main">
        <mc:Choice Requires="a14">
          <p:sp>
            <p:nvSpPr>
              <p:cNvPr id="31747" name="Object 4">
                <a:extLst>
                  <a:ext uri="{FF2B5EF4-FFF2-40B4-BE49-F238E27FC236}">
                    <a16:creationId xmlns:a16="http://schemas.microsoft.com/office/drawing/2014/main" id="{B5B1F220-4333-4007-B523-929DBA6358BD}"/>
                  </a:ext>
                </a:extLst>
              </p:cNvPr>
              <p:cNvSpPr txBox="1">
                <a:spLocks noGrp="1"/>
              </p:cNvSpPr>
              <p:nvPr>
                <p:ph idx="1"/>
              </p:nvPr>
            </p:nvSpPr>
            <p:spPr bwMode="auto">
              <a:xfrm>
                <a:off x="3005695" y="3356992"/>
                <a:ext cx="3132609" cy="1727944"/>
              </a:xfrm>
              <a:prstGeom prst="rect">
                <a:avLst/>
              </a:prstGeom>
              <a:noFill/>
              <a:ln>
                <a:noFill/>
              </a:ln>
              <a:effectLst/>
            </p:spPr>
            <p:txBody>
              <a:bodyPr>
                <a:noAutofit/>
              </a:bodyPr>
              <a:lstStyle/>
              <a:p>
                <a:pPr>
                  <a:buNone/>
                </a:pPr>
                <a14:m>
                  <m:oMathPara xmlns:m="http://schemas.openxmlformats.org/officeDocument/2006/math">
                    <m:oMathParaPr>
                      <m:jc m:val="left"/>
                    </m:oMathParaPr>
                    <m:oMath xmlns:m="http://schemas.openxmlformats.org/officeDocument/2006/math">
                      <m:r>
                        <a:rPr lang="ru-RU" sz="4800" i="1" smtClean="0">
                          <a:solidFill>
                            <a:srgbClr val="000000"/>
                          </a:solidFill>
                          <a:latin typeface="Cambria Math" panose="02040503050406030204" pitchFamily="18" charset="0"/>
                        </a:rPr>
                        <m:t>𝜀</m:t>
                      </m:r>
                      <m:r>
                        <a:rPr lang="ru-RU" sz="4800" i="1" smtClean="0">
                          <a:solidFill>
                            <a:srgbClr val="000000"/>
                          </a:solidFill>
                          <a:latin typeface="Cambria Math" panose="02040503050406030204" pitchFamily="18" charset="0"/>
                        </a:rPr>
                        <m:t>=</m:t>
                      </m:r>
                      <m:f>
                        <m:fPr>
                          <m:ctrlPr>
                            <a:rPr lang="ru-RU" sz="4800" i="1">
                              <a:solidFill>
                                <a:srgbClr val="000000"/>
                              </a:solidFill>
                              <a:latin typeface="Cambria Math" panose="02040503050406030204" pitchFamily="18" charset="0"/>
                            </a:rPr>
                          </m:ctrlPr>
                        </m:fPr>
                        <m:num>
                          <m:sSub>
                            <m:sSubPr>
                              <m:ctrlPr>
                                <a:rPr lang="ru-RU" sz="4800" i="1">
                                  <a:solidFill>
                                    <a:srgbClr val="000000"/>
                                  </a:solidFill>
                                  <a:latin typeface="Cambria Math" panose="02040503050406030204" pitchFamily="18" charset="0"/>
                                </a:rPr>
                              </m:ctrlPr>
                            </m:sSubPr>
                            <m:e>
                              <m:r>
                                <a:rPr lang="ru-RU" sz="4800" i="1">
                                  <a:solidFill>
                                    <a:srgbClr val="000000"/>
                                  </a:solidFill>
                                  <a:latin typeface="Cambria Math" panose="02040503050406030204" pitchFamily="18" charset="0"/>
                                </a:rPr>
                                <m:t>𝐼</m:t>
                              </m:r>
                            </m:e>
                            <m:sub>
                              <m:r>
                                <a:rPr lang="ru-RU" sz="4800" i="1">
                                  <a:solidFill>
                                    <a:srgbClr val="000000"/>
                                  </a:solidFill>
                                  <a:latin typeface="Cambria Math" panose="02040503050406030204" pitchFamily="18" charset="0"/>
                                </a:rPr>
                                <m:t>2</m:t>
                              </m:r>
                            </m:sub>
                          </m:sSub>
                          <m:r>
                            <a:rPr lang="ru-RU" sz="4800" i="1">
                              <a:solidFill>
                                <a:srgbClr val="000000"/>
                              </a:solidFill>
                              <a:latin typeface="Cambria Math" panose="02040503050406030204" pitchFamily="18" charset="0"/>
                            </a:rPr>
                            <m:t>−</m:t>
                          </m:r>
                          <m:sSub>
                            <m:sSubPr>
                              <m:ctrlPr>
                                <a:rPr lang="ru-RU" sz="4800" i="1">
                                  <a:solidFill>
                                    <a:srgbClr val="000000"/>
                                  </a:solidFill>
                                  <a:latin typeface="Cambria Math" panose="02040503050406030204" pitchFamily="18" charset="0"/>
                                </a:rPr>
                              </m:ctrlPr>
                            </m:sSubPr>
                            <m:e>
                              <m:r>
                                <a:rPr lang="ru-RU" sz="4800" i="1">
                                  <a:solidFill>
                                    <a:srgbClr val="000000"/>
                                  </a:solidFill>
                                  <a:latin typeface="Cambria Math" panose="02040503050406030204" pitchFamily="18" charset="0"/>
                                </a:rPr>
                                <m:t>𝐼</m:t>
                              </m:r>
                            </m:e>
                            <m:sub>
                              <m:r>
                                <a:rPr lang="ru-RU" sz="4800" i="1">
                                  <a:solidFill>
                                    <a:srgbClr val="000000"/>
                                  </a:solidFill>
                                  <a:latin typeface="Cambria Math" panose="02040503050406030204" pitchFamily="18" charset="0"/>
                                </a:rPr>
                                <m:t>1</m:t>
                              </m:r>
                            </m:sub>
                          </m:sSub>
                        </m:num>
                        <m:den>
                          <m:sSub>
                            <m:sSubPr>
                              <m:ctrlPr>
                                <a:rPr lang="ru-RU" sz="4800" i="1" smtClean="0">
                                  <a:solidFill>
                                    <a:srgbClr val="000000"/>
                                  </a:solidFill>
                                  <a:latin typeface="Cambria Math" panose="02040503050406030204" pitchFamily="18" charset="0"/>
                                </a:rPr>
                              </m:ctrlPr>
                            </m:sSubPr>
                            <m:e>
                              <m:r>
                                <a:rPr lang="en-US" sz="4800" b="0" i="1" smtClean="0">
                                  <a:solidFill>
                                    <a:srgbClr val="000000"/>
                                  </a:solidFill>
                                  <a:latin typeface="Cambria Math" panose="02040503050406030204" pitchFamily="18" charset="0"/>
                                </a:rPr>
                                <m:t>𝐴</m:t>
                              </m:r>
                            </m:e>
                            <m:sub>
                              <m:r>
                                <a:rPr lang="ru-RU" sz="4800" b="0" i="1" smtClean="0">
                                  <a:solidFill>
                                    <a:srgbClr val="000000"/>
                                  </a:solidFill>
                                  <a:latin typeface="Cambria Math" panose="02040503050406030204" pitchFamily="18" charset="0"/>
                                </a:rPr>
                                <m:t>ст.</m:t>
                              </m:r>
                            </m:sub>
                          </m:sSub>
                        </m:den>
                      </m:f>
                    </m:oMath>
                  </m:oMathPara>
                </a14:m>
                <a:endParaRPr lang="ru-RU" sz="3600" dirty="0"/>
              </a:p>
            </p:txBody>
          </p:sp>
        </mc:Choice>
        <mc:Fallback xmlns="">
          <p:sp>
            <p:nvSpPr>
              <p:cNvPr id="31747" name="Object 4">
                <a:extLst>
                  <a:ext uri="{FF2B5EF4-FFF2-40B4-BE49-F238E27FC236}">
                    <a16:creationId xmlns:a16="http://schemas.microsoft.com/office/drawing/2014/main" id="{B5B1F220-4333-4007-B523-929DBA6358BD}"/>
                  </a:ext>
                </a:extLst>
              </p:cNvPr>
              <p:cNvSpPr txBox="1">
                <a:spLocks noRot="1" noChangeAspect="1" noMove="1" noResize="1" noEditPoints="1" noAdjustHandles="1" noChangeArrowheads="1" noChangeShapeType="1" noTextEdit="1"/>
              </p:cNvSpPr>
              <p:nvPr>
                <p:ph idx="1"/>
              </p:nvPr>
            </p:nvSpPr>
            <p:spPr bwMode="auto">
              <a:xfrm>
                <a:off x="3005695" y="3356992"/>
                <a:ext cx="3132609" cy="1727944"/>
              </a:xfrm>
              <a:prstGeom prst="rect">
                <a:avLst/>
              </a:prstGeom>
              <a:blipFill>
                <a:blip r:embed="rId3"/>
                <a:stretch>
                  <a:fillRect/>
                </a:stretch>
              </a:blipFill>
              <a:ln>
                <a:noFill/>
              </a:ln>
              <a:effectLst/>
            </p:spPr>
            <p:txBody>
              <a:bodyPr/>
              <a:lstStyle/>
              <a:p>
                <a:r>
                  <a:rPr lang="ru-RU">
                    <a:noFill/>
                  </a:rPr>
                  <a:t> </a:t>
                </a:r>
              </a:p>
            </p:txBody>
          </p:sp>
        </mc:Fallback>
      </mc:AlternateContent>
      <p:sp>
        <p:nvSpPr>
          <p:cNvPr id="4" name="Выноска: изогнутая линия с чертой 3">
            <a:extLst>
              <a:ext uri="{FF2B5EF4-FFF2-40B4-BE49-F238E27FC236}">
                <a16:creationId xmlns:a16="http://schemas.microsoft.com/office/drawing/2014/main" id="{0A1282F2-B36A-4825-83DA-E353AD742A55}"/>
              </a:ext>
            </a:extLst>
          </p:cNvPr>
          <p:cNvSpPr/>
          <p:nvPr/>
        </p:nvSpPr>
        <p:spPr>
          <a:xfrm>
            <a:off x="6598568" y="2348880"/>
            <a:ext cx="2088232" cy="936104"/>
          </a:xfrm>
          <a:prstGeom prst="accentCallout2">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t>Скорость счета до введения стандарта</a:t>
            </a:r>
          </a:p>
        </p:txBody>
      </p:sp>
      <p:sp>
        <p:nvSpPr>
          <p:cNvPr id="7" name="Выноска: изогнутая линия с чертой 6">
            <a:extLst>
              <a:ext uri="{FF2B5EF4-FFF2-40B4-BE49-F238E27FC236}">
                <a16:creationId xmlns:a16="http://schemas.microsoft.com/office/drawing/2014/main" id="{A8E05B23-245E-45C9-A514-96E1F7408DDE}"/>
              </a:ext>
            </a:extLst>
          </p:cNvPr>
          <p:cNvSpPr/>
          <p:nvPr/>
        </p:nvSpPr>
        <p:spPr>
          <a:xfrm>
            <a:off x="1259632" y="2132856"/>
            <a:ext cx="2088232" cy="936104"/>
          </a:xfrm>
          <a:prstGeom prst="accentCallout2">
            <a:avLst>
              <a:gd name="adj1" fmla="val 29604"/>
              <a:gd name="adj2" fmla="val 104787"/>
              <a:gd name="adj3" fmla="val 29604"/>
              <a:gd name="adj4" fmla="val 112265"/>
              <a:gd name="adj5" fmla="val 132851"/>
              <a:gd name="adj6" fmla="val 143690"/>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t>Скорость счета после введения стандарта</a:t>
            </a:r>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2794</TotalTime>
  <Words>3328</Words>
  <Application>Microsoft Office PowerPoint</Application>
  <PresentationFormat>Экран (4:3)</PresentationFormat>
  <Paragraphs>250</Paragraphs>
  <Slides>32</Slides>
  <Notes>30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2</vt:i4>
      </vt:variant>
      <vt:variant>
        <vt:lpstr>Заголовки слайдов</vt:lpstr>
      </vt:variant>
      <vt:variant>
        <vt:i4>32</vt:i4>
      </vt:variant>
    </vt:vector>
  </HeadingPairs>
  <TitlesOfParts>
    <vt:vector size="40" baseType="lpstr">
      <vt:lpstr>Arial</vt:lpstr>
      <vt:lpstr>Calibri</vt:lpstr>
      <vt:lpstr>Cambria Math</vt:lpstr>
      <vt:lpstr>Symbol</vt:lpstr>
      <vt:lpstr>Times New Roman</vt:lpstr>
      <vt:lpstr>Оформление по умолчанию</vt:lpstr>
      <vt:lpstr>Формула</vt:lpstr>
      <vt:lpstr>PHOTO-PAINT</vt:lpstr>
      <vt:lpstr>Жидкостно-сцинтилляционная спектрометрия</vt:lpstr>
      <vt:lpstr>Эффективность</vt:lpstr>
      <vt:lpstr>ЖС смеси</vt:lpstr>
      <vt:lpstr>ЖС смеси</vt:lpstr>
      <vt:lpstr>ЖС спектры</vt:lpstr>
      <vt:lpstr>Регистрация сцинтилляций</vt:lpstr>
      <vt:lpstr>ЖС спектры 14C с различным уровнем гашения</vt:lpstr>
      <vt:lpstr>ЖС спектры 211At (5,867 МэВ)  с дочерним 211Po (7,450 МэВ)</vt:lpstr>
      <vt:lpstr>Метод внутреннего стандарта</vt:lpstr>
      <vt:lpstr>Параметры гашения, основанные на спектральных характеристиках</vt:lpstr>
      <vt:lpstr>Параметры гашения, основанные на спектральных характеристиках</vt:lpstr>
      <vt:lpstr>Параметры гашения, основанные на спектральных характеристиках внешнего стандарта</vt:lpstr>
      <vt:lpstr>Параметры гашения, основанные на спектральных характеристиках внешнего стандарта</vt:lpstr>
      <vt:lpstr>Параметры гашения, основанные на спектральных характеристиках внешнего стандарта</vt:lpstr>
      <vt:lpstr>Зависимость эффективности регистрации β-частиц 3H, 14C и α-частиц 239Pu от гашения</vt:lpstr>
      <vt:lpstr>Определение абсолютной активности (трассирование эффективности)</vt:lpstr>
      <vt:lpstr>Определение абсолютной активности (трассирование эффективности)</vt:lpstr>
      <vt:lpstr>Жидкостно-сцинтилляционная спектрометрия</vt:lpstr>
      <vt:lpstr>Жидкостно-сцинтилляционная спектрометрия</vt:lpstr>
      <vt:lpstr>Измерение черенковского излучения</vt:lpstr>
      <vt:lpstr>Излучение Черенкова-Вавилова</vt:lpstr>
      <vt:lpstr>Излучение Черенкова-Вавилова</vt:lpstr>
      <vt:lpstr>Спектры черенковского излучения</vt:lpstr>
      <vt:lpstr>Эффективность регистрации по черенковскому излучению</vt:lpstr>
      <vt:lpstr>Другие методы определения радионуклидов</vt:lpstr>
      <vt:lpstr>Масс-спектрометрия</vt:lpstr>
      <vt:lpstr>Масс-спектрометрия</vt:lpstr>
      <vt:lpstr>Масс-спектрометрия</vt:lpstr>
      <vt:lpstr>Активационный анализ</vt:lpstr>
      <vt:lpstr>Активационный анализ</vt:lpstr>
      <vt:lpstr>Активационный анализ</vt:lpstr>
      <vt:lpstr>Нейтронно-активационный анализ</vt:lpstr>
    </vt:vector>
  </TitlesOfParts>
  <Company>RADIOECOLOGY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Альфа-спектрометрия с применением ППД</dc:title>
  <dc:creator>Manakhov</dc:creator>
  <cp:lastModifiedBy>D.V. Manakhov</cp:lastModifiedBy>
  <cp:revision>35</cp:revision>
  <dcterms:created xsi:type="dcterms:W3CDTF">2012-03-02T06:42:00Z</dcterms:created>
  <dcterms:modified xsi:type="dcterms:W3CDTF">2022-10-31T21:10:38Z</dcterms:modified>
</cp:coreProperties>
</file>