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6" r:id="rId10"/>
    <p:sldId id="267" r:id="rId11"/>
    <p:sldId id="265" r:id="rId12"/>
    <p:sldId id="268" r:id="rId13"/>
    <p:sldId id="269" r:id="rId14"/>
    <p:sldId id="271" r:id="rId15"/>
    <p:sldId id="272" r:id="rId16"/>
    <p:sldId id="273" r:id="rId17"/>
    <p:sldId id="312" r:id="rId18"/>
    <p:sldId id="313" r:id="rId1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4" autoAdjust="0"/>
    <p:restoredTop sz="61181" autoAdjust="0"/>
  </p:normalViewPr>
  <p:slideViewPr>
    <p:cSldViewPr>
      <p:cViewPr varScale="1">
        <p:scale>
          <a:sx n="49" d="100"/>
          <a:sy n="49" d="100"/>
        </p:scale>
        <p:origin x="2352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.V. Manakhov" userId="56fc202244518b9b" providerId="LiveId" clId="{03AED301-3227-4D2C-92BF-C4FB18CFAC7A}"/>
    <pc:docChg chg="undo custSel addSld delSld modSld">
      <pc:chgData name="D.V. Manakhov" userId="56fc202244518b9b" providerId="LiveId" clId="{03AED301-3227-4D2C-92BF-C4FB18CFAC7A}" dt="2022-03-16T20:41:48.217" v="347" actId="20577"/>
      <pc:docMkLst>
        <pc:docMk/>
      </pc:docMkLst>
      <pc:sldChg chg="modNotesTx">
        <pc:chgData name="D.V. Manakhov" userId="56fc202244518b9b" providerId="LiveId" clId="{03AED301-3227-4D2C-92BF-C4FB18CFAC7A}" dt="2022-03-16T19:29:54.234" v="1"/>
        <pc:sldMkLst>
          <pc:docMk/>
          <pc:sldMk cId="0" sldId="256"/>
        </pc:sldMkLst>
      </pc:sldChg>
      <pc:sldChg chg="addSp delSp modSp mod modNotesTx">
        <pc:chgData name="D.V. Manakhov" userId="56fc202244518b9b" providerId="LiveId" clId="{03AED301-3227-4D2C-92BF-C4FB18CFAC7A}" dt="2022-03-16T19:32:45.586" v="35" actId="208"/>
        <pc:sldMkLst>
          <pc:docMk/>
          <pc:sldMk cId="0" sldId="257"/>
        </pc:sldMkLst>
        <pc:spChg chg="add del mod">
          <ac:chgData name="D.V. Manakhov" userId="56fc202244518b9b" providerId="LiveId" clId="{03AED301-3227-4D2C-92BF-C4FB18CFAC7A}" dt="2022-03-16T19:31:38.385" v="14" actId="478"/>
          <ac:spMkLst>
            <pc:docMk/>
            <pc:sldMk cId="0" sldId="257"/>
            <ac:spMk id="2" creationId="{7A2070DD-50B2-40DE-B0F7-69801E6B84C6}"/>
          </ac:spMkLst>
        </pc:spChg>
        <pc:spChg chg="add mod">
          <ac:chgData name="D.V. Manakhov" userId="56fc202244518b9b" providerId="LiveId" clId="{03AED301-3227-4D2C-92BF-C4FB18CFAC7A}" dt="2022-03-16T19:32:45.586" v="35" actId="208"/>
          <ac:spMkLst>
            <pc:docMk/>
            <pc:sldMk cId="0" sldId="257"/>
            <ac:spMk id="3" creationId="{5FDD761A-C3EE-4B28-9C31-EC5DC2618F3B}"/>
          </ac:spMkLst>
        </pc:spChg>
      </pc:sldChg>
      <pc:sldChg chg="modNotesTx">
        <pc:chgData name="D.V. Manakhov" userId="56fc202244518b9b" providerId="LiveId" clId="{03AED301-3227-4D2C-92BF-C4FB18CFAC7A}" dt="2022-03-16T19:33:28.809" v="37" actId="20577"/>
        <pc:sldMkLst>
          <pc:docMk/>
          <pc:sldMk cId="0" sldId="258"/>
        </pc:sldMkLst>
      </pc:sldChg>
      <pc:sldChg chg="modNotesTx">
        <pc:chgData name="D.V. Manakhov" userId="56fc202244518b9b" providerId="LiveId" clId="{03AED301-3227-4D2C-92BF-C4FB18CFAC7A}" dt="2022-03-16T19:35:14.935" v="68" actId="20577"/>
        <pc:sldMkLst>
          <pc:docMk/>
          <pc:sldMk cId="0" sldId="259"/>
        </pc:sldMkLst>
      </pc:sldChg>
      <pc:sldChg chg="modNotesTx">
        <pc:chgData name="D.V. Manakhov" userId="56fc202244518b9b" providerId="LiveId" clId="{03AED301-3227-4D2C-92BF-C4FB18CFAC7A}" dt="2022-03-16T19:36:27.248" v="76" actId="20577"/>
        <pc:sldMkLst>
          <pc:docMk/>
          <pc:sldMk cId="0" sldId="261"/>
        </pc:sldMkLst>
      </pc:sldChg>
      <pc:sldChg chg="addSp modSp mod modNotesTx">
        <pc:chgData name="D.V. Manakhov" userId="56fc202244518b9b" providerId="LiveId" clId="{03AED301-3227-4D2C-92BF-C4FB18CFAC7A}" dt="2022-03-16T20:24:18.818" v="168" actId="1076"/>
        <pc:sldMkLst>
          <pc:docMk/>
          <pc:sldMk cId="0" sldId="262"/>
        </pc:sldMkLst>
        <pc:spChg chg="add mod">
          <ac:chgData name="D.V. Manakhov" userId="56fc202244518b9b" providerId="LiveId" clId="{03AED301-3227-4D2C-92BF-C4FB18CFAC7A}" dt="2022-03-16T20:24:18.818" v="168" actId="1076"/>
          <ac:spMkLst>
            <pc:docMk/>
            <pc:sldMk cId="0" sldId="262"/>
            <ac:spMk id="2" creationId="{00DC0EE5-5D37-44A5-B6DD-B7FC3F7D90FF}"/>
          </ac:spMkLst>
        </pc:spChg>
      </pc:sldChg>
      <pc:sldChg chg="modNotesTx">
        <pc:chgData name="D.V. Manakhov" userId="56fc202244518b9b" providerId="LiveId" clId="{03AED301-3227-4D2C-92BF-C4FB18CFAC7A}" dt="2022-03-16T20:24:49.807" v="170" actId="20577"/>
        <pc:sldMkLst>
          <pc:docMk/>
          <pc:sldMk cId="0" sldId="263"/>
        </pc:sldMkLst>
      </pc:sldChg>
      <pc:sldChg chg="modNotesTx">
        <pc:chgData name="D.V. Manakhov" userId="56fc202244518b9b" providerId="LiveId" clId="{03AED301-3227-4D2C-92BF-C4FB18CFAC7A}" dt="2022-03-16T20:29:24.937" v="195" actId="20577"/>
        <pc:sldMkLst>
          <pc:docMk/>
          <pc:sldMk cId="0" sldId="265"/>
        </pc:sldMkLst>
      </pc:sldChg>
      <pc:sldChg chg="modSp mod modNotesTx">
        <pc:chgData name="D.V. Manakhov" userId="56fc202244518b9b" providerId="LiveId" clId="{03AED301-3227-4D2C-92BF-C4FB18CFAC7A}" dt="2022-03-16T20:27:38.448" v="186" actId="20577"/>
        <pc:sldMkLst>
          <pc:docMk/>
          <pc:sldMk cId="0" sldId="266"/>
        </pc:sldMkLst>
        <pc:graphicFrameChg chg="modGraphic">
          <ac:chgData name="D.V. Manakhov" userId="56fc202244518b9b" providerId="LiveId" clId="{03AED301-3227-4D2C-92BF-C4FB18CFAC7A}" dt="2022-03-16T20:27:38.448" v="186" actId="20577"/>
          <ac:graphicFrameMkLst>
            <pc:docMk/>
            <pc:sldMk cId="0" sldId="266"/>
            <ac:graphicFrameMk id="94263" creationId="{18F46D62-0812-4F97-B22A-68D40C4B0E92}"/>
          </ac:graphicFrameMkLst>
        </pc:graphicFrameChg>
      </pc:sldChg>
      <pc:sldChg chg="modSp mod modNotesTx">
        <pc:chgData name="D.V. Manakhov" userId="56fc202244518b9b" providerId="LiveId" clId="{03AED301-3227-4D2C-92BF-C4FB18CFAC7A}" dt="2022-03-16T20:28:50.216" v="193" actId="1076"/>
        <pc:sldMkLst>
          <pc:docMk/>
          <pc:sldMk cId="0" sldId="267"/>
        </pc:sldMkLst>
        <pc:spChg chg="mod">
          <ac:chgData name="D.V. Manakhov" userId="56fc202244518b9b" providerId="LiveId" clId="{03AED301-3227-4D2C-92BF-C4FB18CFAC7A}" dt="2022-03-16T20:28:50.216" v="193" actId="1076"/>
          <ac:spMkLst>
            <pc:docMk/>
            <pc:sldMk cId="0" sldId="267"/>
            <ac:spMk id="12295" creationId="{817949F5-7199-4A90-994C-6D93670F62DE}"/>
          </ac:spMkLst>
        </pc:spChg>
        <pc:spChg chg="mod">
          <ac:chgData name="D.V. Manakhov" userId="56fc202244518b9b" providerId="LiveId" clId="{03AED301-3227-4D2C-92BF-C4FB18CFAC7A}" dt="2022-03-16T20:28:50.216" v="193" actId="1076"/>
          <ac:spMkLst>
            <pc:docMk/>
            <pc:sldMk cId="0" sldId="267"/>
            <ac:spMk id="12296" creationId="{341822A7-E5F4-49E6-99DC-8E2EB52F8E00}"/>
          </ac:spMkLst>
        </pc:spChg>
        <pc:spChg chg="mod">
          <ac:chgData name="D.V. Manakhov" userId="56fc202244518b9b" providerId="LiveId" clId="{03AED301-3227-4D2C-92BF-C4FB18CFAC7A}" dt="2022-03-16T20:28:50.216" v="193" actId="1076"/>
          <ac:spMkLst>
            <pc:docMk/>
            <pc:sldMk cId="0" sldId="267"/>
            <ac:spMk id="12297" creationId="{EEA089A0-7207-4CDE-BA34-46FA937FBFDF}"/>
          </ac:spMkLst>
        </pc:spChg>
        <pc:spChg chg="mod">
          <ac:chgData name="D.V. Manakhov" userId="56fc202244518b9b" providerId="LiveId" clId="{03AED301-3227-4D2C-92BF-C4FB18CFAC7A}" dt="2022-03-16T20:28:50.216" v="193" actId="1076"/>
          <ac:spMkLst>
            <pc:docMk/>
            <pc:sldMk cId="0" sldId="267"/>
            <ac:spMk id="12298" creationId="{1723621B-1C1C-4823-9F2B-013A52F63116}"/>
          </ac:spMkLst>
        </pc:spChg>
        <pc:spChg chg="mod">
          <ac:chgData name="D.V. Manakhov" userId="56fc202244518b9b" providerId="LiveId" clId="{03AED301-3227-4D2C-92BF-C4FB18CFAC7A}" dt="2022-03-16T20:28:50.216" v="193" actId="1076"/>
          <ac:spMkLst>
            <pc:docMk/>
            <pc:sldMk cId="0" sldId="267"/>
            <ac:spMk id="12299" creationId="{768AB5CA-BB81-4C22-BB81-66B86681AC79}"/>
          </ac:spMkLst>
        </pc:spChg>
        <pc:spChg chg="mod">
          <ac:chgData name="D.V. Manakhov" userId="56fc202244518b9b" providerId="LiveId" clId="{03AED301-3227-4D2C-92BF-C4FB18CFAC7A}" dt="2022-03-16T20:28:50.216" v="193" actId="1076"/>
          <ac:spMkLst>
            <pc:docMk/>
            <pc:sldMk cId="0" sldId="267"/>
            <ac:spMk id="12302" creationId="{347C35FE-646E-449E-87B0-5B1D2918F2F2}"/>
          </ac:spMkLst>
        </pc:spChg>
        <pc:spChg chg="mod">
          <ac:chgData name="D.V. Manakhov" userId="56fc202244518b9b" providerId="LiveId" clId="{03AED301-3227-4D2C-92BF-C4FB18CFAC7A}" dt="2022-03-16T20:28:50.216" v="193" actId="1076"/>
          <ac:spMkLst>
            <pc:docMk/>
            <pc:sldMk cId="0" sldId="267"/>
            <ac:spMk id="12303" creationId="{862A39E1-3C46-46E6-826F-171EAF878293}"/>
          </ac:spMkLst>
        </pc:spChg>
        <pc:spChg chg="mod">
          <ac:chgData name="D.V. Manakhov" userId="56fc202244518b9b" providerId="LiveId" clId="{03AED301-3227-4D2C-92BF-C4FB18CFAC7A}" dt="2022-03-16T20:28:50.216" v="193" actId="1076"/>
          <ac:spMkLst>
            <pc:docMk/>
            <pc:sldMk cId="0" sldId="267"/>
            <ac:spMk id="12304" creationId="{30BCA189-03E1-439A-ABC7-60A2C28752AF}"/>
          </ac:spMkLst>
        </pc:spChg>
        <pc:spChg chg="mod">
          <ac:chgData name="D.V. Manakhov" userId="56fc202244518b9b" providerId="LiveId" clId="{03AED301-3227-4D2C-92BF-C4FB18CFAC7A}" dt="2022-03-16T20:28:50.216" v="193" actId="1076"/>
          <ac:spMkLst>
            <pc:docMk/>
            <pc:sldMk cId="0" sldId="267"/>
            <ac:spMk id="12305" creationId="{F0A2B6A8-046A-437B-933E-98555A64B084}"/>
          </ac:spMkLst>
        </pc:spChg>
        <pc:spChg chg="mod">
          <ac:chgData name="D.V. Manakhov" userId="56fc202244518b9b" providerId="LiveId" clId="{03AED301-3227-4D2C-92BF-C4FB18CFAC7A}" dt="2022-03-16T20:28:50.216" v="193" actId="1076"/>
          <ac:spMkLst>
            <pc:docMk/>
            <pc:sldMk cId="0" sldId="267"/>
            <ac:spMk id="12306" creationId="{EB7C67A6-8DDB-4123-BA3A-06CC564CEB9D}"/>
          </ac:spMkLst>
        </pc:spChg>
        <pc:spChg chg="mod">
          <ac:chgData name="D.V. Manakhov" userId="56fc202244518b9b" providerId="LiveId" clId="{03AED301-3227-4D2C-92BF-C4FB18CFAC7A}" dt="2022-03-16T20:28:50.216" v="193" actId="1076"/>
          <ac:spMkLst>
            <pc:docMk/>
            <pc:sldMk cId="0" sldId="267"/>
            <ac:spMk id="12307" creationId="{4E106450-2989-44AB-8F68-83156C053775}"/>
          </ac:spMkLst>
        </pc:spChg>
        <pc:spChg chg="mod">
          <ac:chgData name="D.V. Manakhov" userId="56fc202244518b9b" providerId="LiveId" clId="{03AED301-3227-4D2C-92BF-C4FB18CFAC7A}" dt="2022-03-16T20:28:50.216" v="193" actId="1076"/>
          <ac:spMkLst>
            <pc:docMk/>
            <pc:sldMk cId="0" sldId="267"/>
            <ac:spMk id="12308" creationId="{69477A9B-92DC-4C58-9119-BC7FDF592ABD}"/>
          </ac:spMkLst>
        </pc:spChg>
        <pc:spChg chg="mod">
          <ac:chgData name="D.V. Manakhov" userId="56fc202244518b9b" providerId="LiveId" clId="{03AED301-3227-4D2C-92BF-C4FB18CFAC7A}" dt="2022-03-16T20:28:50.216" v="193" actId="1076"/>
          <ac:spMkLst>
            <pc:docMk/>
            <pc:sldMk cId="0" sldId="267"/>
            <ac:spMk id="12310" creationId="{442025F5-44D9-4EEB-9E08-6F17736D5C82}"/>
          </ac:spMkLst>
        </pc:spChg>
        <pc:grpChg chg="mod">
          <ac:chgData name="D.V. Manakhov" userId="56fc202244518b9b" providerId="LiveId" clId="{03AED301-3227-4D2C-92BF-C4FB18CFAC7A}" dt="2022-03-16T20:28:50.216" v="193" actId="1076"/>
          <ac:grpSpMkLst>
            <pc:docMk/>
            <pc:sldMk cId="0" sldId="267"/>
            <ac:grpSpMk id="12294" creationId="{A9502CB5-FE21-42EB-B16E-BFF670B99142}"/>
          </ac:grpSpMkLst>
        </pc:grpChg>
        <pc:graphicFrameChg chg="mod">
          <ac:chgData name="D.V. Manakhov" userId="56fc202244518b9b" providerId="LiveId" clId="{03AED301-3227-4D2C-92BF-C4FB18CFAC7A}" dt="2022-03-16T20:28:46.896" v="192" actId="1076"/>
          <ac:graphicFrameMkLst>
            <pc:docMk/>
            <pc:sldMk cId="0" sldId="267"/>
            <ac:graphicFrameMk id="12291" creationId="{D732F5C7-3A46-4BB2-B4F5-F251E2EC1E9E}"/>
          </ac:graphicFrameMkLst>
        </pc:graphicFrameChg>
        <pc:graphicFrameChg chg="mod">
          <ac:chgData name="D.V. Manakhov" userId="56fc202244518b9b" providerId="LiveId" clId="{03AED301-3227-4D2C-92BF-C4FB18CFAC7A}" dt="2022-03-16T20:28:50.216" v="193" actId="1076"/>
          <ac:graphicFrameMkLst>
            <pc:docMk/>
            <pc:sldMk cId="0" sldId="267"/>
            <ac:graphicFrameMk id="12300" creationId="{71AD556B-CFC1-4BC8-8249-1B101EEFFCBA}"/>
          </ac:graphicFrameMkLst>
        </pc:graphicFrameChg>
        <pc:graphicFrameChg chg="mod">
          <ac:chgData name="D.V. Manakhov" userId="56fc202244518b9b" providerId="LiveId" clId="{03AED301-3227-4D2C-92BF-C4FB18CFAC7A}" dt="2022-03-16T20:28:50.216" v="193" actId="1076"/>
          <ac:graphicFrameMkLst>
            <pc:docMk/>
            <pc:sldMk cId="0" sldId="267"/>
            <ac:graphicFrameMk id="12301" creationId="{51079639-884A-4F51-81D4-2323D1876A51}"/>
          </ac:graphicFrameMkLst>
        </pc:graphicFrameChg>
        <pc:graphicFrameChg chg="mod">
          <ac:chgData name="D.V. Manakhov" userId="56fc202244518b9b" providerId="LiveId" clId="{03AED301-3227-4D2C-92BF-C4FB18CFAC7A}" dt="2022-03-16T20:28:50.216" v="193" actId="1076"/>
          <ac:graphicFrameMkLst>
            <pc:docMk/>
            <pc:sldMk cId="0" sldId="267"/>
            <ac:graphicFrameMk id="12309" creationId="{A300C143-E2DF-416D-85D5-845932814AAD}"/>
          </ac:graphicFrameMkLst>
        </pc:graphicFrameChg>
      </pc:sldChg>
      <pc:sldChg chg="modNotesTx">
        <pc:chgData name="D.V. Manakhov" userId="56fc202244518b9b" providerId="LiveId" clId="{03AED301-3227-4D2C-92BF-C4FB18CFAC7A}" dt="2022-03-16T20:30:06.192" v="217" actId="20577"/>
        <pc:sldMkLst>
          <pc:docMk/>
          <pc:sldMk cId="0" sldId="268"/>
        </pc:sldMkLst>
      </pc:sldChg>
      <pc:sldChg chg="modNotesTx">
        <pc:chgData name="D.V. Manakhov" userId="56fc202244518b9b" providerId="LiveId" clId="{03AED301-3227-4D2C-92BF-C4FB18CFAC7A}" dt="2022-03-16T20:33:39.412" v="264" actId="6549"/>
        <pc:sldMkLst>
          <pc:docMk/>
          <pc:sldMk cId="0" sldId="269"/>
        </pc:sldMkLst>
      </pc:sldChg>
      <pc:sldChg chg="modNotesTx">
        <pc:chgData name="D.V. Manakhov" userId="56fc202244518b9b" providerId="LiveId" clId="{03AED301-3227-4D2C-92BF-C4FB18CFAC7A}" dt="2022-03-16T20:32:55.925" v="241" actId="20577"/>
        <pc:sldMkLst>
          <pc:docMk/>
          <pc:sldMk cId="0" sldId="271"/>
        </pc:sldMkLst>
      </pc:sldChg>
      <pc:sldChg chg="modNotesTx">
        <pc:chgData name="D.V. Manakhov" userId="56fc202244518b9b" providerId="LiveId" clId="{03AED301-3227-4D2C-92BF-C4FB18CFAC7A}" dt="2022-03-16T20:37:02.422" v="283" actId="20577"/>
        <pc:sldMkLst>
          <pc:docMk/>
          <pc:sldMk cId="0" sldId="272"/>
        </pc:sldMkLst>
      </pc:sldChg>
      <pc:sldChg chg="modNotesTx">
        <pc:chgData name="D.V. Manakhov" userId="56fc202244518b9b" providerId="LiveId" clId="{03AED301-3227-4D2C-92BF-C4FB18CFAC7A}" dt="2022-03-16T20:38:25.744" v="319" actId="6549"/>
        <pc:sldMkLst>
          <pc:docMk/>
          <pc:sldMk cId="0" sldId="273"/>
        </pc:sldMkLst>
      </pc:sldChg>
      <pc:sldChg chg="modNotesTx">
        <pc:chgData name="D.V. Manakhov" userId="56fc202244518b9b" providerId="LiveId" clId="{03AED301-3227-4D2C-92BF-C4FB18CFAC7A}" dt="2022-03-16T20:39:42.657" v="341" actId="20577"/>
        <pc:sldMkLst>
          <pc:docMk/>
          <pc:sldMk cId="0" sldId="312"/>
        </pc:sldMkLst>
      </pc:sldChg>
      <pc:sldChg chg="modNotesTx">
        <pc:chgData name="D.V. Manakhov" userId="56fc202244518b9b" providerId="LiveId" clId="{03AED301-3227-4D2C-92BF-C4FB18CFAC7A}" dt="2022-03-16T20:41:48.217" v="347" actId="20577"/>
        <pc:sldMkLst>
          <pc:docMk/>
          <pc:sldMk cId="0" sldId="313"/>
        </pc:sldMkLst>
      </pc:sldChg>
      <pc:sldChg chg="modSp new del mod modNotesTx">
        <pc:chgData name="D.V. Manakhov" userId="56fc202244518b9b" providerId="LiveId" clId="{03AED301-3227-4D2C-92BF-C4FB18CFAC7A}" dt="2022-03-16T19:30:41.628" v="6" actId="2696"/>
        <pc:sldMkLst>
          <pc:docMk/>
          <pc:sldMk cId="2147409896" sldId="314"/>
        </pc:sldMkLst>
        <pc:spChg chg="mod">
          <ac:chgData name="D.V. Manakhov" userId="56fc202244518b9b" providerId="LiveId" clId="{03AED301-3227-4D2C-92BF-C4FB18CFAC7A}" dt="2022-03-16T19:30:21.923" v="5" actId="1076"/>
          <ac:spMkLst>
            <pc:docMk/>
            <pc:sldMk cId="2147409896" sldId="314"/>
            <ac:spMk id="4" creationId="{788FAF93-4D02-4554-9CFC-664F2D4079B3}"/>
          </ac:spMkLst>
        </pc:spChg>
      </pc:sldChg>
    </pc:docChg>
  </pc:docChgLst>
  <pc:docChgLst>
    <pc:chgData name="D.V. Manakhov" userId="56fc202244518b9b" providerId="LiveId" clId="{7D2D9105-CC37-4315-9BBF-B69CC1C7451A}"/>
    <pc:docChg chg="modSld">
      <pc:chgData name="D.V. Manakhov" userId="56fc202244518b9b" providerId="LiveId" clId="{7D2D9105-CC37-4315-9BBF-B69CC1C7451A}" dt="2022-10-31T21:23:54.868" v="6" actId="20577"/>
      <pc:docMkLst>
        <pc:docMk/>
      </pc:docMkLst>
      <pc:sldChg chg="modNotesTx">
        <pc:chgData name="D.V. Manakhov" userId="56fc202244518b9b" providerId="LiveId" clId="{7D2D9105-CC37-4315-9BBF-B69CC1C7451A}" dt="2022-10-31T21:14:11.486" v="0" actId="6549"/>
        <pc:sldMkLst>
          <pc:docMk/>
          <pc:sldMk cId="0" sldId="257"/>
        </pc:sldMkLst>
      </pc:sldChg>
      <pc:sldChg chg="modNotesTx">
        <pc:chgData name="D.V. Manakhov" userId="56fc202244518b9b" providerId="LiveId" clId="{7D2D9105-CC37-4315-9BBF-B69CC1C7451A}" dt="2022-10-31T21:23:54.868" v="6" actId="20577"/>
        <pc:sldMkLst>
          <pc:docMk/>
          <pc:sldMk cId="0" sldId="27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6E9D5361-5ADA-4FE3-A329-B45A6740785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8A4E09B-1280-40FB-8799-7A7502DF806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FBC6700-4A6A-41DF-BA7C-9660632B4694}" type="datetimeFigureOut">
              <a:rPr lang="ru-RU"/>
              <a:pPr>
                <a:defRPr/>
              </a:pPr>
              <a:t>01.11.2022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1FED41E9-95AE-439F-B55B-B648F9F2BCF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C8E062DE-06B8-416C-A8CF-08F679354B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9656EB1-E65D-4FE1-8E7E-2684038F70D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032795C-5B9D-4C15-B7EF-5C0FE9C3F6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C7AAD47-24FD-4E0E-B8A1-D071460A10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7AAD47-24FD-4E0E-B8A1-D071460A1067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3569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Количество определяемого аналитически аргона-40 будет складываться из двух составляющих: радиогенного аргона-40 и первичного аргона-40, захваченного системой при кристаллизации. Если в момент образования минерала аргон не был захвачен, то уравнение для определения времени будет…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7AAD47-24FD-4E0E-B8A1-D071460A1067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6452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Это время будет соответствовать возрасту минерала при соблюдении следующих условий:</a:t>
            </a:r>
          </a:p>
          <a:p>
            <a:pPr marL="0" lvl="0" indent="0">
              <a:buFont typeface="+mj-lt"/>
              <a:buNone/>
              <a:tabLst>
                <a:tab pos="457200" algn="l"/>
              </a:tabLs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Минерал стал закрытой системой относительно аргона достаточно быстро после образования и оставался в таком состоянии все время своего существования.</a:t>
            </a:r>
          </a:p>
          <a:p>
            <a:pPr marL="0" lvl="0" indent="0">
              <a:buFont typeface="+mj-lt"/>
              <a:buNone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В момент кристаллизации минерала не произошло захвата аргона.</a:t>
            </a:r>
          </a:p>
          <a:p>
            <a:pPr marL="0" lvl="0" indent="0">
              <a:buFont typeface="+mj-lt"/>
              <a:buNone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 Минерал оставался закрытой системой относительно калия все время своего существования</a:t>
            </a:r>
          </a:p>
          <a:p>
            <a:pPr marL="0" lvl="0" indent="0">
              <a:buFont typeface="+mj-lt"/>
              <a:buNone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Введена поправка на атмосферный аргон.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7AAD47-24FD-4E0E-B8A1-D071460A1067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7312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датирования в минерале определяется общее содержание калия любым методом, погрешность которого сопоставима с погрешностью определения аргона. Количество радиогенного аргона определяется масс-спектрометрическим методом изотопного разбавления с добавлением в качестве индикатора агрона-38.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Аргон извлекается из расплавленного образца, очищается от химически-активных газов (водорода, кислорода, углекислого газа, азота). Смесь аргона образца и трассера вводят в ионный источник масс-спектрометра и определяют соотношение изотопов аргона 40/38 и 38/36.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Количество радиогенного аргона находят из уравнения…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Где символы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относятся к изотопным отношениям в индикаторе, анализируемой смеси и атмосфере соответственно.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Формула расчета времени остается при этом прежней.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таком способе сложно учитывать погрешности, связанные с сохранностью аргона и калия, а также с захватом аргона при кристаллизации минерала и калия в результате более поздних наложенных процессов. Возможность захвата аргона особенно важна при анализе образцов небольшого возраста.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7AAD47-24FD-4E0E-B8A1-D071460A1067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8036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Закрытость системы зависит от кристаллохимических особенностей минералов и их истории. Главной причиной потерь аргона является термальный метаморфизм. Поэтому возраст изверженных пород будет соответствовать времени последнего термального метаморфизма, в результате которого был полностью или частично потерян аргон.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Так,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Doe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Hart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(1968) было выполнено датирование вмещающих интрузию пород докембрия по роговой обманке (1), биотиту (2) и калиевому полевому шпату (3) на различных расстояниях от интрузивного контакта. Доля потерянного аргона уменьшалась при удалении от контакта. Наибольшие потери аргона наблюдались у полевых шпатов. Кажущийся калий-аргоновый возраст, определенный по калиевому полевому шпату, стабилизируется лишь на расстоянии около 7 км от интрузии. Для биотита стабилизация возраста отмечена на расстоянии около 4 км. Наилучшая сохранность характерна для роговой обманки, где постоянные значения возраста отмечены уже на расстоянии 30 м.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Результаты этой работы показывают потери аргона при контактном метаморфизме, наилучшая сохранность наблюдается при этом у роговой обманки. Полевые шпаты практически не пригодны для подобных исследований.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практике для калий-аргонового датирования чаще других минералов используют слюды.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7AAD47-24FD-4E0E-B8A1-D071460A1067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17195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минерале всегда может находиться некоторая доля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нерадиогенного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аргона, захваченная минералом в процессе кристаллизации. Этот захваченный аргон может быть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нерадиогенным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лишь по отношению к системе данного минерального зерна. Он может быть образован при распаде калия-40 других минералов.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Учесть избыточный аргон атмосферного происхождения можно методом изохрон. Для построения изохорны используют минералы из одного и того же геологического тела с различным содержанием калия.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графике приведена калий-аргоновая изохрона по белым слюдам из отложений Юго-Западной Африки возраста 530 млн. лет. Для </a:t>
            </a:r>
            <a:r>
              <a:rPr lang="ru-RU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построения изохроны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использовалось уравнение…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Датирование вулканических пород обычно выполняют по породе в целом. Если размер зерен достаточен для их выделения, используют мономинеральные фракции амфибола, биотита, санидина либо безводные вулканические стела.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Применение калий-аргонового метода к осадочным породам возможно. По аутигенным (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т.е. образовавшимся на месте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минералам хорошей сохранности (глауконитам) определяют время осадконакопления. Анализ терригенных (</a:t>
            </a:r>
            <a:r>
              <a:rPr lang="ru-RU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т.е. образовавшихся из продуктов выветривания горных пород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минералов дает возраст более древних изверженных пород, служивших источником сноса в бассейн седиментации. Сравнение полученных данных с возрастом изверженных пород, окружающих древние бассейны, позволяет установить область сноса обломочного материала.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7AAD47-24FD-4E0E-B8A1-D071460A1067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5701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датирования минералов в настоящее время чаще всего используют следующие пары нуклидов…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7AAD47-24FD-4E0E-B8A1-D071460A1067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05796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Датировка по долгоживущим природным радионуклидам (в том числе и по урану) широко используется для реконструкции возраста четвертичных морских и земных отложений. Это возможно и для торфов, которые аккумулируют уран при их формировании и затем сохраняются в закрытой системе.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 230Th/234U датировки основан на последовательности радиоактивного распада 238U. Изотоп 238U распадается через различные дочерние радиоактивные продукты до стабильного 206Pb.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Геохимические процессы влияют на уран и торий по-разному из-за их химических различий. Уран легко растворяется и попадает в почвенно-грунтовые воды в отличие от тория, который в экзогенных природных условиях не растворим. Происходит геохимическое разделение урана и тория.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Нарушается цепочка распада 238U и геологические часы фиксируют нуль. Начиная с этого момента 230Th c периодом полураспада 75,4 тыс. лет накапливается в результате распада 234U (период полураспада 246 тыс. лет).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применения 230Th/234U метода требуется, чтобы система оставалась закрытой по отношению к обоим элементам в течение всего времени существования.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этого метода, как и любого другого, имеются ограничения: они имеют различную природу.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Во-первых,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в момент захвата 234U может не находиться в равновесии со своим предшественником 238U.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Во-вторых,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процессе формирования торфа в него возможно попадание 230Th, количество которого необходимо учитывать с помощью генетически не связанного с рядом 238U изотопа 232Th.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В-третьих,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торф за время своего существования может испытывать периоды осушения, что приводит к увеличению подвижности и выщелачиванию урана.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7AAD47-24FD-4E0E-B8A1-D071460A1067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2495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Учет отсутствия равновесия 234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238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был реализован в самых первых вариантах метода введением в расчет изотопного отношения 234/238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</a:t>
            </a:r>
            <a:r>
              <a:rPr lang="ru-RU" sz="18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учета загрязнения материала 230Th проводят анализ фракций, различающихся по химическим свойствам, и построение изохронной диаграммы в координатах 230Th/232Th – 230Th/234U. Из этой диаграммы находят начальное отношение 230Th/232Th (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</a:t>
            </a:r>
            <a:r>
              <a:rPr lang="ru-RU" sz="180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и количество радиогенного 230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использовании α-спектрометрического определения отношений 230Th/234U и 230Th/232Th можно датировать образцы возрастом от нескольких до 350 тысяч лет, а с помощью масс-спектрометрии с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термоионизацией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от 10 до 550 тысяч лет.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7AAD47-24FD-4E0E-B8A1-D071460A1067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755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Методы датирования с использованием радионуклидов широко используются в различных областях. Еще в начале 20-го века Резерфорд высказал предположение, что распад тяжелых естественных радионуклидов можно использовать при определении возраста пород и минералов.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ЕРН таких элементов, как калий, рубидий, торий, уран 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сверхдолгоживущие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следовательно, их применение в геологическом датировании ограничено измерением больших временных интервалов. Дочерние продукты, образующиеся в результате распада первичных долгоживущих материнских нуклидов называют радиогенными.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основании закона радиоактивного равновесия можно утверждать, что число ядер дочернего радионуклида зависит от числа ядер материнского радионуклида … Это утверждение верно для </a:t>
            </a:r>
            <a:r>
              <a:rPr lang="ru-RU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стабильного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дочернего продукта распад. Количество ядер материнского и дочернего нуклидов можно определить (аналитическими методами). Тогда можно вывести возраст минерала… для стабильного дочернего нуклида.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7AAD47-24FD-4E0E-B8A1-D071460A1067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615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ДПР тоже радиоактивный, то число его ядер определяется… и возраст минерала для радиоактивного дочернего можно было бы рассчитать …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7AAD47-24FD-4E0E-B8A1-D071460A1067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792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определения возраста минерала таким способом необходимо соблюдение следующих условий:</a:t>
            </a:r>
          </a:p>
          <a:p>
            <a:pPr marL="0" lvl="0" indent="0">
              <a:buFont typeface="+mj-lt"/>
              <a:buNone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Минерал в течение всего времени своего существования должен быть закрытой системой относительно дочернего и материнского нуклидов. То есть в нем не должно происходить ни выноса, ни привноса ни дочерних, ни материнских атомов.</a:t>
            </a:r>
          </a:p>
          <a:p>
            <a:pPr marL="0" lvl="0" indent="0">
              <a:buFont typeface="+mj-lt"/>
              <a:buNone/>
              <a:tabLst>
                <a:tab pos="457200" algn="l"/>
              </a:tabLst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В момент кристаллизации минерал не содержал атомов дочернего нуклида, то есть все обнаруженные в нем атомы дочернего нуклида образовались в результате распада материнского нуклида (это особенно важно, если дочерний нуклид - стабильный).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Обычно природные минералы не соответствуют условию 1. Атомы дочернего нуклида – примесные в минерале, так как обычно отличаются по химическим и кристаллохимическим свойствам от атомов материнского нуклида. Кроме того, они могут смещаться с первоначальной позиции, которую занимали атомы материнского нуклида в решетке минерала вследствие отдачи, если они образовались в результате альфа-распада или спонтанного деления.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Полная потеря дочерних атомов приводит к возникновению новой точки отсчета геохронологических часов – новому нуль-моменту. Таким образом, возможность превращения системы в «открытую» в те или иные эпохи существования минерала предъявляет жесткие требования к используемому геологическому материалу.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7AAD47-24FD-4E0E-B8A1-D071460A1067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375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Условие 2, как правило, не выполняется. Минерал в момент кристаллизации мог захватить то или иное количество дочерних атомов, присутствовавших в первоначальном субстрате. Тогда выражение, описывающее накопление дочерних ядер примет вид…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Анализ стабильных изотопов проводят чаще всего масс-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спектрометрически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При этом получают соотношение атомов изотопов, различающихся по массе. Поэтому на практике используется следующее соотношение… Здесь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– радиогенный дочерний нуклид,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 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нерадиогенный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нуклид,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материнаский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радионуклид.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того, чтобы его применять, необходимо знать отношение радиогенного и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нерадиогенного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изотопов в начальный момент времени. Изотопный состав дочернего нуклида определяют по какому-либо его собственному минералу,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парагенетически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связанному с минералом, для которого проводят геохронологический анализ. При этом остается опасность возможной кристаллизации этих минералов из субстратов с неодинаковым изотопным составом.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7AAD47-24FD-4E0E-B8A1-D071460A1067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608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Заметки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Сейчас чаще используется изохронный метод. Изохроной называется прямая линия, проведенная по точкам изотопных составов одновозрастных минералов, различающихся по содержанию материнского нуклида.</a:t>
                </a:r>
              </a:p>
              <a:p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Уравнение … есть прямая линия в координатах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1/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 и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/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2. Изохрона пересечет ось ординат в точке, соответствующей составу захваченного при кристаллизации дочернего элемента. Угол наклона прямой будет функцией возраста минералов…</a:t>
                </a:r>
              </a:p>
              <a:p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Таким образом, метод изохрон позволяет по нескольким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сингенетичным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образцам определить возраст геологического тела и начальное изотопное отношение радиогенного и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нерадиогенного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дочерних нуклидов в субстрате.</a:t>
                </a:r>
              </a:p>
              <a:p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Если образцы имеют неодинаковый возраст, точки их изотопных составов не ложатся на одну прямую.</a:t>
                </a:r>
              </a:p>
              <a:p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Величина (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1/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2)0 называется начальным отношением и представляет большой интерес, так как позволяет получить информацию о геохимической истории источника, из которого сформировалось исследуемое тело. Эта величина широко используется при исследовании генетической принадлежности изверженных пород. С этой целью составляется изотопная систематика, позволяющая различить принадлежность источника к основным резервуарам Земли: континентальной коре, океанической коре, истощенной и неистощенной мантии, а также уловить смешение источников.</a:t>
                </a:r>
              </a:p>
              <a:p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Пример.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Ma (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megaannum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=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млн.лет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14:m>
                  <m:oMath xmlns:m="http://schemas.openxmlformats.org/officeDocument/2006/math">
                    <a:fld id="{825F15A7-03F4-43D7-82C5-3E23DA2F108C}" type="mathplaceholder">
                      <a:rPr lang="ru-RU" sz="1800" i="1" smtClean="0">
                        <a:effectLst/>
                        <a:latin typeface="Cambria Math" panose="02040503050406030204" pitchFamily="18" charset="0"/>
                      </a:rPr>
                      <a:t>Место для уравнения.</a:t>
                    </a:fld>
                  </m:oMath>
                </a14:m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Заметки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Сейчас чаще используется изохронный метод. Изохроной называется прямая линия, проведенная по точкам изотопных составов одновозрастных минералов, различающихся по содержанию материнского нуклида.</a:t>
                </a:r>
              </a:p>
              <a:p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Уравнение … есть прямая линия в координатах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1/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 и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/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2. Изохрона пересечет ось ординат в точке, соответствующей составу захваченного при кристаллизации дочернего элемента. Угол наклона прямой будет функцией возраста минералов…</a:t>
                </a:r>
              </a:p>
              <a:p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Таким образом, метод изохрон позволяет по нескольким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сингенетичным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образцам определить возраст геологического тела и начальное изотопное отношение радиогенного и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нерадиогенного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дочерних нуклидов в субстрате.</a:t>
                </a:r>
              </a:p>
              <a:p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Если образцы имеют неодинаковый возраст, точки их изотопных составов не ложатся на одну прямую.</a:t>
                </a:r>
              </a:p>
              <a:p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Величина (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1/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D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2)0 называется начальным отношением и представляет большой интерес, так как позволяет получить информацию о геохимической истории источника, из которого сформировалось исследуемое тело. Эта величина широко используется при исследовании генетической принадлежности изверженных пород. С этой целью составляется изотопная систематика, позволяющая различить принадлежность источника к основным резервуарам Земли: континентальной коре, океанической коре, истощенной и неистощенной мантии, а также уловить смешение источников.</a:t>
                </a:r>
              </a:p>
              <a:p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Пример. 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Ma (</a:t>
                </a:r>
                <a:r>
                  <a:rPr lang="en-US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megaannum</a:t>
                </a:r>
                <a:r>
                  <a:rPr lang="en-US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= </a:t>
                </a:r>
                <a:r>
                  <a:rPr lang="ru-RU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млн.лет</a:t>
                </a:r>
                <a:r>
                  <a:rPr lang="ru-RU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r>
                  <a:rPr lang="ru-RU" sz="1800" i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</a:rPr>
                  <a:t>"Место для уравнения."</a:t>
                </a:r>
                <a:endParaRPr lang="ru-RU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mc:Fallback>
      </mc:AlternateContent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7AAD47-24FD-4E0E-B8A1-D071460A1067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2601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Нижняя граница интервала времени, для которого применим тот или иной метод радиогенных изотопов, обусловлена точностью определения минимального количества радиогенного изотопа. Верхняя граница зависит от возможной потери используемых элементов в процессе метаморфизма и при отсутствии потерь равна возрасту Земли.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7AAD47-24FD-4E0E-B8A1-D071460A1067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2774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Калий – щелочной элемент группы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IA 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периодической системы. Это один из восьми наиболее распространенных в земной коре химических элементов. Калий является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петрогенным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элементом и входит в состав распространенных породообразующих минералов: полевых шпатов, слюд, амфиболов, пироксенов,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фельдшпатоидов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Будучи литогенным элементом, он обогащает верхнюю часть земной коры в процессе эволюции магматических расплавов. В процессе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галогенеза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калий образует собственные минералы – сильвинит, карналлит. Также входит в решетки глинистых минералов.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Аргон – благородный газ, элемент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VIII</a:t>
            </a:r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группы. Характеризуется химической инертностью. В минералах калия находится в свободном состоянии, будучи механически заключенным в структуру минерала. Входит в состав атмосферных газов.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природе обнаружены следующие изотопы калия и аргона…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7AAD47-24FD-4E0E-B8A1-D071460A1067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9532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Изотоп калия калий-40 радиоактивен. При распаде превращается либо в агрон-40 путем электронного захвата, либо в кальций-40 путем бета-минус-распада.</a:t>
            </a: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Каждой ветви распада соответствует своя постоянная распада. Полная постоянная распада равна их сумме. Таким образом, накопление аргона-40 из калия-40 будет происходить в соответствии с уравнением…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C7AAD47-24FD-4E0E-B8A1-D071460A1067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516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3FCE8FD-DB37-44D4-BEBC-D0A0238DBE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9BF4F3D-10C6-4391-88EE-CCCC0F807E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BF8E9EA-0A3F-419D-BDCA-611E080797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22A0D-3690-4A72-8AFB-7D25A63F24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5590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D1055A-38A3-4702-8FA6-2EB410DF25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804C4BD-9480-4B3C-8230-B614B002D9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90E959-45A9-4C9A-9EDF-72B704060D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43FAD0-0D71-416A-8453-699DABE056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2920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E417E2-9A40-4656-81D8-9B2AD3F063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C35FE10-9BFC-487A-A7F6-B449A628F0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4B66D0-8760-44A4-AFAF-F023884207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0E418-B2F6-48F6-93F2-1817A8715B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5145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2CC9BD2-5DEB-462A-8A64-A99D096900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A4FC1EC-CCC4-4A70-8759-D8BF518C30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AC1765E-AD18-45A0-B877-D702C465A4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B3F918-D1D9-42EA-BD95-8206691A350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5123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E0D0CE-40DA-4928-BDF2-6EB1AA9372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C556979-57B3-46DC-AC6B-6CAA385776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829696-EFB3-43D2-AFAD-5DFE262DCB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6467A-8CCF-420F-A88D-F0D3820AAF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4719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35B9F9-E69E-4A26-BE66-3D17DC5859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F8384CB-B51C-43F2-B649-45D641A3DE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0AEF68A-7C0C-491C-84E9-2880F23F3D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000499-CC9A-4A1A-AD0E-70ED823A5B5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38515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D201E53-8C1F-4615-966B-EB2167EF87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F83323-F9F5-4F82-8D12-4E046ED0D1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1CDC3E-56EE-4B41-974C-D0210F84CA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3976A5-18FA-404C-8F4D-12E1707F80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25589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3B6F130-4FB9-4CCB-849B-6F0A344F95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EA4E207-8896-443C-8EB5-AF252E10A0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9DF15E8-B6B8-41FA-AE58-8E80DCDF96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A927B5-AE83-49D7-A79A-2BD783F91C4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9134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654E53D-9E85-4225-9128-76D065F407A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CEAEBB6-A8D8-4F53-A9CB-C482AD31AA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D85653A-770C-4072-B689-957CFA5EAE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D87EC-4CC4-411B-867C-B7B8C650D58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62355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7D0D506-67A7-4342-AACC-51ADA72EC2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A2CF80A-B88C-436F-86D5-EE4E64168D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6247C24-BF5F-4149-8781-7FA7B4F82F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DDBE5-698A-4D7B-B39A-7F796ABCB1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9531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CD282E9-5B09-4889-B033-80A691E03A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D953F5-1FAC-4D8B-AA28-1D09F641D2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A6B6CC-9101-47C5-A278-FD1D0C2815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D6EE3-B95E-4D10-8D60-CB73EB12282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8811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46FECAF-EC8C-4268-BE80-5CA28DE2F22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211C995-479D-439C-A166-B070B40762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66EA5EE-89CC-42DD-92EE-3F9B11401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2A9A3-F75B-4C94-BCF9-7428E7164AA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49262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E6FF925-1BDC-4BD8-BB7D-B9CBB3EC66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8804B12-F840-4FE1-9CB9-41D71DA02E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141BC93-314A-45AC-AD0F-9D75559EF9C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68CA3B4-5A56-4896-ADF4-BD7EEE0688C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D31CC9A-FE91-423B-9BCD-614F5386A7D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E6B9844-B7BD-49E4-AD0D-5D3B60F956E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13" Type="http://schemas.openxmlformats.org/officeDocument/2006/relationships/image" Target="../media/image14.wmf"/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1.wmf"/><Relationship Id="rId12" Type="http://schemas.openxmlformats.org/officeDocument/2006/relationships/oleObject" Target="../embeddings/oleObject13.bin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.x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18.png"/><Relationship Id="rId4" Type="http://schemas.openxmlformats.org/officeDocument/2006/relationships/oleObject" Target="../embeddings/oleObject1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1.bin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emf"/><Relationship Id="rId4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4332028-820D-41D6-B7B6-C3AD368162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Методы датирования</a:t>
            </a:r>
          </a:p>
        </p:txBody>
      </p:sp>
      <p:sp>
        <p:nvSpPr>
          <p:cNvPr id="3075" name="Номер слайда 1">
            <a:extLst>
              <a:ext uri="{FF2B5EF4-FFF2-40B4-BE49-F238E27FC236}">
                <a16:creationId xmlns:a16="http://schemas.microsoft.com/office/drawing/2014/main" id="{AD407F8B-6754-4A1B-913F-60A7D632D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A6FC88-08F1-47A0-8755-422A729344C3}" type="slidenum">
              <a:rPr lang="ru-RU" altLang="ru-RU" sz="28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8">
            <a:extLst>
              <a:ext uri="{FF2B5EF4-FFF2-40B4-BE49-F238E27FC236}">
                <a16:creationId xmlns:a16="http://schemas.microsoft.com/office/drawing/2014/main" id="{D6A7EF0C-E6FF-4569-95A8-8766C2CC60A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graphicFrame>
        <p:nvGraphicFramePr>
          <p:cNvPr id="12291" name="Object 4">
            <a:extLst>
              <a:ext uri="{FF2B5EF4-FFF2-40B4-BE49-F238E27FC236}">
                <a16:creationId xmlns:a16="http://schemas.microsoft.com/office/drawing/2014/main" id="{D732F5C7-3A46-4BB2-B4F5-F251E2EC1E9E}"/>
              </a:ext>
            </a:extLst>
          </p:cNvPr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3399384"/>
              </p:ext>
            </p:extLst>
          </p:nvPr>
        </p:nvGraphicFramePr>
        <p:xfrm>
          <a:off x="3333944" y="4400475"/>
          <a:ext cx="240665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850531" imgH="253890" progId="Equation.3">
                  <p:embed/>
                </p:oleObj>
              </mc:Choice>
              <mc:Fallback>
                <p:oleObj name="Формула" r:id="rId4" imgW="850531" imgH="253890" progId="Equation.3">
                  <p:embed/>
                  <p:pic>
                    <p:nvPicPr>
                      <p:cNvPr id="12291" name="Object 4">
                        <a:extLst>
                          <a:ext uri="{FF2B5EF4-FFF2-40B4-BE49-F238E27FC236}">
                            <a16:creationId xmlns:a16="http://schemas.microsoft.com/office/drawing/2014/main" id="{D732F5C7-3A46-4BB2-B4F5-F251E2EC1E9E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3944" y="4400475"/>
                        <a:ext cx="2406650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31">
            <a:extLst>
              <a:ext uri="{FF2B5EF4-FFF2-40B4-BE49-F238E27FC236}">
                <a16:creationId xmlns:a16="http://schemas.microsoft.com/office/drawing/2014/main" id="{1C40E99A-096D-4759-A5B3-7D7782A27209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486025" y="5229225"/>
          <a:ext cx="4184650" cy="117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6" imgW="1396394" imgH="393529" progId="Equation.3">
                  <p:embed/>
                </p:oleObj>
              </mc:Choice>
              <mc:Fallback>
                <p:oleObj name="Формула" r:id="rId6" imgW="1396394" imgH="393529" progId="Equation.3">
                  <p:embed/>
                  <p:pic>
                    <p:nvPicPr>
                      <p:cNvPr id="12292" name="Object 31">
                        <a:extLst>
                          <a:ext uri="{FF2B5EF4-FFF2-40B4-BE49-F238E27FC236}">
                            <a16:creationId xmlns:a16="http://schemas.microsoft.com/office/drawing/2014/main" id="{1C40E99A-096D-4759-A5B3-7D7782A27209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6025" y="5229225"/>
                        <a:ext cx="4184650" cy="1179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Номер слайда 2">
            <a:extLst>
              <a:ext uri="{FF2B5EF4-FFF2-40B4-BE49-F238E27FC236}">
                <a16:creationId xmlns:a16="http://schemas.microsoft.com/office/drawing/2014/main" id="{FB9C4F38-6A2A-44F3-AAA0-997C073DD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37857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05AF2D4-DD0F-4AA3-8870-42F9B8D827F3}" type="slidenum">
              <a:rPr lang="ru-RU" altLang="ru-RU" sz="28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ru-RU" altLang="ru-RU" sz="2800">
              <a:solidFill>
                <a:srgbClr val="FF0000"/>
              </a:solidFill>
            </a:endParaRPr>
          </a:p>
        </p:txBody>
      </p:sp>
      <p:grpSp>
        <p:nvGrpSpPr>
          <p:cNvPr id="12294" name="Group 33">
            <a:extLst>
              <a:ext uri="{FF2B5EF4-FFF2-40B4-BE49-F238E27FC236}">
                <a16:creationId xmlns:a16="http://schemas.microsoft.com/office/drawing/2014/main" id="{A9502CB5-FE21-42EB-B16E-BFF670B99142}"/>
              </a:ext>
            </a:extLst>
          </p:cNvPr>
          <p:cNvGrpSpPr>
            <a:grpSpLocks/>
          </p:cNvGrpSpPr>
          <p:nvPr/>
        </p:nvGrpSpPr>
        <p:grpSpPr bwMode="auto">
          <a:xfrm>
            <a:off x="2203996" y="1426725"/>
            <a:ext cx="4666546" cy="2664767"/>
            <a:chOff x="240" y="2256"/>
            <a:chExt cx="2351" cy="1249"/>
          </a:xfrm>
        </p:grpSpPr>
        <p:sp>
          <p:nvSpPr>
            <p:cNvPr id="12295" name="Line 34">
              <a:extLst>
                <a:ext uri="{FF2B5EF4-FFF2-40B4-BE49-F238E27FC236}">
                  <a16:creationId xmlns:a16="http://schemas.microsoft.com/office/drawing/2014/main" id="{817949F5-7199-4A90-994C-6D93670F62D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04" y="2527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2400"/>
            </a:p>
          </p:txBody>
        </p:sp>
        <p:sp>
          <p:nvSpPr>
            <p:cNvPr id="12296" name="Line 35">
              <a:extLst>
                <a:ext uri="{FF2B5EF4-FFF2-40B4-BE49-F238E27FC236}">
                  <a16:creationId xmlns:a16="http://schemas.microsoft.com/office/drawing/2014/main" id="{341822A7-E5F4-49E6-99DC-8E2EB52F8E0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" y="2922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2400"/>
            </a:p>
          </p:txBody>
        </p:sp>
        <p:sp>
          <p:nvSpPr>
            <p:cNvPr id="12297" name="Line 36">
              <a:extLst>
                <a:ext uri="{FF2B5EF4-FFF2-40B4-BE49-F238E27FC236}">
                  <a16:creationId xmlns:a16="http://schemas.microsoft.com/office/drawing/2014/main" id="{EEA089A0-7207-4CDE-BA34-46FA937FBF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6" y="326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2400"/>
            </a:p>
          </p:txBody>
        </p:sp>
        <p:sp>
          <p:nvSpPr>
            <p:cNvPr id="12298" name="Line 37">
              <a:extLst>
                <a:ext uri="{FF2B5EF4-FFF2-40B4-BE49-F238E27FC236}">
                  <a16:creationId xmlns:a16="http://schemas.microsoft.com/office/drawing/2014/main" id="{1723621B-1C1C-4823-9F2B-013A52F631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16" y="2928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2400"/>
            </a:p>
          </p:txBody>
        </p:sp>
        <p:sp>
          <p:nvSpPr>
            <p:cNvPr id="12299" name="Text Box 38">
              <a:extLst>
                <a:ext uri="{FF2B5EF4-FFF2-40B4-BE49-F238E27FC236}">
                  <a16:creationId xmlns:a16="http://schemas.microsoft.com/office/drawing/2014/main" id="{768AB5CA-BB81-4C22-BB81-66B86681AC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784" y="2461"/>
              <a:ext cx="595" cy="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ru-RU" sz="1800">
                  <a:cs typeface="Arial" panose="020B0604020202020204" pitchFamily="34" charset="0"/>
                </a:rPr>
                <a:t>1</a:t>
              </a:r>
              <a:r>
                <a:rPr lang="ru-RU" altLang="ru-RU" sz="1800">
                  <a:cs typeface="Arial" panose="020B0604020202020204" pitchFamily="34" charset="0"/>
                </a:rPr>
                <a:t>,</a:t>
              </a:r>
              <a:r>
                <a:rPr lang="en-US" altLang="ru-RU" sz="1800">
                  <a:cs typeface="Arial" panose="020B0604020202020204" pitchFamily="34" charset="0"/>
                </a:rPr>
                <a:t>277∙</a:t>
              </a:r>
              <a:r>
                <a:rPr lang="ru-RU" altLang="ru-RU" sz="1800">
                  <a:cs typeface="Arial" panose="020B0604020202020204" pitchFamily="34" charset="0"/>
                </a:rPr>
                <a:t>10</a:t>
              </a:r>
              <a:r>
                <a:rPr lang="ru-RU" altLang="ru-RU" sz="1800" baseline="30000">
                  <a:cs typeface="Arial" panose="020B0604020202020204" pitchFamily="34" charset="0"/>
                </a:rPr>
                <a:t>9</a:t>
              </a:r>
              <a:r>
                <a:rPr lang="en-US" altLang="ru-RU" sz="1800">
                  <a:cs typeface="Arial" panose="020B0604020202020204" pitchFamily="34" charset="0"/>
                </a:rPr>
                <a:t> </a:t>
              </a:r>
              <a:r>
                <a:rPr lang="ru-RU" altLang="ru-RU" sz="1800">
                  <a:cs typeface="Arial" panose="020B0604020202020204" pitchFamily="34" charset="0"/>
                </a:rPr>
                <a:t>л</a:t>
              </a:r>
              <a:endParaRPr lang="en-US" altLang="ru-RU" sz="1800">
                <a:cs typeface="Arial" panose="020B0604020202020204" pitchFamily="34" charset="0"/>
              </a:endParaRPr>
            </a:p>
          </p:txBody>
        </p:sp>
        <p:graphicFrame>
          <p:nvGraphicFramePr>
            <p:cNvPr id="12300" name="Object 39">
              <a:extLst>
                <a:ext uri="{FF2B5EF4-FFF2-40B4-BE49-F238E27FC236}">
                  <a16:creationId xmlns:a16="http://schemas.microsoft.com/office/drawing/2014/main" id="{71AD556B-CFC1-4BC8-8249-1B101EEFFCBA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286" y="2256"/>
            <a:ext cx="284" cy="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Формула" r:id="rId8" imgW="253780" imgH="215713" progId="Equation.3">
                    <p:embed/>
                  </p:oleObj>
                </mc:Choice>
                <mc:Fallback>
                  <p:oleObj name="Формула" r:id="rId8" imgW="253780" imgH="215713" progId="Equation.3">
                    <p:embed/>
                    <p:pic>
                      <p:nvPicPr>
                        <p:cNvPr id="12300" name="Object 39">
                          <a:extLst>
                            <a:ext uri="{FF2B5EF4-FFF2-40B4-BE49-F238E27FC236}">
                              <a16:creationId xmlns:a16="http://schemas.microsoft.com/office/drawing/2014/main" id="{71AD556B-CFC1-4BC8-8249-1B101EEFFCBA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86" y="2256"/>
                          <a:ext cx="284" cy="2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301" name="Object 40">
              <a:extLst>
                <a:ext uri="{FF2B5EF4-FFF2-40B4-BE49-F238E27FC236}">
                  <a16:creationId xmlns:a16="http://schemas.microsoft.com/office/drawing/2014/main" id="{51079639-884A-4F51-81D4-2323D1876A5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576" y="3264"/>
            <a:ext cx="323" cy="23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Формула" r:id="rId10" imgW="291847" imgH="215713" progId="Equation.3">
                    <p:embed/>
                  </p:oleObj>
                </mc:Choice>
                <mc:Fallback>
                  <p:oleObj name="Формула" r:id="rId10" imgW="291847" imgH="215713" progId="Equation.3">
                    <p:embed/>
                    <p:pic>
                      <p:nvPicPr>
                        <p:cNvPr id="12301" name="Object 40">
                          <a:extLst>
                            <a:ext uri="{FF2B5EF4-FFF2-40B4-BE49-F238E27FC236}">
                              <a16:creationId xmlns:a16="http://schemas.microsoft.com/office/drawing/2014/main" id="{51079639-884A-4F51-81D4-2323D1876A51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6" y="3264"/>
                          <a:ext cx="323" cy="23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02" name="Text Box 41">
              <a:extLst>
                <a:ext uri="{FF2B5EF4-FFF2-40B4-BE49-F238E27FC236}">
                  <a16:creationId xmlns:a16="http://schemas.microsoft.com/office/drawing/2014/main" id="{347C35FE-646E-449E-87B0-5B1D2918F2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433" y="3018"/>
              <a:ext cx="381" cy="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800">
                  <a:cs typeface="Arial" panose="020B0604020202020204" pitchFamily="34" charset="0"/>
                </a:rPr>
                <a:t>1,</a:t>
              </a:r>
              <a:r>
                <a:rPr lang="en-US" altLang="ru-RU" sz="1800">
                  <a:cs typeface="Arial" panose="020B0604020202020204" pitchFamily="34" charset="0"/>
                </a:rPr>
                <a:t>461</a:t>
              </a:r>
              <a:r>
                <a:rPr lang="ru-RU" altLang="ru-RU" sz="1800"/>
                <a:t> </a:t>
              </a:r>
              <a:r>
                <a:rPr lang="el-GR" altLang="ru-RU" sz="1800"/>
                <a:t>γ</a:t>
              </a:r>
              <a:endParaRPr lang="en-US" altLang="ru-RU" sz="1800"/>
            </a:p>
          </p:txBody>
        </p:sp>
        <p:sp>
          <p:nvSpPr>
            <p:cNvPr id="12303" name="Line 42">
              <a:extLst>
                <a:ext uri="{FF2B5EF4-FFF2-40B4-BE49-F238E27FC236}">
                  <a16:creationId xmlns:a16="http://schemas.microsoft.com/office/drawing/2014/main" id="{862A39E1-3C46-46E6-826F-171EAF87829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6" y="350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2400"/>
            </a:p>
          </p:txBody>
        </p:sp>
        <p:sp>
          <p:nvSpPr>
            <p:cNvPr id="12304" name="Line 43">
              <a:extLst>
                <a:ext uri="{FF2B5EF4-FFF2-40B4-BE49-F238E27FC236}">
                  <a16:creationId xmlns:a16="http://schemas.microsoft.com/office/drawing/2014/main" id="{30BCA189-03E1-439A-ABC7-60A2C28752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2544"/>
              <a:ext cx="336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2400"/>
            </a:p>
          </p:txBody>
        </p:sp>
        <p:sp>
          <p:nvSpPr>
            <p:cNvPr id="12305" name="Text Box 44">
              <a:extLst>
                <a:ext uri="{FF2B5EF4-FFF2-40B4-BE49-F238E27FC236}">
                  <a16:creationId xmlns:a16="http://schemas.microsoft.com/office/drawing/2014/main" id="{F0A2B6A8-046A-437B-933E-98555A64B0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1680" y="2784"/>
              <a:ext cx="911" cy="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ru-RU" sz="1800">
                  <a:cs typeface="Arial" panose="020B0604020202020204" pitchFamily="34" charset="0"/>
                </a:rPr>
                <a:t>1</a:t>
              </a:r>
              <a:r>
                <a:rPr lang="ru-RU" altLang="ru-RU" sz="1800">
                  <a:cs typeface="Arial" panose="020B0604020202020204" pitchFamily="34" charset="0"/>
                </a:rPr>
                <a:t>,</a:t>
              </a:r>
              <a:r>
                <a:rPr lang="en-US" altLang="ru-RU" sz="1800">
                  <a:cs typeface="Arial" panose="020B0604020202020204" pitchFamily="34" charset="0"/>
                </a:rPr>
                <a:t>311</a:t>
              </a:r>
              <a:r>
                <a:rPr lang="ru-RU" altLang="ru-RU" sz="1800">
                  <a:cs typeface="Arial" panose="020B0604020202020204" pitchFamily="34" charset="0"/>
                </a:rPr>
                <a:t> (89,</a:t>
              </a:r>
              <a:r>
                <a:rPr lang="en-US" altLang="ru-RU" sz="1800">
                  <a:cs typeface="Arial" panose="020B0604020202020204" pitchFamily="34" charset="0"/>
                </a:rPr>
                <a:t>28</a:t>
              </a:r>
              <a:r>
                <a:rPr lang="ru-RU" altLang="ru-RU" sz="1800">
                  <a:cs typeface="Arial" panose="020B0604020202020204" pitchFamily="34" charset="0"/>
                </a:rPr>
                <a:t>%) </a:t>
              </a:r>
              <a:r>
                <a:rPr lang="el-GR" altLang="ru-RU" sz="1800">
                  <a:cs typeface="Arial" panose="020B0604020202020204" pitchFamily="34" charset="0"/>
                </a:rPr>
                <a:t>β</a:t>
              </a:r>
              <a:r>
                <a:rPr lang="ru-RU" altLang="ru-RU" sz="1800" baseline="30000">
                  <a:cs typeface="Arial" panose="020B0604020202020204" pitchFamily="34" charset="0"/>
                </a:rPr>
                <a:t>-</a:t>
              </a:r>
              <a:endParaRPr lang="el-GR" altLang="ru-RU" sz="1800">
                <a:cs typeface="Arial" panose="020B0604020202020204" pitchFamily="34" charset="0"/>
              </a:endParaRPr>
            </a:p>
          </p:txBody>
        </p:sp>
        <p:sp>
          <p:nvSpPr>
            <p:cNvPr id="12306" name="Line 45">
              <a:extLst>
                <a:ext uri="{FF2B5EF4-FFF2-40B4-BE49-F238E27FC236}">
                  <a16:creationId xmlns:a16="http://schemas.microsoft.com/office/drawing/2014/main" id="{EB7C67A6-8DDB-4123-BA3A-06CC564CEB9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76" y="2544"/>
              <a:ext cx="816" cy="37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 type="triangle" w="sm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2400"/>
            </a:p>
          </p:txBody>
        </p:sp>
        <p:sp>
          <p:nvSpPr>
            <p:cNvPr id="12307" name="Text Box 46">
              <a:extLst>
                <a:ext uri="{FF2B5EF4-FFF2-40B4-BE49-F238E27FC236}">
                  <a16:creationId xmlns:a16="http://schemas.microsoft.com/office/drawing/2014/main" id="{4E106450-2989-44AB-8F68-83156C0537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240" y="2640"/>
              <a:ext cx="665" cy="1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ru-RU" sz="1800">
                  <a:cs typeface="Arial" panose="020B0604020202020204" pitchFamily="34" charset="0"/>
                </a:rPr>
                <a:t>EC</a:t>
              </a:r>
              <a:r>
                <a:rPr lang="ru-RU" altLang="ru-RU" sz="1800">
                  <a:cs typeface="Arial" panose="020B0604020202020204" pitchFamily="34" charset="0"/>
                </a:rPr>
                <a:t> (</a:t>
              </a:r>
              <a:r>
                <a:rPr lang="en-US" altLang="ru-RU" sz="1800">
                  <a:cs typeface="Arial" panose="020B0604020202020204" pitchFamily="34" charset="0"/>
                </a:rPr>
                <a:t>10</a:t>
              </a:r>
              <a:r>
                <a:rPr lang="ru-RU" altLang="ru-RU" sz="1800">
                  <a:cs typeface="Arial" panose="020B0604020202020204" pitchFamily="34" charset="0"/>
                </a:rPr>
                <a:t>,</a:t>
              </a:r>
              <a:r>
                <a:rPr lang="en-US" altLang="ru-RU" sz="1800">
                  <a:cs typeface="Arial" panose="020B0604020202020204" pitchFamily="34" charset="0"/>
                </a:rPr>
                <a:t>7</a:t>
              </a:r>
              <a:r>
                <a:rPr lang="ru-RU" altLang="ru-RU" sz="1800">
                  <a:cs typeface="Arial" panose="020B0604020202020204" pitchFamily="34" charset="0"/>
                </a:rPr>
                <a:t>2%)</a:t>
              </a:r>
              <a:endParaRPr lang="en-US" altLang="ru-RU" sz="1800">
                <a:cs typeface="Arial" panose="020B0604020202020204" pitchFamily="34" charset="0"/>
              </a:endParaRPr>
            </a:p>
          </p:txBody>
        </p:sp>
        <p:sp>
          <p:nvSpPr>
            <p:cNvPr id="12308" name="Line 47">
              <a:extLst>
                <a:ext uri="{FF2B5EF4-FFF2-40B4-BE49-F238E27FC236}">
                  <a16:creationId xmlns:a16="http://schemas.microsoft.com/office/drawing/2014/main" id="{69477A9B-92DC-4C58-9119-BC7FDF592A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680" y="3264"/>
              <a:ext cx="7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2400"/>
            </a:p>
          </p:txBody>
        </p:sp>
        <p:graphicFrame>
          <p:nvGraphicFramePr>
            <p:cNvPr id="12309" name="Object 48">
              <a:extLst>
                <a:ext uri="{FF2B5EF4-FFF2-40B4-BE49-F238E27FC236}">
                  <a16:creationId xmlns:a16="http://schemas.microsoft.com/office/drawing/2014/main" id="{A300C143-E2DF-416D-85D5-845932814AA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1892" y="3264"/>
            <a:ext cx="341" cy="24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Формула" r:id="rId12" imgW="304536" imgH="215713" progId="Equation.3">
                    <p:embed/>
                  </p:oleObj>
                </mc:Choice>
                <mc:Fallback>
                  <p:oleObj name="Формула" r:id="rId12" imgW="304536" imgH="215713" progId="Equation.3">
                    <p:embed/>
                    <p:pic>
                      <p:nvPicPr>
                        <p:cNvPr id="12309" name="Object 48">
                          <a:extLst>
                            <a:ext uri="{FF2B5EF4-FFF2-40B4-BE49-F238E27FC236}">
                              <a16:creationId xmlns:a16="http://schemas.microsoft.com/office/drawing/2014/main" id="{A300C143-E2DF-416D-85D5-845932814AA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92" y="3264"/>
                          <a:ext cx="341" cy="24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310" name="Line 49">
              <a:extLst>
                <a:ext uri="{FF2B5EF4-FFF2-40B4-BE49-F238E27FC236}">
                  <a16:creationId xmlns:a16="http://schemas.microsoft.com/office/drawing/2014/main" id="{442025F5-44D9-4EEB-9E08-6F17736D5C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350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 sz="2400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1">
            <a:extLst>
              <a:ext uri="{FF2B5EF4-FFF2-40B4-BE49-F238E27FC236}">
                <a16:creationId xmlns:a16="http://schemas.microsoft.com/office/drawing/2014/main" id="{E0069201-4504-470B-89E0-6068DE7022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altLang="ru-RU"/>
          </a:p>
        </p:txBody>
      </p:sp>
      <p:graphicFrame>
        <p:nvGraphicFramePr>
          <p:cNvPr id="13315" name="Object 27">
            <a:extLst>
              <a:ext uri="{FF2B5EF4-FFF2-40B4-BE49-F238E27FC236}">
                <a16:creationId xmlns:a16="http://schemas.microsoft.com/office/drawing/2014/main" id="{3A2776E5-C0EC-4516-8330-56ADA28BEAB5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2916238" y="2636838"/>
          <a:ext cx="3275012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3" imgW="1091726" imgH="241195" progId="Equation.3">
                  <p:embed/>
                </p:oleObj>
              </mc:Choice>
              <mc:Fallback>
                <p:oleObj name="Формула" r:id="rId3" imgW="1091726" imgH="241195" progId="Equation.3">
                  <p:embed/>
                  <p:pic>
                    <p:nvPicPr>
                      <p:cNvPr id="13315" name="Object 27">
                        <a:extLst>
                          <a:ext uri="{FF2B5EF4-FFF2-40B4-BE49-F238E27FC236}">
                            <a16:creationId xmlns:a16="http://schemas.microsoft.com/office/drawing/2014/main" id="{3A2776E5-C0EC-4516-8330-56ADA28BEAB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2636838"/>
                        <a:ext cx="3275012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6" name="Object 30">
            <a:extLst>
              <a:ext uri="{FF2B5EF4-FFF2-40B4-BE49-F238E27FC236}">
                <a16:creationId xmlns:a16="http://schemas.microsoft.com/office/drawing/2014/main" id="{D2940632-2755-4B1F-AE97-57247D9573C8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2339975" y="4365625"/>
          <a:ext cx="4570413" cy="144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5" imgW="1524000" imgH="482600" progId="Equation.3">
                  <p:embed/>
                </p:oleObj>
              </mc:Choice>
              <mc:Fallback>
                <p:oleObj name="Формула" r:id="rId5" imgW="1524000" imgH="482600" progId="Equation.3">
                  <p:embed/>
                  <p:pic>
                    <p:nvPicPr>
                      <p:cNvPr id="13316" name="Object 30">
                        <a:extLst>
                          <a:ext uri="{FF2B5EF4-FFF2-40B4-BE49-F238E27FC236}">
                            <a16:creationId xmlns:a16="http://schemas.microsoft.com/office/drawing/2014/main" id="{D2940632-2755-4B1F-AE97-57247D9573C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4365625"/>
                        <a:ext cx="4570413" cy="1446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7" name="Номер слайда 2">
            <a:extLst>
              <a:ext uri="{FF2B5EF4-FFF2-40B4-BE49-F238E27FC236}">
                <a16:creationId xmlns:a16="http://schemas.microsoft.com/office/drawing/2014/main" id="{CAD51D48-89D0-4631-B014-8DAA8FAEB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392863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7904A9E-E794-46A5-9B4D-57817DB59FEF}" type="slidenum">
              <a:rPr lang="ru-RU" altLang="ru-RU" sz="28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ru-RU" altLang="ru-RU" sz="2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2B6C4C4-6007-42EA-B993-2530EF988E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Условия применения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3FDFF0E-E263-4AAF-BF32-0DF00BC418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ru-RU" altLang="ru-RU" sz="2800"/>
              <a:t>Минерал стал закрытой системой относительно </a:t>
            </a:r>
            <a:r>
              <a:rPr lang="en-US" altLang="ru-RU" sz="2800"/>
              <a:t>Ar </a:t>
            </a:r>
            <a:r>
              <a:rPr lang="ru-RU" altLang="ru-RU" sz="2800"/>
              <a:t>достаточно быстро после образования и оставался в таком состоянии все время своего существования.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ru-RU" altLang="ru-RU" sz="2800"/>
              <a:t>В момент кристаллизации минерала не произошло захвата </a:t>
            </a:r>
            <a:r>
              <a:rPr lang="en-US" altLang="ru-RU" sz="2800"/>
              <a:t>Ar</a:t>
            </a:r>
            <a:r>
              <a:rPr lang="ru-RU" altLang="ru-RU" sz="2800"/>
              <a:t>.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ru-RU" altLang="ru-RU" sz="2800"/>
              <a:t>Минерал оставался закрытой системой относительно </a:t>
            </a:r>
            <a:r>
              <a:rPr lang="en-US" altLang="ru-RU" sz="2800"/>
              <a:t>K </a:t>
            </a:r>
            <a:r>
              <a:rPr lang="ru-RU" altLang="ru-RU" sz="2800"/>
              <a:t>все время своего существования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ru-RU" altLang="ru-RU" sz="2800"/>
              <a:t>Введена поправка на атмосферный аргон.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ru-RU" altLang="ru-RU" sz="2800"/>
          </a:p>
        </p:txBody>
      </p:sp>
      <p:sp>
        <p:nvSpPr>
          <p:cNvPr id="14340" name="Номер слайда 2">
            <a:extLst>
              <a:ext uri="{FF2B5EF4-FFF2-40B4-BE49-F238E27FC236}">
                <a16:creationId xmlns:a16="http://schemas.microsoft.com/office/drawing/2014/main" id="{A4B5DDA2-B8D1-4319-87B4-C0549B6D2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386513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080FEE6-4629-4519-B8B7-C392D88813C4}" type="slidenum">
              <a:rPr lang="ru-RU" altLang="ru-RU" sz="28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ru-RU" altLang="ru-RU" sz="2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362" name="Object 3">
            <a:extLst>
              <a:ext uri="{FF2B5EF4-FFF2-40B4-BE49-F238E27FC236}">
                <a16:creationId xmlns:a16="http://schemas.microsoft.com/office/drawing/2014/main" id="{87BF8106-5B5E-4C24-915D-1E00A23B895D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68313" y="1557338"/>
          <a:ext cx="8201025" cy="182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3" imgW="4102100" imgH="914400" progId="Equation.3">
                  <p:embed/>
                </p:oleObj>
              </mc:Choice>
              <mc:Fallback>
                <p:oleObj name="Формула" r:id="rId3" imgW="4102100" imgH="914400" progId="Equation.3">
                  <p:embed/>
                  <p:pic>
                    <p:nvPicPr>
                      <p:cNvPr id="15362" name="Object 3">
                        <a:extLst>
                          <a:ext uri="{FF2B5EF4-FFF2-40B4-BE49-F238E27FC236}">
                            <a16:creationId xmlns:a16="http://schemas.microsoft.com/office/drawing/2014/main" id="{87BF8106-5B5E-4C24-915D-1E00A23B895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1557338"/>
                        <a:ext cx="8201025" cy="182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363" name="Object 4">
            <a:extLst>
              <a:ext uri="{FF2B5EF4-FFF2-40B4-BE49-F238E27FC236}">
                <a16:creationId xmlns:a16="http://schemas.microsoft.com/office/drawing/2014/main" id="{1BB6E6F0-E4E0-4885-9631-A535C72D252A}"/>
              </a:ext>
            </a:extLst>
          </p:cNvPr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2306638" y="4359275"/>
          <a:ext cx="4570412" cy="1446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5" imgW="1524000" imgH="482600" progId="Equation.3">
                  <p:embed/>
                </p:oleObj>
              </mc:Choice>
              <mc:Fallback>
                <p:oleObj name="Формула" r:id="rId5" imgW="1524000" imgH="482600" progId="Equation.3">
                  <p:embed/>
                  <p:pic>
                    <p:nvPicPr>
                      <p:cNvPr id="15363" name="Object 4">
                        <a:extLst>
                          <a:ext uri="{FF2B5EF4-FFF2-40B4-BE49-F238E27FC236}">
                            <a16:creationId xmlns:a16="http://schemas.microsoft.com/office/drawing/2014/main" id="{1BB6E6F0-E4E0-4885-9631-A535C72D252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6638" y="4359275"/>
                        <a:ext cx="4570412" cy="1446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4" name="Text Box 5">
            <a:extLst>
              <a:ext uri="{FF2B5EF4-FFF2-40B4-BE49-F238E27FC236}">
                <a16:creationId xmlns:a16="http://schemas.microsoft.com/office/drawing/2014/main" id="{F0595DF4-0E99-4BAE-869C-B736FC7DE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8288" y="0"/>
            <a:ext cx="1255712" cy="376238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Фор, 1989</a:t>
            </a:r>
          </a:p>
        </p:txBody>
      </p:sp>
      <p:sp>
        <p:nvSpPr>
          <p:cNvPr id="15365" name="Номер слайда 2">
            <a:extLst>
              <a:ext uri="{FF2B5EF4-FFF2-40B4-BE49-F238E27FC236}">
                <a16:creationId xmlns:a16="http://schemas.microsoft.com/office/drawing/2014/main" id="{84208A11-84C8-4AD6-AE2E-F693F0B0C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04050" y="6372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25FCB0F-E49F-404C-A47A-96A68B97AEC5}" type="slidenum">
              <a:rPr lang="ru-RU" altLang="ru-RU" sz="28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ru-RU" altLang="ru-RU" sz="2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386" name="Object 4">
            <a:extLst>
              <a:ext uri="{FF2B5EF4-FFF2-40B4-BE49-F238E27FC236}">
                <a16:creationId xmlns:a16="http://schemas.microsoft.com/office/drawing/2014/main" id="{A2760E00-8B04-4ED4-B7FA-CB3568ABEE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339975" y="4392613"/>
          <a:ext cx="3924300" cy="2465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-PAINT" r:id="rId4" imgW="1557399" imgH="935659" progId="CorelPhotoPaint.Image.12">
                  <p:embed/>
                </p:oleObj>
              </mc:Choice>
              <mc:Fallback>
                <p:oleObj name="PHOTO-PAINT" r:id="rId4" imgW="1557399" imgH="935659" progId="CorelPhotoPaint.Image.12">
                  <p:embed/>
                  <p:pic>
                    <p:nvPicPr>
                      <p:cNvPr id="16386" name="Object 4">
                        <a:extLst>
                          <a:ext uri="{FF2B5EF4-FFF2-40B4-BE49-F238E27FC236}">
                            <a16:creationId xmlns:a16="http://schemas.microsoft.com/office/drawing/2014/main" id="{A2760E00-8B04-4ED4-B7FA-CB3568ABEE0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4392613"/>
                        <a:ext cx="3924300" cy="2465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387" name="Group 5">
            <a:extLst>
              <a:ext uri="{FF2B5EF4-FFF2-40B4-BE49-F238E27FC236}">
                <a16:creationId xmlns:a16="http://schemas.microsoft.com/office/drawing/2014/main" id="{260257FF-2863-4848-AD07-9F8997C515C4}"/>
              </a:ext>
            </a:extLst>
          </p:cNvPr>
          <p:cNvGrpSpPr>
            <a:grpSpLocks/>
          </p:cNvGrpSpPr>
          <p:nvPr/>
        </p:nvGrpSpPr>
        <p:grpSpPr bwMode="auto">
          <a:xfrm>
            <a:off x="1708150" y="0"/>
            <a:ext cx="4932363" cy="4365625"/>
            <a:chOff x="0" y="725"/>
            <a:chExt cx="3107" cy="2750"/>
          </a:xfrm>
        </p:grpSpPr>
        <p:grpSp>
          <p:nvGrpSpPr>
            <p:cNvPr id="16396" name="Group 6">
              <a:extLst>
                <a:ext uri="{FF2B5EF4-FFF2-40B4-BE49-F238E27FC236}">
                  <a16:creationId xmlns:a16="http://schemas.microsoft.com/office/drawing/2014/main" id="{D43BAD9D-51BA-4076-BA76-1C76C70BD25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1026"/>
              <a:ext cx="3107" cy="2449"/>
              <a:chOff x="0" y="1026"/>
              <a:chExt cx="3107" cy="2449"/>
            </a:xfrm>
          </p:grpSpPr>
          <p:graphicFrame>
            <p:nvGraphicFramePr>
              <p:cNvPr id="16398" name="Object 7">
                <a:extLst>
                  <a:ext uri="{FF2B5EF4-FFF2-40B4-BE49-F238E27FC236}">
                    <a16:creationId xmlns:a16="http://schemas.microsoft.com/office/drawing/2014/main" id="{0FF35856-424C-492D-B43C-7C014BAF730D}"/>
                  </a:ext>
                </a:extLst>
              </p:cNvPr>
              <p:cNvGraphicFramePr>
                <a:graphicFrameLocks noChangeAspect="1"/>
              </p:cNvGraphicFramePr>
              <p:nvPr/>
            </p:nvGraphicFramePr>
            <p:xfrm>
              <a:off x="0" y="1026"/>
              <a:ext cx="3085" cy="242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PHOTO-PAINT" r:id="rId6" imgW="1947676" imgH="1532887" progId="CorelPhotoPaint.Image.12">
                      <p:embed/>
                    </p:oleObj>
                  </mc:Choice>
                  <mc:Fallback>
                    <p:oleObj name="PHOTO-PAINT" r:id="rId6" imgW="1947676" imgH="1532887" progId="CorelPhotoPaint.Image.12">
                      <p:embed/>
                      <p:pic>
                        <p:nvPicPr>
                          <p:cNvPr id="16398" name="Object 7">
                            <a:extLst>
                              <a:ext uri="{FF2B5EF4-FFF2-40B4-BE49-F238E27FC236}">
                                <a16:creationId xmlns:a16="http://schemas.microsoft.com/office/drawing/2014/main" id="{0FF35856-424C-492D-B43C-7C014BAF730D}"/>
                              </a:ext>
                            </a:extLst>
                          </p:cNvPr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0" y="1026"/>
                            <a:ext cx="3085" cy="242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6399" name="Rectangle 8">
                <a:extLst>
                  <a:ext uri="{FF2B5EF4-FFF2-40B4-BE49-F238E27FC236}">
                    <a16:creationId xmlns:a16="http://schemas.microsoft.com/office/drawing/2014/main" id="{44D74DC3-5F98-4015-9CA3-1E722AECCEE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" y="3073"/>
                <a:ext cx="2670" cy="40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ru-RU" altLang="ru-RU" sz="1800"/>
              </a:p>
            </p:txBody>
          </p:sp>
          <p:sp>
            <p:nvSpPr>
              <p:cNvPr id="16400" name="Line 9">
                <a:extLst>
                  <a:ext uri="{FF2B5EF4-FFF2-40B4-BE49-F238E27FC236}">
                    <a16:creationId xmlns:a16="http://schemas.microsoft.com/office/drawing/2014/main" id="{618D20B8-C19A-47BA-87E4-5CC096A51C9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7" y="3073"/>
                <a:ext cx="235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01" name="Line 10">
                <a:extLst>
                  <a:ext uri="{FF2B5EF4-FFF2-40B4-BE49-F238E27FC236}">
                    <a16:creationId xmlns:a16="http://schemas.microsoft.com/office/drawing/2014/main" id="{8E1B18D5-41A0-4461-A654-15370C0B77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25" y="3073"/>
                <a:ext cx="0" cy="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02" name="Line 11">
                <a:extLst>
                  <a:ext uri="{FF2B5EF4-FFF2-40B4-BE49-F238E27FC236}">
                    <a16:creationId xmlns:a16="http://schemas.microsoft.com/office/drawing/2014/main" id="{AB2051DD-E5E4-41A9-A8F4-08BE87CAC5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046" y="3073"/>
                <a:ext cx="0" cy="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03" name="Line 12">
                <a:extLst>
                  <a:ext uri="{FF2B5EF4-FFF2-40B4-BE49-F238E27FC236}">
                    <a16:creationId xmlns:a16="http://schemas.microsoft.com/office/drawing/2014/main" id="{522A1704-18BA-47A7-AB8C-F7E99B81F66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574" y="3073"/>
                <a:ext cx="0" cy="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04" name="Line 13">
                <a:extLst>
                  <a:ext uri="{FF2B5EF4-FFF2-40B4-BE49-F238E27FC236}">
                    <a16:creationId xmlns:a16="http://schemas.microsoft.com/office/drawing/2014/main" id="{015F0C7A-7147-4E27-AE2A-064224793B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26" y="3073"/>
                <a:ext cx="0" cy="4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05" name="Text Box 14">
                <a:extLst>
                  <a:ext uri="{FF2B5EF4-FFF2-40B4-BE49-F238E27FC236}">
                    <a16:creationId xmlns:a16="http://schemas.microsoft.com/office/drawing/2014/main" id="{F96C7139-3F30-48C4-87D5-AF1CF39B06B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81" y="3164"/>
                <a:ext cx="280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1800"/>
                  <a:t>0,03</a:t>
                </a:r>
              </a:p>
            </p:txBody>
          </p:sp>
          <p:sp>
            <p:nvSpPr>
              <p:cNvPr id="16406" name="Text Box 15">
                <a:extLst>
                  <a:ext uri="{FF2B5EF4-FFF2-40B4-BE49-F238E27FC236}">
                    <a16:creationId xmlns:a16="http://schemas.microsoft.com/office/drawing/2014/main" id="{0159BBE6-EABC-406D-9BF1-0B041C7128C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42" y="3164"/>
                <a:ext cx="200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1800"/>
                  <a:t>0,3</a:t>
                </a:r>
              </a:p>
            </p:txBody>
          </p:sp>
          <p:sp>
            <p:nvSpPr>
              <p:cNvPr id="16407" name="Text Box 16">
                <a:extLst>
                  <a:ext uri="{FF2B5EF4-FFF2-40B4-BE49-F238E27FC236}">
                    <a16:creationId xmlns:a16="http://schemas.microsoft.com/office/drawing/2014/main" id="{545FBB1B-54E3-4CF3-8896-485CD25F16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41" y="3164"/>
                <a:ext cx="80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1800"/>
                  <a:t>3</a:t>
                </a:r>
              </a:p>
            </p:txBody>
          </p:sp>
          <p:sp>
            <p:nvSpPr>
              <p:cNvPr id="16408" name="Text Box 17">
                <a:extLst>
                  <a:ext uri="{FF2B5EF4-FFF2-40B4-BE49-F238E27FC236}">
                    <a16:creationId xmlns:a16="http://schemas.microsoft.com/office/drawing/2014/main" id="{7932C022-1BAB-4114-A714-7B8B861C54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693" y="3164"/>
                <a:ext cx="80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1800"/>
                  <a:t>6</a:t>
                </a:r>
              </a:p>
            </p:txBody>
          </p:sp>
          <p:sp>
            <p:nvSpPr>
              <p:cNvPr id="16409" name="Text Box 18">
                <a:extLst>
                  <a:ext uri="{FF2B5EF4-FFF2-40B4-BE49-F238E27FC236}">
                    <a16:creationId xmlns:a16="http://schemas.microsoft.com/office/drawing/2014/main" id="{EDAD9518-C728-45B2-AE0D-7A76766D53D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41" y="3164"/>
                <a:ext cx="16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ru-RU" altLang="ru-RU" sz="1800"/>
                  <a:t>км</a:t>
                </a:r>
              </a:p>
            </p:txBody>
          </p:sp>
        </p:grpSp>
        <p:sp>
          <p:nvSpPr>
            <p:cNvPr id="16397" name="Text Box 19">
              <a:extLst>
                <a:ext uri="{FF2B5EF4-FFF2-40B4-BE49-F238E27FC236}">
                  <a16:creationId xmlns:a16="http://schemas.microsoft.com/office/drawing/2014/main" id="{62A6277E-26AB-43EF-B018-E4E8A92346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3" y="725"/>
              <a:ext cx="303" cy="3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800"/>
                <a:t>млн.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ru-RU" altLang="ru-RU" sz="1800"/>
                <a:t>лет</a:t>
              </a:r>
            </a:p>
          </p:txBody>
        </p:sp>
      </p:grpSp>
      <p:sp>
        <p:nvSpPr>
          <p:cNvPr id="16388" name="Text Box 20">
            <a:extLst>
              <a:ext uri="{FF2B5EF4-FFF2-40B4-BE49-F238E27FC236}">
                <a16:creationId xmlns:a16="http://schemas.microsoft.com/office/drawing/2014/main" id="{B580A51A-ED1B-4F74-A459-7393A5295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45363" y="0"/>
            <a:ext cx="1806575" cy="376238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800"/>
              <a:t>Doe, Hart</a:t>
            </a:r>
            <a:r>
              <a:rPr lang="ru-RU" altLang="ru-RU" sz="1800"/>
              <a:t>, 19</a:t>
            </a:r>
            <a:r>
              <a:rPr lang="en-US" altLang="ru-RU" sz="1800"/>
              <a:t>68</a:t>
            </a:r>
            <a:endParaRPr lang="ru-RU" altLang="ru-RU" sz="1800"/>
          </a:p>
        </p:txBody>
      </p:sp>
      <p:sp>
        <p:nvSpPr>
          <p:cNvPr id="16389" name="AutoShape 21">
            <a:extLst>
              <a:ext uri="{FF2B5EF4-FFF2-40B4-BE49-F238E27FC236}">
                <a16:creationId xmlns:a16="http://schemas.microsoft.com/office/drawing/2014/main" id="{E4633B0B-7994-4D7A-B18F-E4D49FFE27E1}"/>
              </a:ext>
            </a:extLst>
          </p:cNvPr>
          <p:cNvSpPr>
            <a:spLocks/>
          </p:cNvSpPr>
          <p:nvPr/>
        </p:nvSpPr>
        <p:spPr bwMode="auto">
          <a:xfrm>
            <a:off x="6516688" y="4437063"/>
            <a:ext cx="1651000" cy="574675"/>
          </a:xfrm>
          <a:prstGeom prst="accentCallout1">
            <a:avLst>
              <a:gd name="adj1" fmla="val 20454"/>
              <a:gd name="adj2" fmla="val -4616"/>
              <a:gd name="adj3" fmla="val 167046"/>
              <a:gd name="adj4" fmla="val -29421"/>
            </a:avLst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Породы без потерь аргона</a:t>
            </a:r>
          </a:p>
        </p:txBody>
      </p:sp>
      <p:sp>
        <p:nvSpPr>
          <p:cNvPr id="16390" name="AutoShape 22">
            <a:extLst>
              <a:ext uri="{FF2B5EF4-FFF2-40B4-BE49-F238E27FC236}">
                <a16:creationId xmlns:a16="http://schemas.microsoft.com/office/drawing/2014/main" id="{030AB0F3-2CAF-4D4E-87DD-517D2ED73CD0}"/>
              </a:ext>
            </a:extLst>
          </p:cNvPr>
          <p:cNvSpPr>
            <a:spLocks/>
          </p:cNvSpPr>
          <p:nvPr/>
        </p:nvSpPr>
        <p:spPr bwMode="auto">
          <a:xfrm>
            <a:off x="6516688" y="5229225"/>
            <a:ext cx="2016125" cy="574675"/>
          </a:xfrm>
          <a:prstGeom prst="accentCallout1">
            <a:avLst>
              <a:gd name="adj1" fmla="val 13713"/>
              <a:gd name="adj2" fmla="val -3778"/>
              <a:gd name="adj3" fmla="val 178097"/>
              <a:gd name="adj4" fmla="val -50787"/>
            </a:avLst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Зона потерь аргона у биотитов</a:t>
            </a:r>
          </a:p>
        </p:txBody>
      </p:sp>
      <p:sp>
        <p:nvSpPr>
          <p:cNvPr id="16391" name="AutoShape 23">
            <a:extLst>
              <a:ext uri="{FF2B5EF4-FFF2-40B4-BE49-F238E27FC236}">
                <a16:creationId xmlns:a16="http://schemas.microsoft.com/office/drawing/2014/main" id="{05A522D2-1F1F-43F2-90C8-25B67F603905}"/>
              </a:ext>
            </a:extLst>
          </p:cNvPr>
          <p:cNvSpPr>
            <a:spLocks/>
          </p:cNvSpPr>
          <p:nvPr/>
        </p:nvSpPr>
        <p:spPr bwMode="auto">
          <a:xfrm>
            <a:off x="400050" y="4152900"/>
            <a:ext cx="1651000" cy="574675"/>
          </a:xfrm>
          <a:prstGeom prst="accentCallout1">
            <a:avLst>
              <a:gd name="adj1" fmla="val 19889"/>
              <a:gd name="adj2" fmla="val 104616"/>
              <a:gd name="adj3" fmla="val 164917"/>
              <a:gd name="adj4" fmla="val 218269"/>
            </a:avLst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Интрузивные образования</a:t>
            </a:r>
          </a:p>
        </p:txBody>
      </p:sp>
      <p:sp>
        <p:nvSpPr>
          <p:cNvPr id="16392" name="Line 24">
            <a:extLst>
              <a:ext uri="{FF2B5EF4-FFF2-40B4-BE49-F238E27FC236}">
                <a16:creationId xmlns:a16="http://schemas.microsoft.com/office/drawing/2014/main" id="{F44041E0-FA40-4B07-AC84-1DB33CA50CC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3000" y="3716338"/>
            <a:ext cx="2232025" cy="122555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3" name="Line 25">
            <a:extLst>
              <a:ext uri="{FF2B5EF4-FFF2-40B4-BE49-F238E27FC236}">
                <a16:creationId xmlns:a16="http://schemas.microsoft.com/office/drawing/2014/main" id="{5E74F93E-7D3F-47D3-B98C-598EF7DB22D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364163" y="3716338"/>
            <a:ext cx="792162" cy="1225550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6394" name="Text Box 25">
            <a:extLst>
              <a:ext uri="{FF2B5EF4-FFF2-40B4-BE49-F238E27FC236}">
                <a16:creationId xmlns:a16="http://schemas.microsoft.com/office/drawing/2014/main" id="{1AECC6F2-1CAC-487F-B5C8-00CC1D56D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7975" y="1289050"/>
            <a:ext cx="24511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1800"/>
              <a:t>1</a:t>
            </a:r>
            <a:r>
              <a:rPr lang="ru-RU" altLang="ru-RU" sz="1800"/>
              <a:t>. Роговая обманка</a:t>
            </a:r>
            <a:br>
              <a:rPr lang="ru-RU" altLang="ru-RU" sz="1800"/>
            </a:br>
            <a:r>
              <a:rPr lang="ru-RU" altLang="ru-RU" sz="1800"/>
              <a:t>2. Биотит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3. Калиевый полевой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шпат</a:t>
            </a:r>
          </a:p>
        </p:txBody>
      </p:sp>
      <p:sp>
        <p:nvSpPr>
          <p:cNvPr id="16395" name="Номер слайда 2">
            <a:extLst>
              <a:ext uri="{FF2B5EF4-FFF2-40B4-BE49-F238E27FC236}">
                <a16:creationId xmlns:a16="http://schemas.microsoft.com/office/drawing/2014/main" id="{FAB7F860-BFEE-43E3-A369-71E81B823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8338" y="6381750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132C45-8DE1-4355-83B5-265382E0F78D}" type="slidenum">
              <a:rPr lang="ru-RU" altLang="ru-RU" sz="28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ru-RU" altLang="ru-RU" sz="2800">
              <a:solidFill>
                <a:srgbClr val="FF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0" name="Object 4">
            <a:extLst>
              <a:ext uri="{FF2B5EF4-FFF2-40B4-BE49-F238E27FC236}">
                <a16:creationId xmlns:a16="http://schemas.microsoft.com/office/drawing/2014/main" id="{F4B13194-A0EC-489B-B10D-715AFB52C10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1890713"/>
          <a:ext cx="3579813" cy="4967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-PAINT" r:id="rId3" imgW="2045212" imgH="2837453" progId="CorelPhotoPaint.Image.12">
                  <p:embed/>
                </p:oleObj>
              </mc:Choice>
              <mc:Fallback>
                <p:oleObj name="PHOTO-PAINT" r:id="rId3" imgW="2045212" imgH="2837453" progId="CorelPhotoPaint.Image.12">
                  <p:embed/>
                  <p:pic>
                    <p:nvPicPr>
                      <p:cNvPr id="17410" name="Object 4">
                        <a:extLst>
                          <a:ext uri="{FF2B5EF4-FFF2-40B4-BE49-F238E27FC236}">
                            <a16:creationId xmlns:a16="http://schemas.microsoft.com/office/drawing/2014/main" id="{F4B13194-A0EC-489B-B10D-715AFB52C1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90713"/>
                        <a:ext cx="3579813" cy="4967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1" name="Text Box 5">
            <a:extLst>
              <a:ext uri="{FF2B5EF4-FFF2-40B4-BE49-F238E27FC236}">
                <a16:creationId xmlns:a16="http://schemas.microsoft.com/office/drawing/2014/main" id="{04543F5B-B0CA-4C15-BDDA-E86850215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4425" y="0"/>
            <a:ext cx="2938463" cy="376238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800"/>
              <a:t>Изогенная геология, 1984</a:t>
            </a:r>
          </a:p>
        </p:txBody>
      </p:sp>
      <p:graphicFrame>
        <p:nvGraphicFramePr>
          <p:cNvPr id="17412" name="Object 6">
            <a:extLst>
              <a:ext uri="{FF2B5EF4-FFF2-40B4-BE49-F238E27FC236}">
                <a16:creationId xmlns:a16="http://schemas.microsoft.com/office/drawing/2014/main" id="{784CF674-8840-4091-9EDE-63ED694490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62400" y="2781300"/>
          <a:ext cx="5181600" cy="114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5" imgW="2070100" imgH="457200" progId="Equation.3">
                  <p:embed/>
                </p:oleObj>
              </mc:Choice>
              <mc:Fallback>
                <p:oleObj name="Формула" r:id="rId5" imgW="2070100" imgH="457200" progId="Equation.3">
                  <p:embed/>
                  <p:pic>
                    <p:nvPicPr>
                      <p:cNvPr id="17412" name="Object 6">
                        <a:extLst>
                          <a:ext uri="{FF2B5EF4-FFF2-40B4-BE49-F238E27FC236}">
                            <a16:creationId xmlns:a16="http://schemas.microsoft.com/office/drawing/2014/main" id="{784CF674-8840-4091-9EDE-63ED6944900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2781300"/>
                        <a:ext cx="5181600" cy="1144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13" name="Номер слайда 2">
            <a:extLst>
              <a:ext uri="{FF2B5EF4-FFF2-40B4-BE49-F238E27FC236}">
                <a16:creationId xmlns:a16="http://schemas.microsoft.com/office/drawing/2014/main" id="{ACBAA078-7A75-428F-B560-7D2D51F78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9288" y="6381750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F68ADED-EA71-46B6-8DA5-50EC92E0A2CE}" type="slidenum">
              <a:rPr lang="ru-RU" altLang="ru-RU" sz="28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ru-RU" altLang="ru-RU" sz="2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07C32289-FC46-41EE-8204-26209E01F9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ru-RU" baseline="30000"/>
              <a:t>238</a:t>
            </a:r>
            <a:r>
              <a:rPr lang="en-US" altLang="ru-RU"/>
              <a:t>U/</a:t>
            </a:r>
            <a:r>
              <a:rPr lang="en-US" altLang="ru-RU" baseline="30000"/>
              <a:t>206</a:t>
            </a:r>
            <a:r>
              <a:rPr lang="en-US" altLang="ru-RU"/>
              <a:t>Pb</a:t>
            </a:r>
            <a:endParaRPr lang="ru-RU" altLang="ru-RU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ru-RU" baseline="30000"/>
              <a:t>235</a:t>
            </a:r>
            <a:r>
              <a:rPr lang="en-US" altLang="ru-RU"/>
              <a:t>U/</a:t>
            </a:r>
            <a:r>
              <a:rPr lang="en-US" altLang="ru-RU" baseline="30000"/>
              <a:t>207</a:t>
            </a:r>
            <a:r>
              <a:rPr lang="en-US" altLang="ru-RU"/>
              <a:t>Pb</a:t>
            </a:r>
            <a:endParaRPr lang="ru-RU" altLang="ru-RU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ru-RU" baseline="30000"/>
              <a:t>232</a:t>
            </a:r>
            <a:r>
              <a:rPr lang="en-US" altLang="ru-RU"/>
              <a:t>Th/</a:t>
            </a:r>
            <a:r>
              <a:rPr lang="en-US" altLang="ru-RU" baseline="30000"/>
              <a:t>208</a:t>
            </a:r>
            <a:r>
              <a:rPr lang="en-US" altLang="ru-RU"/>
              <a:t>Pb</a:t>
            </a:r>
            <a:endParaRPr lang="ru-RU" altLang="ru-RU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ru-RU" baseline="30000"/>
              <a:t>40</a:t>
            </a:r>
            <a:r>
              <a:rPr lang="en-US" altLang="ru-RU"/>
              <a:t>K/</a:t>
            </a:r>
            <a:r>
              <a:rPr lang="en-US" altLang="ru-RU" baseline="30000"/>
              <a:t>40</a:t>
            </a:r>
            <a:r>
              <a:rPr lang="en-US" altLang="ru-RU"/>
              <a:t>Ar (</a:t>
            </a:r>
            <a:r>
              <a:rPr lang="en-US" altLang="ru-RU" baseline="30000"/>
              <a:t>40</a:t>
            </a:r>
            <a:r>
              <a:rPr lang="en-US" altLang="ru-RU"/>
              <a:t>Ar/</a:t>
            </a:r>
            <a:r>
              <a:rPr lang="en-US" altLang="ru-RU" baseline="30000"/>
              <a:t>39</a:t>
            </a:r>
            <a:r>
              <a:rPr lang="en-US" altLang="ru-RU"/>
              <a:t>Ar)</a:t>
            </a:r>
            <a:endParaRPr lang="ru-RU" altLang="ru-RU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ru-RU" baseline="30000"/>
              <a:t>87</a:t>
            </a:r>
            <a:r>
              <a:rPr lang="en-US" altLang="ru-RU"/>
              <a:t>Rb/</a:t>
            </a:r>
            <a:r>
              <a:rPr lang="en-US" altLang="ru-RU" baseline="30000"/>
              <a:t>87</a:t>
            </a:r>
            <a:r>
              <a:rPr lang="en-US" altLang="ru-RU"/>
              <a:t>Sr</a:t>
            </a:r>
            <a:endParaRPr lang="ru-RU" altLang="ru-RU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altLang="ru-RU" baseline="30000"/>
              <a:t>147</a:t>
            </a:r>
            <a:r>
              <a:rPr lang="en-US" altLang="ru-RU"/>
              <a:t>Sm/</a:t>
            </a:r>
            <a:r>
              <a:rPr lang="en-US" altLang="ru-RU" baseline="30000"/>
              <a:t>143</a:t>
            </a:r>
            <a:r>
              <a:rPr lang="en-US" altLang="ru-RU"/>
              <a:t>Nd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ru-RU" baseline="30000"/>
              <a:t>187</a:t>
            </a:r>
            <a:r>
              <a:rPr lang="en-US" altLang="ru-RU"/>
              <a:t>Re/</a:t>
            </a:r>
            <a:r>
              <a:rPr lang="en-US" altLang="ru-RU" baseline="30000"/>
              <a:t>187</a:t>
            </a:r>
            <a:r>
              <a:rPr lang="en-US" altLang="ru-RU"/>
              <a:t>Os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ru-RU" baseline="30000"/>
              <a:t>176</a:t>
            </a:r>
            <a:r>
              <a:rPr lang="en-US" altLang="ru-RU"/>
              <a:t>Lu/</a:t>
            </a:r>
            <a:r>
              <a:rPr lang="en-US" altLang="ru-RU" baseline="30000"/>
              <a:t>176</a:t>
            </a:r>
            <a:r>
              <a:rPr lang="en-US" altLang="ru-RU"/>
              <a:t>Hf</a:t>
            </a:r>
            <a:endParaRPr lang="ru-RU" altLang="ru-RU" baseline="30000"/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ru-RU" altLang="ru-RU"/>
          </a:p>
        </p:txBody>
      </p:sp>
      <p:sp>
        <p:nvSpPr>
          <p:cNvPr id="18435" name="AutoShape 4">
            <a:extLst>
              <a:ext uri="{FF2B5EF4-FFF2-40B4-BE49-F238E27FC236}">
                <a16:creationId xmlns:a16="http://schemas.microsoft.com/office/drawing/2014/main" id="{B8C10665-C9AC-4352-B55A-AD088FC7EB83}"/>
              </a:ext>
            </a:extLst>
          </p:cNvPr>
          <p:cNvSpPr>
            <a:spLocks/>
          </p:cNvSpPr>
          <p:nvPr/>
        </p:nvSpPr>
        <p:spPr bwMode="auto">
          <a:xfrm>
            <a:off x="5580063" y="1700213"/>
            <a:ext cx="215900" cy="1008062"/>
          </a:xfrm>
          <a:prstGeom prst="rightBrace">
            <a:avLst>
              <a:gd name="adj1" fmla="val 3890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18436" name="Text Box 5">
            <a:extLst>
              <a:ext uri="{FF2B5EF4-FFF2-40B4-BE49-F238E27FC236}">
                <a16:creationId xmlns:a16="http://schemas.microsoft.com/office/drawing/2014/main" id="{98D5CF94-C3F1-432F-848E-59A2011F86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0425" y="1916113"/>
            <a:ext cx="2176463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baseline="30000"/>
              <a:t>207</a:t>
            </a:r>
            <a:r>
              <a:rPr lang="en-US" altLang="ru-RU"/>
              <a:t>Pb/</a:t>
            </a:r>
            <a:r>
              <a:rPr lang="en-US" altLang="ru-RU" baseline="30000"/>
              <a:t>206</a:t>
            </a:r>
            <a:r>
              <a:rPr lang="en-US" altLang="ru-RU"/>
              <a:t>Pb</a:t>
            </a:r>
            <a:endParaRPr lang="ru-RU" altLang="ru-RU"/>
          </a:p>
        </p:txBody>
      </p:sp>
      <p:sp>
        <p:nvSpPr>
          <p:cNvPr id="18437" name="Номер слайда 2">
            <a:extLst>
              <a:ext uri="{FF2B5EF4-FFF2-40B4-BE49-F238E27FC236}">
                <a16:creationId xmlns:a16="http://schemas.microsoft.com/office/drawing/2014/main" id="{57992027-2068-4284-A486-4546439BD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769E09-3ABA-409A-8AFE-3DBE52D56A9C}" type="slidenum">
              <a:rPr lang="ru-RU" altLang="ru-RU" sz="28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ru-RU" altLang="ru-RU" sz="2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>
            <a:extLst>
              <a:ext uri="{FF2B5EF4-FFF2-40B4-BE49-F238E27FC236}">
                <a16:creationId xmlns:a16="http://schemas.microsoft.com/office/drawing/2014/main" id="{AFD111F6-3DD3-4924-85CC-2B413AD692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aseline="30000"/>
              <a:t>230</a:t>
            </a:r>
            <a:r>
              <a:rPr lang="ru-RU" altLang="ru-RU"/>
              <a:t>Th/</a:t>
            </a:r>
            <a:r>
              <a:rPr lang="ru-RU" altLang="ru-RU" baseline="30000"/>
              <a:t>234</a:t>
            </a:r>
            <a:r>
              <a:rPr lang="ru-RU" altLang="ru-RU"/>
              <a:t>U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9C71450-3A14-455A-A1B3-BCDA6C8D0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0" y="1600200"/>
            <a:ext cx="4114800" cy="4525963"/>
          </a:xfrm>
        </p:spPr>
        <p:txBody>
          <a:bodyPr/>
          <a:lstStyle/>
          <a:p>
            <a:pPr marL="0" indent="0" algn="ctr">
              <a:buFontTx/>
              <a:buNone/>
              <a:defRPr/>
            </a:pPr>
            <a:r>
              <a:rPr lang="ru-RU" sz="2800" b="1" dirty="0"/>
              <a:t>Ограничения</a:t>
            </a:r>
          </a:p>
          <a:p>
            <a:pPr>
              <a:defRPr/>
            </a:pPr>
            <a:r>
              <a:rPr lang="ru-RU" sz="2800" dirty="0"/>
              <a:t>Учет неравновесия </a:t>
            </a:r>
            <a:r>
              <a:rPr lang="ru-RU" sz="2800" baseline="30000" dirty="0"/>
              <a:t>234</a:t>
            </a:r>
            <a:r>
              <a:rPr lang="en-US" sz="2800" dirty="0"/>
              <a:t>U/</a:t>
            </a:r>
            <a:r>
              <a:rPr lang="en-US" sz="2800" baseline="30000" dirty="0"/>
              <a:t>238</a:t>
            </a:r>
            <a:r>
              <a:rPr lang="en-US" sz="2800" dirty="0"/>
              <a:t>U </a:t>
            </a:r>
            <a:r>
              <a:rPr lang="ru-RU" sz="2800" dirty="0"/>
              <a:t>в момент захвата урана.</a:t>
            </a:r>
          </a:p>
          <a:p>
            <a:pPr>
              <a:defRPr/>
            </a:pPr>
            <a:r>
              <a:rPr lang="ru-RU" sz="2800" dirty="0"/>
              <a:t>Захват некоторого количества </a:t>
            </a:r>
            <a:r>
              <a:rPr lang="ru-RU" sz="2800" baseline="30000" dirty="0"/>
              <a:t>230</a:t>
            </a:r>
            <a:r>
              <a:rPr lang="ru-RU" sz="2800" dirty="0"/>
              <a:t>Th.</a:t>
            </a:r>
          </a:p>
          <a:p>
            <a:pPr>
              <a:defRPr/>
            </a:pPr>
            <a:r>
              <a:rPr lang="ru-RU" sz="2800" dirty="0"/>
              <a:t>Торф не должен был испытывать иссушения.</a:t>
            </a:r>
          </a:p>
        </p:txBody>
      </p:sp>
      <p:pic>
        <p:nvPicPr>
          <p:cNvPr id="19460" name="Рисунок 4">
            <a:extLst>
              <a:ext uri="{FF2B5EF4-FFF2-40B4-BE49-F238E27FC236}">
                <a16:creationId xmlns:a16="http://schemas.microsoft.com/office/drawing/2014/main" id="{16289029-FAEA-4AF3-8782-039C66381D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" r="61617" b="48795"/>
          <a:stretch>
            <a:fillRect/>
          </a:stretch>
        </p:blipFill>
        <p:spPr bwMode="auto">
          <a:xfrm>
            <a:off x="457200" y="1341438"/>
            <a:ext cx="3827463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Номер слайда 3">
            <a:extLst>
              <a:ext uri="{FF2B5EF4-FFF2-40B4-BE49-F238E27FC236}">
                <a16:creationId xmlns:a16="http://schemas.microsoft.com/office/drawing/2014/main" id="{89825622-39A8-44F2-842E-B68D3F871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A66712-462F-43C1-A9CD-6BB4DF5443C2}" type="slidenum">
              <a:rPr lang="ru-RU" altLang="ru-RU" sz="28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ru-RU" altLang="ru-RU" sz="2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>
            <a:extLst>
              <a:ext uri="{FF2B5EF4-FFF2-40B4-BE49-F238E27FC236}">
                <a16:creationId xmlns:a16="http://schemas.microsoft.com/office/drawing/2014/main" id="{0B50E702-56B8-4878-9F4D-AC552E1069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baseline="30000"/>
              <a:t>230</a:t>
            </a:r>
            <a:r>
              <a:rPr lang="ru-RU" altLang="ru-RU"/>
              <a:t>Th/</a:t>
            </a:r>
            <a:r>
              <a:rPr lang="ru-RU" altLang="ru-RU" baseline="30000"/>
              <a:t>234</a:t>
            </a:r>
            <a:r>
              <a:rPr lang="ru-RU" altLang="ru-RU"/>
              <a:t>U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B67CDC7-E3C8-4449-8AB5-D8BBEBEB2AC8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" y="1600200"/>
            <a:ext cx="9144000" cy="84523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20484" name="Text Box 5">
            <a:extLst>
              <a:ext uri="{FF2B5EF4-FFF2-40B4-BE49-F238E27FC236}">
                <a16:creationId xmlns:a16="http://schemas.microsoft.com/office/drawing/2014/main" id="{95FCF931-8044-4DF8-A5F2-F61D6C6E1F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42063" y="-6350"/>
            <a:ext cx="2789237" cy="646113"/>
          </a:xfrm>
          <a:prstGeom prst="rect">
            <a:avLst/>
          </a:prstGeom>
          <a:noFill/>
          <a:ln w="9525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ru-RU" sz="1800"/>
              <a:t>Kaufman, Broecker</a:t>
            </a:r>
            <a:r>
              <a:rPr lang="ru-RU" altLang="ru-RU" sz="1800"/>
              <a:t>, 19</a:t>
            </a:r>
            <a:r>
              <a:rPr lang="en-US" altLang="ru-RU" sz="1800"/>
              <a:t>65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ru-RU" sz="1800"/>
              <a:t>Geyh, 2001</a:t>
            </a:r>
            <a:endParaRPr lang="ru-RU" altLang="ru-RU" sz="18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205759-091C-4A49-AC61-876BA534EEE9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5986928"/>
            <a:ext cx="9144000" cy="833626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ru-RU">
                <a:noFill/>
              </a:rPr>
              <a:t> </a:t>
            </a:r>
          </a:p>
        </p:txBody>
      </p:sp>
      <p:pic>
        <p:nvPicPr>
          <p:cNvPr id="20486" name="Рисунок 8">
            <a:extLst>
              <a:ext uri="{FF2B5EF4-FFF2-40B4-BE49-F238E27FC236}">
                <a16:creationId xmlns:a16="http://schemas.microsoft.com/office/drawing/2014/main" id="{6BA3E358-427D-4028-83E1-592C1BDD86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113" y="2276475"/>
            <a:ext cx="5565775" cy="355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7" name="TextBox 9">
            <a:extLst>
              <a:ext uri="{FF2B5EF4-FFF2-40B4-BE49-F238E27FC236}">
                <a16:creationId xmlns:a16="http://schemas.microsoft.com/office/drawing/2014/main" id="{B322138C-84FF-424B-BB1F-0DDEC5D27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2798763"/>
            <a:ext cx="50958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3600" b="1" i="1"/>
              <a:t>f</a:t>
            </a:r>
            <a:r>
              <a:rPr lang="en-US" altLang="ru-RU" sz="3600" b="1" baseline="-25000"/>
              <a:t>0</a:t>
            </a:r>
            <a:endParaRPr lang="ru-RU" altLang="ru-RU" sz="3600" b="1" baseline="-25000"/>
          </a:p>
        </p:txBody>
      </p:sp>
      <p:sp>
        <p:nvSpPr>
          <p:cNvPr id="20488" name="Номер слайда 2">
            <a:extLst>
              <a:ext uri="{FF2B5EF4-FFF2-40B4-BE49-F238E27FC236}">
                <a16:creationId xmlns:a16="http://schemas.microsoft.com/office/drawing/2014/main" id="{5A6833B7-5B40-4E24-8711-430A438B4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997700" y="6381750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7A9D66E-C67B-40A3-90BD-6224A5B286CD}" type="slidenum">
              <a:rPr lang="ru-RU" altLang="ru-RU" sz="28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ru-RU" altLang="ru-RU" sz="2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6">
            <a:extLst>
              <a:ext uri="{FF2B5EF4-FFF2-40B4-BE49-F238E27FC236}">
                <a16:creationId xmlns:a16="http://schemas.microsoft.com/office/drawing/2014/main" id="{0971813B-20A5-46C9-8D1A-E239E1165A6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81075" y="2060575"/>
          <a:ext cx="71215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3" imgW="2374900" imgH="254000" progId="Equation.3">
                  <p:embed/>
                </p:oleObj>
              </mc:Choice>
              <mc:Fallback>
                <p:oleObj name="Формула" r:id="rId3" imgW="2374900" imgH="254000" progId="Equation.3">
                  <p:embed/>
                  <p:pic>
                    <p:nvPicPr>
                      <p:cNvPr id="4098" name="Object 6">
                        <a:extLst>
                          <a:ext uri="{FF2B5EF4-FFF2-40B4-BE49-F238E27FC236}">
                            <a16:creationId xmlns:a16="http://schemas.microsoft.com/office/drawing/2014/main" id="{0971813B-20A5-46C9-8D1A-E239E1165A6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2060575"/>
                        <a:ext cx="71215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8">
            <a:extLst>
              <a:ext uri="{FF2B5EF4-FFF2-40B4-BE49-F238E27FC236}">
                <a16:creationId xmlns:a16="http://schemas.microsoft.com/office/drawing/2014/main" id="{052BC3AB-EA6A-402C-A704-065D97EE4C3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11413" y="3860800"/>
          <a:ext cx="42291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5" imgW="1409088" imgH="482391" progId="Equation.3">
                  <p:embed/>
                </p:oleObj>
              </mc:Choice>
              <mc:Fallback>
                <p:oleObj name="Формула" r:id="rId5" imgW="1409088" imgH="482391" progId="Equation.3">
                  <p:embed/>
                  <p:pic>
                    <p:nvPicPr>
                      <p:cNvPr id="4099" name="Object 8">
                        <a:extLst>
                          <a:ext uri="{FF2B5EF4-FFF2-40B4-BE49-F238E27FC236}">
                            <a16:creationId xmlns:a16="http://schemas.microsoft.com/office/drawing/2014/main" id="{052BC3AB-EA6A-402C-A704-065D97EE4C3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3860800"/>
                        <a:ext cx="4229100" cy="144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Номер слайда 2">
            <a:extLst>
              <a:ext uri="{FF2B5EF4-FFF2-40B4-BE49-F238E27FC236}">
                <a16:creationId xmlns:a16="http://schemas.microsoft.com/office/drawing/2014/main" id="{CB68185D-E579-40DA-A2B4-641F041B2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AFE238-F823-4A05-A84E-3BDE45B79439}" type="slidenum">
              <a:rPr lang="ru-RU" altLang="ru-RU" sz="28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2800">
              <a:solidFill>
                <a:srgbClr val="FF0000"/>
              </a:solidFill>
            </a:endParaRPr>
          </a:p>
        </p:txBody>
      </p:sp>
      <p:sp>
        <p:nvSpPr>
          <p:cNvPr id="3" name="Выноска: линия с чертой 2">
            <a:extLst>
              <a:ext uri="{FF2B5EF4-FFF2-40B4-BE49-F238E27FC236}">
                <a16:creationId xmlns:a16="http://schemas.microsoft.com/office/drawing/2014/main" id="{5FDD761A-C3EE-4B28-9C31-EC5DC2618F3B}"/>
              </a:ext>
            </a:extLst>
          </p:cNvPr>
          <p:cNvSpPr/>
          <p:nvPr/>
        </p:nvSpPr>
        <p:spPr>
          <a:xfrm>
            <a:off x="107504" y="3557587"/>
            <a:ext cx="1584176" cy="606425"/>
          </a:xfrm>
          <a:prstGeom prst="accentCallout1">
            <a:avLst>
              <a:gd name="adj1" fmla="val 39126"/>
              <a:gd name="adj2" fmla="val 104563"/>
              <a:gd name="adj3" fmla="val -129979"/>
              <a:gd name="adj4" fmla="val 1323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/>
              <a:t>радиогенный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3">
            <a:extLst>
              <a:ext uri="{FF2B5EF4-FFF2-40B4-BE49-F238E27FC236}">
                <a16:creationId xmlns:a16="http://schemas.microsoft.com/office/drawing/2014/main" id="{4CB6D584-2CF7-48A1-AAF4-A739266C4FD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19250" y="4941888"/>
          <a:ext cx="6180138" cy="1457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3" imgW="2044700" imgH="482600" progId="Equation.3">
                  <p:embed/>
                </p:oleObj>
              </mc:Choice>
              <mc:Fallback>
                <p:oleObj name="Формула" r:id="rId3" imgW="2044700" imgH="482600" progId="Equation.3">
                  <p:embed/>
                  <p:pic>
                    <p:nvPicPr>
                      <p:cNvPr id="5122" name="Object 3">
                        <a:extLst>
                          <a:ext uri="{FF2B5EF4-FFF2-40B4-BE49-F238E27FC236}">
                            <a16:creationId xmlns:a16="http://schemas.microsoft.com/office/drawing/2014/main" id="{4CB6D584-2CF7-48A1-AAF4-A739266C4FD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250" y="4941888"/>
                        <a:ext cx="6180138" cy="1457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4">
            <a:extLst>
              <a:ext uri="{FF2B5EF4-FFF2-40B4-BE49-F238E27FC236}">
                <a16:creationId xmlns:a16="http://schemas.microsoft.com/office/drawing/2014/main" id="{9D86D0E5-A17A-4757-988A-031034393C6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692275" y="476250"/>
          <a:ext cx="5835650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5" imgW="1930400" imgH="431800" progId="Equation.3">
                  <p:embed/>
                </p:oleObj>
              </mc:Choice>
              <mc:Fallback>
                <p:oleObj name="Формула" r:id="rId5" imgW="1930400" imgH="431800" progId="Equation.3">
                  <p:embed/>
                  <p:pic>
                    <p:nvPicPr>
                      <p:cNvPr id="5123" name="Object 4">
                        <a:extLst>
                          <a:ext uri="{FF2B5EF4-FFF2-40B4-BE49-F238E27FC236}">
                            <a16:creationId xmlns:a16="http://schemas.microsoft.com/office/drawing/2014/main" id="{9D86D0E5-A17A-4757-988A-031034393C6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476250"/>
                        <a:ext cx="5835650" cy="130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>
            <a:extLst>
              <a:ext uri="{FF2B5EF4-FFF2-40B4-BE49-F238E27FC236}">
                <a16:creationId xmlns:a16="http://schemas.microsoft.com/office/drawing/2014/main" id="{94EEA00B-7A81-4A26-8577-C4C7E4C96FB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35150" y="2708275"/>
          <a:ext cx="5681663" cy="130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7" imgW="1879600" imgH="431800" progId="Equation.3">
                  <p:embed/>
                </p:oleObj>
              </mc:Choice>
              <mc:Fallback>
                <p:oleObj name="Формула" r:id="rId7" imgW="1879600" imgH="431800" progId="Equation.3">
                  <p:embed/>
                  <p:pic>
                    <p:nvPicPr>
                      <p:cNvPr id="5124" name="Object 4">
                        <a:extLst>
                          <a:ext uri="{FF2B5EF4-FFF2-40B4-BE49-F238E27FC236}">
                            <a16:creationId xmlns:a16="http://schemas.microsoft.com/office/drawing/2014/main" id="{94EEA00B-7A81-4A26-8577-C4C7E4C96FB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708275"/>
                        <a:ext cx="5681663" cy="130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Номер слайда 2">
            <a:extLst>
              <a:ext uri="{FF2B5EF4-FFF2-40B4-BE49-F238E27FC236}">
                <a16:creationId xmlns:a16="http://schemas.microsoft.com/office/drawing/2014/main" id="{BA2FAAED-5CE4-428D-9A26-4B5EFD56B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05638" y="6381750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42E0259-D98B-48E3-84B3-536273F94100}" type="slidenum">
              <a:rPr lang="ru-RU" altLang="ru-RU" sz="28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2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0610B8C-3913-4514-A329-B30C4D301F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b="1"/>
              <a:t>Условия применения методов датирования возраста минералов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34C7D41-BFC5-49CB-9B31-50FA38BE03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ru-RU" altLang="ru-RU"/>
              <a:t>Минерал должен быть закрытой системой относительно дочернего и материнского нуклидов. </a:t>
            </a:r>
            <a:endParaRPr lang="en-US" altLang="ru-RU"/>
          </a:p>
          <a:p>
            <a:pPr marL="609600" indent="-609600" eaLnBrk="1" hangingPunct="1">
              <a:buFontTx/>
              <a:buAutoNum type="arabicPeriod"/>
            </a:pPr>
            <a:r>
              <a:rPr lang="ru-RU" altLang="ru-RU"/>
              <a:t>В момент кристаллизации минерал не содержал атомов дочернего нуклида</a:t>
            </a:r>
            <a:r>
              <a:rPr lang="en-US" altLang="ru-RU"/>
              <a:t> (N</a:t>
            </a:r>
            <a:r>
              <a:rPr lang="en-US" altLang="ru-RU" baseline="-25000"/>
              <a:t>D,0</a:t>
            </a:r>
            <a:r>
              <a:rPr lang="en-US" altLang="ru-RU"/>
              <a:t>=0).</a:t>
            </a:r>
            <a:endParaRPr lang="ru-RU" altLang="ru-RU"/>
          </a:p>
        </p:txBody>
      </p:sp>
      <p:sp>
        <p:nvSpPr>
          <p:cNvPr id="6148" name="Номер слайда 2">
            <a:extLst>
              <a:ext uri="{FF2B5EF4-FFF2-40B4-BE49-F238E27FC236}">
                <a16:creationId xmlns:a16="http://schemas.microsoft.com/office/drawing/2014/main" id="{636FED32-7801-48AD-89F8-A24487386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5163" y="6381750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56009C-CED7-441B-BE00-6A7C7F3E504E}" type="slidenum">
              <a:rPr lang="ru-RU" altLang="ru-RU" sz="28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2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>
            <a:extLst>
              <a:ext uri="{FF2B5EF4-FFF2-40B4-BE49-F238E27FC236}">
                <a16:creationId xmlns:a16="http://schemas.microsoft.com/office/drawing/2014/main" id="{C512C5ED-5D29-4B30-ACE1-7FC974D2206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36788" y="2060575"/>
          <a:ext cx="460851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4" imgW="1536033" imgH="253890" progId="Equation.3">
                  <p:embed/>
                </p:oleObj>
              </mc:Choice>
              <mc:Fallback>
                <p:oleObj name="Формула" r:id="rId4" imgW="1536033" imgH="253890" progId="Equation.3">
                  <p:embed/>
                  <p:pic>
                    <p:nvPicPr>
                      <p:cNvPr id="7170" name="Object 2">
                        <a:extLst>
                          <a:ext uri="{FF2B5EF4-FFF2-40B4-BE49-F238E27FC236}">
                            <a16:creationId xmlns:a16="http://schemas.microsoft.com/office/drawing/2014/main" id="{C512C5ED-5D29-4B30-ACE1-7FC974D2206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6788" y="2060575"/>
                        <a:ext cx="460851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4">
            <a:extLst>
              <a:ext uri="{FF2B5EF4-FFF2-40B4-BE49-F238E27FC236}">
                <a16:creationId xmlns:a16="http://schemas.microsoft.com/office/drawing/2014/main" id="{5D9F29EA-7FAE-4713-B31C-0DFA667EBE3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9613" y="3573463"/>
          <a:ext cx="5294312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Формула" r:id="rId6" imgW="1765300" imgH="457200" progId="Equation.3">
                  <p:embed/>
                </p:oleObj>
              </mc:Choice>
              <mc:Fallback>
                <p:oleObj name="Формула" r:id="rId6" imgW="1765300" imgH="457200" progId="Equation.3">
                  <p:embed/>
                  <p:pic>
                    <p:nvPicPr>
                      <p:cNvPr id="7171" name="Object 4">
                        <a:extLst>
                          <a:ext uri="{FF2B5EF4-FFF2-40B4-BE49-F238E27FC236}">
                            <a16:creationId xmlns:a16="http://schemas.microsoft.com/office/drawing/2014/main" id="{5D9F29EA-7FAE-4713-B31C-0DFA667EBE3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3573463"/>
                        <a:ext cx="5294312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Номер слайда 2">
            <a:extLst>
              <a:ext uri="{FF2B5EF4-FFF2-40B4-BE49-F238E27FC236}">
                <a16:creationId xmlns:a16="http://schemas.microsoft.com/office/drawing/2014/main" id="{1DA651C3-344B-4B55-98A4-5994C8675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BDDDC4-5E89-4FAC-8E08-93D7FBEC99A9}" type="slidenum">
              <a:rPr lang="ru-RU" altLang="ru-RU" sz="28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2800">
              <a:solidFill>
                <a:srgbClr val="FF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5">
            <a:extLst>
              <a:ext uri="{FF2B5EF4-FFF2-40B4-BE49-F238E27FC236}">
                <a16:creationId xmlns:a16="http://schemas.microsoft.com/office/drawing/2014/main" id="{04236507-0F45-40CA-BAA2-8252B18CCA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Изохрона</a:t>
            </a:r>
          </a:p>
        </p:txBody>
      </p:sp>
      <p:graphicFrame>
        <p:nvGraphicFramePr>
          <p:cNvPr id="8195" name="Object 4">
            <a:extLst>
              <a:ext uri="{FF2B5EF4-FFF2-40B4-BE49-F238E27FC236}">
                <a16:creationId xmlns:a16="http://schemas.microsoft.com/office/drawing/2014/main" id="{00AB8274-1335-431D-989D-719F0EF3021D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0" y="1557338"/>
          <a:ext cx="4554538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HOTO-PAINT" r:id="rId3" imgW="2252095" imgH="2337425" progId="CorelPhotoPaint.Image.12">
                  <p:embed/>
                </p:oleObj>
              </mc:Choice>
              <mc:Fallback>
                <p:oleObj name="PHOTO-PAINT" r:id="rId3" imgW="2252095" imgH="2337425" progId="CorelPhotoPaint.Image.12">
                  <p:embed/>
                  <p:pic>
                    <p:nvPicPr>
                      <p:cNvPr id="8195" name="Object 4">
                        <a:extLst>
                          <a:ext uri="{FF2B5EF4-FFF2-40B4-BE49-F238E27FC236}">
                            <a16:creationId xmlns:a16="http://schemas.microsoft.com/office/drawing/2014/main" id="{00AB8274-1335-431D-989D-719F0EF3021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557338"/>
                        <a:ext cx="4554538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6" name="Picture 6" descr="Картинки по запросу изохрона">
            <a:extLst>
              <a:ext uri="{FF2B5EF4-FFF2-40B4-BE49-F238E27FC236}">
                <a16:creationId xmlns:a16="http://schemas.microsoft.com/office/drawing/2014/main" id="{7DA9E981-D51D-4AE3-8ED3-E755A3BED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2266950"/>
            <a:ext cx="4643437" cy="360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Номер слайда 2">
            <a:extLst>
              <a:ext uri="{FF2B5EF4-FFF2-40B4-BE49-F238E27FC236}">
                <a16:creationId xmlns:a16="http://schemas.microsoft.com/office/drawing/2014/main" id="{28EDA68C-E576-4458-91A6-58A224A3A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81A0E8-5EDC-41FC-AAB9-85DAEF88CA52}" type="slidenum">
              <a:rPr lang="ru-RU" altLang="ru-RU" sz="28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280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0DC0EE5-5D37-44A5-B6DD-B7FC3F7D90FF}"/>
                  </a:ext>
                </a:extLst>
              </p:cNvPr>
              <p:cNvSpPr txBox="1"/>
              <p:nvPr/>
            </p:nvSpPr>
            <p:spPr>
              <a:xfrm>
                <a:off x="5267967" y="1508630"/>
                <a:ext cx="3484865" cy="505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ru-RU" sz="32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37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87</m:t>
                          </m:r>
                        </m:sup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𝑅𝑏</m:t>
                          </m:r>
                        </m:e>
                      </m:sPre>
                      <m:r>
                        <a:rPr lang="ru-RU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Pre>
                        <m:sPrePr>
                          <m:ctrlPr>
                            <a:rPr lang="ru-RU" sz="32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38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87</m:t>
                          </m:r>
                        </m:sup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𝑆𝑟</m:t>
                          </m:r>
                        </m:e>
                      </m:sPre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Pre>
                        <m:sPre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p>
                        <m:e>
                          <m:r>
                            <a:rPr lang="ru-RU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</m:sPre>
                    </m:oMath>
                  </m:oMathPara>
                </a14:m>
                <a:endParaRPr lang="ru-RU" sz="3200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00DC0EE5-5D37-44A5-B6DD-B7FC3F7D90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7967" y="1508630"/>
                <a:ext cx="3484865" cy="505908"/>
              </a:xfrm>
              <a:prstGeom prst="rect">
                <a:avLst/>
              </a:prstGeom>
              <a:blipFill>
                <a:blip r:embed="rId6"/>
                <a:stretch>
                  <a:fillRect b="-120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FBF19D8-307F-4AA9-8F23-2C9A00A390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Интервал времени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921E31DE-BF35-44CC-B1FC-4999C1A3E2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Нижняя граница обусловлена точностью определения минимального количества радиогенного изотопа.</a:t>
            </a:r>
          </a:p>
          <a:p>
            <a:pPr eaLnBrk="1" hangingPunct="1"/>
            <a:r>
              <a:rPr lang="ru-RU" altLang="ru-RU"/>
              <a:t>Верхняя граница зависит от возможной потери используемых элементов в процессе метаморфизма (при отсутствии потерь равна возрасту Земли).</a:t>
            </a:r>
          </a:p>
        </p:txBody>
      </p:sp>
      <p:sp>
        <p:nvSpPr>
          <p:cNvPr id="9220" name="Номер слайда 2">
            <a:extLst>
              <a:ext uri="{FF2B5EF4-FFF2-40B4-BE49-F238E27FC236}">
                <a16:creationId xmlns:a16="http://schemas.microsoft.com/office/drawing/2014/main" id="{539AA5F5-1ECA-42B4-B9B6-E3D869EC1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04050" y="6392863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507144-B297-4839-8CFA-A07F453D177C}" type="slidenum">
              <a:rPr lang="ru-RU" altLang="ru-RU" sz="28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2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>
            <a:extLst>
              <a:ext uri="{FF2B5EF4-FFF2-40B4-BE49-F238E27FC236}">
                <a16:creationId xmlns:a16="http://schemas.microsoft.com/office/drawing/2014/main" id="{EB1E79D1-D7E0-401F-818E-7CA9EC3C5A3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Калий-аргоновый метод</a:t>
            </a:r>
          </a:p>
        </p:txBody>
      </p:sp>
      <p:sp>
        <p:nvSpPr>
          <p:cNvPr id="10243" name="Номер слайда 1">
            <a:extLst>
              <a:ext uri="{FF2B5EF4-FFF2-40B4-BE49-F238E27FC236}">
                <a16:creationId xmlns:a16="http://schemas.microsoft.com/office/drawing/2014/main" id="{1B9BC1A9-29C8-4806-98E9-2C5ECC7A4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197B810-D2AE-4F76-921D-3297F413A1FF}" type="slidenum">
              <a:rPr lang="ru-RU" altLang="ru-RU" sz="28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ru-RU" altLang="ru-RU" sz="2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263" name="Group 55">
            <a:extLst>
              <a:ext uri="{FF2B5EF4-FFF2-40B4-BE49-F238E27FC236}">
                <a16:creationId xmlns:a16="http://schemas.microsoft.com/office/drawing/2014/main" id="{18F46D62-0812-4F97-B22A-68D40C4B0E92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866099871"/>
              </p:ext>
            </p:extLst>
          </p:nvPr>
        </p:nvGraphicFramePr>
        <p:xfrm>
          <a:off x="468313" y="922338"/>
          <a:ext cx="8229600" cy="4306888"/>
        </p:xfrm>
        <a:graphic>
          <a:graphicData uri="http://schemas.openxmlformats.org/drawingml/2006/table">
            <a:tbl>
              <a:tblPr/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77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земной коре (% от суммы изотопов)</a:t>
                      </a: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атмосфере (% от суммы изотопов)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6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  <a:r>
                        <a:rPr kumimoji="0" lang="ru-RU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 = 93,2581</a:t>
                      </a:r>
                      <a:endParaRPr kumimoji="0" lang="ru-RU" sz="28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36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 = 0,337</a:t>
                      </a:r>
                      <a:endParaRPr kumimoji="0" lang="ru-RU" sz="28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6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 = 0,01167 (</a:t>
                      </a:r>
                      <a:r>
                        <a:rPr kumimoji="0" lang="el-GR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β</a:t>
                      </a:r>
                      <a:r>
                        <a:rPr kumimoji="0" lang="en-US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EC)</a:t>
                      </a:r>
                      <a:endParaRPr kumimoji="0" lang="ru-RU" sz="28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38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 = 0,063</a:t>
                      </a:r>
                      <a:endParaRPr kumimoji="0" lang="ru-RU" sz="28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6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</a:t>
                      </a: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 = 6,7302</a:t>
                      </a:r>
                      <a:endParaRPr kumimoji="0" lang="ru-RU" sz="2800" b="0" i="0" u="none" strike="noStrike" cap="none" normalizeH="0" baseline="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</a:t>
                      </a: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</a:t>
                      </a: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= 99,60</a:t>
                      </a:r>
                      <a:endParaRPr kumimoji="0" lang="ru-RU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283" name="Text Box 56">
            <a:extLst>
              <a:ext uri="{FF2B5EF4-FFF2-40B4-BE49-F238E27FC236}">
                <a16:creationId xmlns:a16="http://schemas.microsoft.com/office/drawing/2014/main" id="{ABCEF083-5DB3-4011-9A62-1F1475E392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6825" y="5589588"/>
            <a:ext cx="28305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ru-RU" sz="2800" baseline="30000"/>
              <a:t>40</a:t>
            </a:r>
            <a:r>
              <a:rPr lang="en-US" altLang="ru-RU" sz="2800"/>
              <a:t>Ar/</a:t>
            </a:r>
            <a:r>
              <a:rPr lang="en-US" altLang="ru-RU" sz="2800" baseline="30000"/>
              <a:t>36</a:t>
            </a:r>
            <a:r>
              <a:rPr lang="en-US" altLang="ru-RU" sz="2800"/>
              <a:t>Ar = 295,5</a:t>
            </a:r>
            <a:endParaRPr lang="ru-RU" altLang="ru-RU" sz="2800" baseline="30000"/>
          </a:p>
        </p:txBody>
      </p:sp>
      <p:sp>
        <p:nvSpPr>
          <p:cNvPr id="11284" name="Номер слайда 2">
            <a:extLst>
              <a:ext uri="{FF2B5EF4-FFF2-40B4-BE49-F238E27FC236}">
                <a16:creationId xmlns:a16="http://schemas.microsoft.com/office/drawing/2014/main" id="{36ED0AB0-692F-47FB-AE71-B16063DD5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EF540A-268D-4CEA-8441-8FEC8A474077}" type="slidenum">
              <a:rPr lang="ru-RU" altLang="ru-RU" sz="2800" smtClean="0">
                <a:solidFill>
                  <a:srgbClr val="FF0000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ru-RU" altLang="ru-RU" sz="28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2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ppt/theme/themeOverride3.xml><?xml version="1.0" encoding="utf-8"?>
<a:themeOverride xmlns:a="http://schemas.openxmlformats.org/drawingml/2006/main">
  <a:clrScheme name="Оформление по умолчанию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3235</TotalTime>
  <Words>2236</Words>
  <Application>Microsoft Office PowerPoint</Application>
  <PresentationFormat>Экран (4:3)</PresentationFormat>
  <Paragraphs>156</Paragraphs>
  <Slides>18</Slides>
  <Notes>17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Cambria Math</vt:lpstr>
      <vt:lpstr>Times New Roman</vt:lpstr>
      <vt:lpstr>Оформление по умолчанию</vt:lpstr>
      <vt:lpstr>Формула</vt:lpstr>
      <vt:lpstr>PHOTO-PAINT</vt:lpstr>
      <vt:lpstr>Методы датирования</vt:lpstr>
      <vt:lpstr>Презентация PowerPoint</vt:lpstr>
      <vt:lpstr>Презентация PowerPoint</vt:lpstr>
      <vt:lpstr>Условия применения методов датирования возраста минералов</vt:lpstr>
      <vt:lpstr>Презентация PowerPoint</vt:lpstr>
      <vt:lpstr>Изохрона</vt:lpstr>
      <vt:lpstr>Интервал времени</vt:lpstr>
      <vt:lpstr>Калий-аргоновый метод</vt:lpstr>
      <vt:lpstr>Презентация PowerPoint</vt:lpstr>
      <vt:lpstr>Презентация PowerPoint</vt:lpstr>
      <vt:lpstr>Презентация PowerPoint</vt:lpstr>
      <vt:lpstr>Условия применения</vt:lpstr>
      <vt:lpstr>Презентация PowerPoint</vt:lpstr>
      <vt:lpstr>Презентация PowerPoint</vt:lpstr>
      <vt:lpstr>Презентация PowerPoint</vt:lpstr>
      <vt:lpstr>Презентация PowerPoint</vt:lpstr>
      <vt:lpstr>230Th/234U </vt:lpstr>
      <vt:lpstr>230Th/234U </vt:lpstr>
    </vt:vector>
  </TitlesOfParts>
  <Company>RADIOECOLOGY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Альфа-спектрометрия с применением ППД</dc:title>
  <dc:creator>Manakhov</dc:creator>
  <cp:lastModifiedBy>D.V. Manakhov</cp:lastModifiedBy>
  <cp:revision>47</cp:revision>
  <dcterms:created xsi:type="dcterms:W3CDTF">2012-03-02T06:42:00Z</dcterms:created>
  <dcterms:modified xsi:type="dcterms:W3CDTF">2022-10-31T21:24:04Z</dcterms:modified>
</cp:coreProperties>
</file>