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70" r:id="rId15"/>
    <p:sldId id="271" r:id="rId16"/>
    <p:sldId id="272" r:id="rId17"/>
    <p:sldId id="273" r:id="rId18"/>
    <p:sldId id="274" r:id="rId19"/>
    <p:sldId id="276" r:id="rId20"/>
    <p:sldId id="275" r:id="rId21"/>
    <p:sldId id="277" r:id="rId22"/>
    <p:sldId id="278" r:id="rId23"/>
    <p:sldId id="279" r:id="rId24"/>
    <p:sldId id="281" r:id="rId25"/>
    <p:sldId id="280" r:id="rId26"/>
    <p:sldId id="282" r:id="rId27"/>
    <p:sldId id="283" r:id="rId28"/>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E3A327-EA7E-47E9-A8A1-AE71525C9105}" v="35" dt="2022-11-01T21:42:45.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72362" autoAdjust="0"/>
  </p:normalViewPr>
  <p:slideViewPr>
    <p:cSldViewPr>
      <p:cViewPr varScale="1">
        <p:scale>
          <a:sx n="58" d="100"/>
          <a:sy n="58" d="100"/>
        </p:scale>
        <p:origin x="2083"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V. Manakhov" userId="56fc202244518b9b" providerId="LiveId" clId="{CFE3A327-EA7E-47E9-A8A1-AE71525C9105}"/>
    <pc:docChg chg="undo custSel modSld">
      <pc:chgData name="D.V. Manakhov" userId="56fc202244518b9b" providerId="LiveId" clId="{CFE3A327-EA7E-47E9-A8A1-AE71525C9105}" dt="2022-11-01T20:36:56.110" v="327" actId="20577"/>
      <pc:docMkLst>
        <pc:docMk/>
      </pc:docMkLst>
      <pc:sldChg chg="modAnim modNotesTx">
        <pc:chgData name="D.V. Manakhov" userId="56fc202244518b9b" providerId="LiveId" clId="{CFE3A327-EA7E-47E9-A8A1-AE71525C9105}" dt="2022-11-01T20:01:46.375" v="240" actId="20577"/>
        <pc:sldMkLst>
          <pc:docMk/>
          <pc:sldMk cId="0" sldId="257"/>
        </pc:sldMkLst>
      </pc:sldChg>
      <pc:sldChg chg="modNotesTx">
        <pc:chgData name="D.V. Manakhov" userId="56fc202244518b9b" providerId="LiveId" clId="{CFE3A327-EA7E-47E9-A8A1-AE71525C9105}" dt="2022-11-01T20:02:39.451" v="256" actId="6549"/>
        <pc:sldMkLst>
          <pc:docMk/>
          <pc:sldMk cId="0" sldId="258"/>
        </pc:sldMkLst>
      </pc:sldChg>
      <pc:sldChg chg="modNotesTx">
        <pc:chgData name="D.V. Manakhov" userId="56fc202244518b9b" providerId="LiveId" clId="{CFE3A327-EA7E-47E9-A8A1-AE71525C9105}" dt="2022-04-06T18:24:14.117" v="2"/>
        <pc:sldMkLst>
          <pc:docMk/>
          <pc:sldMk cId="0" sldId="259"/>
        </pc:sldMkLst>
      </pc:sldChg>
      <pc:sldChg chg="modNotesTx">
        <pc:chgData name="D.V. Manakhov" userId="56fc202244518b9b" providerId="LiveId" clId="{CFE3A327-EA7E-47E9-A8A1-AE71525C9105}" dt="2022-11-01T20:03:42.506" v="260" actId="57"/>
        <pc:sldMkLst>
          <pc:docMk/>
          <pc:sldMk cId="0" sldId="260"/>
        </pc:sldMkLst>
      </pc:sldChg>
      <pc:sldChg chg="modNotesTx">
        <pc:chgData name="D.V. Manakhov" userId="56fc202244518b9b" providerId="LiveId" clId="{CFE3A327-EA7E-47E9-A8A1-AE71525C9105}" dt="2022-04-06T18:39:41.434" v="27" actId="20577"/>
        <pc:sldMkLst>
          <pc:docMk/>
          <pc:sldMk cId="0" sldId="261"/>
        </pc:sldMkLst>
      </pc:sldChg>
      <pc:sldChg chg="addSp modSp mod modClrScheme chgLayout modNotesTx">
        <pc:chgData name="D.V. Manakhov" userId="56fc202244518b9b" providerId="LiveId" clId="{CFE3A327-EA7E-47E9-A8A1-AE71525C9105}" dt="2022-04-06T18:55:09.493" v="45" actId="1076"/>
        <pc:sldMkLst>
          <pc:docMk/>
          <pc:sldMk cId="0" sldId="262"/>
        </pc:sldMkLst>
        <pc:spChg chg="add mod ord">
          <ac:chgData name="D.V. Manakhov" userId="56fc202244518b9b" providerId="LiveId" clId="{CFE3A327-EA7E-47E9-A8A1-AE71525C9105}" dt="2022-04-06T18:53:24.405" v="39" actId="20577"/>
          <ac:spMkLst>
            <pc:docMk/>
            <pc:sldMk cId="0" sldId="262"/>
            <ac:spMk id="2" creationId="{4823BAA5-DC1D-4A87-A3E2-5A345B3879CE}"/>
          </ac:spMkLst>
        </pc:spChg>
        <pc:spChg chg="mod ord">
          <ac:chgData name="D.V. Manakhov" userId="56fc202244518b9b" providerId="LiveId" clId="{CFE3A327-EA7E-47E9-A8A1-AE71525C9105}" dt="2022-04-06T18:53:08.908" v="33" actId="700"/>
          <ac:spMkLst>
            <pc:docMk/>
            <pc:sldMk cId="0" sldId="262"/>
            <ac:spMk id="9218" creationId="{8F504931-73E5-474E-BCD8-F574FC56AF17}"/>
          </ac:spMkLst>
        </pc:spChg>
        <pc:spChg chg="mod ord">
          <ac:chgData name="D.V. Manakhov" userId="56fc202244518b9b" providerId="LiveId" clId="{CFE3A327-EA7E-47E9-A8A1-AE71525C9105}" dt="2022-04-06T18:53:33.281" v="41" actId="404"/>
          <ac:spMkLst>
            <pc:docMk/>
            <pc:sldMk cId="0" sldId="262"/>
            <ac:spMk id="9219" creationId="{FFFCE14C-0DBA-40D2-979D-95D99912611D}"/>
          </ac:spMkLst>
        </pc:spChg>
        <pc:spChg chg="mod ord">
          <ac:chgData name="D.V. Manakhov" userId="56fc202244518b9b" providerId="LiveId" clId="{CFE3A327-EA7E-47E9-A8A1-AE71525C9105}" dt="2022-04-06T18:53:08.908" v="33" actId="700"/>
          <ac:spMkLst>
            <pc:docMk/>
            <pc:sldMk cId="0" sldId="262"/>
            <ac:spMk id="9220" creationId="{D19BC98A-B7BB-40E6-801D-CD73DD11E5D2}"/>
          </ac:spMkLst>
        </pc:spChg>
        <pc:picChg chg="add mod">
          <ac:chgData name="D.V. Manakhov" userId="56fc202244518b9b" providerId="LiveId" clId="{CFE3A327-EA7E-47E9-A8A1-AE71525C9105}" dt="2022-04-06T18:52:59.208" v="32" actId="1076"/>
          <ac:picMkLst>
            <pc:docMk/>
            <pc:sldMk cId="0" sldId="262"/>
            <ac:picMk id="9222" creationId="{95D02825-4324-409F-AA22-2C54E7AFF864}"/>
          </ac:picMkLst>
        </pc:picChg>
        <pc:picChg chg="add mod">
          <ac:chgData name="D.V. Manakhov" userId="56fc202244518b9b" providerId="LiveId" clId="{CFE3A327-EA7E-47E9-A8A1-AE71525C9105}" dt="2022-04-06T18:55:09.493" v="45" actId="1076"/>
          <ac:picMkLst>
            <pc:docMk/>
            <pc:sldMk cId="0" sldId="262"/>
            <ac:picMk id="9224" creationId="{BAF20F00-4C8C-48DA-99D2-4B0F62BB8BCE}"/>
          </ac:picMkLst>
        </pc:picChg>
      </pc:sldChg>
      <pc:sldChg chg="addSp modSp modNotesTx">
        <pc:chgData name="D.V. Manakhov" userId="56fc202244518b9b" providerId="LiveId" clId="{CFE3A327-EA7E-47E9-A8A1-AE71525C9105}" dt="2022-04-06T19:01:52.126" v="53" actId="1076"/>
        <pc:sldMkLst>
          <pc:docMk/>
          <pc:sldMk cId="0" sldId="263"/>
        </pc:sldMkLst>
        <pc:spChg chg="mod">
          <ac:chgData name="D.V. Manakhov" userId="56fc202244518b9b" providerId="LiveId" clId="{CFE3A327-EA7E-47E9-A8A1-AE71525C9105}" dt="2022-04-06T18:55:52.383" v="49" actId="1076"/>
          <ac:spMkLst>
            <pc:docMk/>
            <pc:sldMk cId="0" sldId="263"/>
            <ac:spMk id="10244" creationId="{A8851E21-509E-4CA9-9B98-93C4F107A6B2}"/>
          </ac:spMkLst>
        </pc:spChg>
        <pc:picChg chg="add mod">
          <ac:chgData name="D.V. Manakhov" userId="56fc202244518b9b" providerId="LiveId" clId="{CFE3A327-EA7E-47E9-A8A1-AE71525C9105}" dt="2022-04-06T19:01:52.126" v="53" actId="1076"/>
          <ac:picMkLst>
            <pc:docMk/>
            <pc:sldMk cId="0" sldId="263"/>
            <ac:picMk id="10247" creationId="{35DAD860-433A-467E-9988-41948F2A98AB}"/>
          </ac:picMkLst>
        </pc:picChg>
      </pc:sldChg>
      <pc:sldChg chg="delSp modNotesTx">
        <pc:chgData name="D.V. Manakhov" userId="56fc202244518b9b" providerId="LiveId" clId="{CFE3A327-EA7E-47E9-A8A1-AE71525C9105}" dt="2022-04-06T19:02:22.894" v="56" actId="478"/>
        <pc:sldMkLst>
          <pc:docMk/>
          <pc:sldMk cId="0" sldId="264"/>
        </pc:sldMkLst>
        <pc:spChg chg="del">
          <ac:chgData name="D.V. Manakhov" userId="56fc202244518b9b" providerId="LiveId" clId="{CFE3A327-EA7E-47E9-A8A1-AE71525C9105}" dt="2022-04-06T19:02:22.894" v="56" actId="478"/>
          <ac:spMkLst>
            <pc:docMk/>
            <pc:sldMk cId="0" sldId="264"/>
            <ac:spMk id="11266" creationId="{4EA6B201-24B9-4389-936F-D6182243C07D}"/>
          </ac:spMkLst>
        </pc:spChg>
      </pc:sldChg>
      <pc:sldChg chg="modNotesTx">
        <pc:chgData name="D.V. Manakhov" userId="56fc202244518b9b" providerId="LiveId" clId="{CFE3A327-EA7E-47E9-A8A1-AE71525C9105}" dt="2022-04-06T19:02:48.334" v="57"/>
        <pc:sldMkLst>
          <pc:docMk/>
          <pc:sldMk cId="0" sldId="265"/>
        </pc:sldMkLst>
      </pc:sldChg>
      <pc:sldChg chg="modNotesTx">
        <pc:chgData name="D.V. Manakhov" userId="56fc202244518b9b" providerId="LiveId" clId="{CFE3A327-EA7E-47E9-A8A1-AE71525C9105}" dt="2022-11-01T20:22:14.358" v="267" actId="20577"/>
        <pc:sldMkLst>
          <pc:docMk/>
          <pc:sldMk cId="0" sldId="266"/>
        </pc:sldMkLst>
      </pc:sldChg>
      <pc:sldChg chg="modNotesTx">
        <pc:chgData name="D.V. Manakhov" userId="56fc202244518b9b" providerId="LiveId" clId="{CFE3A327-EA7E-47E9-A8A1-AE71525C9105}" dt="2022-11-01T20:23:34.889" v="268" actId="20577"/>
        <pc:sldMkLst>
          <pc:docMk/>
          <pc:sldMk cId="0" sldId="267"/>
        </pc:sldMkLst>
      </pc:sldChg>
      <pc:sldChg chg="modNotesTx">
        <pc:chgData name="D.V. Manakhov" userId="56fc202244518b9b" providerId="LiveId" clId="{CFE3A327-EA7E-47E9-A8A1-AE71525C9105}" dt="2022-04-06T19:04:44.983" v="68" actId="20577"/>
        <pc:sldMkLst>
          <pc:docMk/>
          <pc:sldMk cId="0" sldId="269"/>
        </pc:sldMkLst>
      </pc:sldChg>
      <pc:sldChg chg="modNotesTx">
        <pc:chgData name="D.V. Manakhov" userId="56fc202244518b9b" providerId="LiveId" clId="{CFE3A327-EA7E-47E9-A8A1-AE71525C9105}" dt="2022-11-01T20:32:16.534" v="313" actId="20577"/>
        <pc:sldMkLst>
          <pc:docMk/>
          <pc:sldMk cId="0" sldId="270"/>
        </pc:sldMkLst>
      </pc:sldChg>
      <pc:sldChg chg="modNotesTx">
        <pc:chgData name="D.V. Manakhov" userId="56fc202244518b9b" providerId="LiveId" clId="{CFE3A327-EA7E-47E9-A8A1-AE71525C9105}" dt="2022-04-06T19:11:24.933" v="104" actId="20577"/>
        <pc:sldMkLst>
          <pc:docMk/>
          <pc:sldMk cId="0" sldId="271"/>
        </pc:sldMkLst>
      </pc:sldChg>
      <pc:sldChg chg="modNotesTx">
        <pc:chgData name="D.V. Manakhov" userId="56fc202244518b9b" providerId="LiveId" clId="{CFE3A327-EA7E-47E9-A8A1-AE71525C9105}" dt="2022-11-01T20:28:51.585" v="275" actId="313"/>
        <pc:sldMkLst>
          <pc:docMk/>
          <pc:sldMk cId="0" sldId="272"/>
        </pc:sldMkLst>
      </pc:sldChg>
      <pc:sldChg chg="modNotesTx">
        <pc:chgData name="D.V. Manakhov" userId="56fc202244518b9b" providerId="LiveId" clId="{CFE3A327-EA7E-47E9-A8A1-AE71525C9105}" dt="2022-11-01T20:29:23.577" v="278" actId="20577"/>
        <pc:sldMkLst>
          <pc:docMk/>
          <pc:sldMk cId="0" sldId="273"/>
        </pc:sldMkLst>
      </pc:sldChg>
      <pc:sldChg chg="modNotesTx">
        <pc:chgData name="D.V. Manakhov" userId="56fc202244518b9b" providerId="LiveId" clId="{CFE3A327-EA7E-47E9-A8A1-AE71525C9105}" dt="2022-11-01T20:29:47.232" v="285" actId="20577"/>
        <pc:sldMkLst>
          <pc:docMk/>
          <pc:sldMk cId="0" sldId="274"/>
        </pc:sldMkLst>
      </pc:sldChg>
      <pc:sldChg chg="modNotesTx">
        <pc:chgData name="D.V. Manakhov" userId="56fc202244518b9b" providerId="LiveId" clId="{CFE3A327-EA7E-47E9-A8A1-AE71525C9105}" dt="2022-11-01T20:32:49.762" v="322" actId="20577"/>
        <pc:sldMkLst>
          <pc:docMk/>
          <pc:sldMk cId="0" sldId="275"/>
        </pc:sldMkLst>
      </pc:sldChg>
      <pc:sldChg chg="modNotesTx">
        <pc:chgData name="D.V. Manakhov" userId="56fc202244518b9b" providerId="LiveId" clId="{CFE3A327-EA7E-47E9-A8A1-AE71525C9105}" dt="2022-11-01T20:30:21.838" v="292" actId="20577"/>
        <pc:sldMkLst>
          <pc:docMk/>
          <pc:sldMk cId="0" sldId="276"/>
        </pc:sldMkLst>
      </pc:sldChg>
      <pc:sldChg chg="modNotesTx">
        <pc:chgData name="D.V. Manakhov" userId="56fc202244518b9b" providerId="LiveId" clId="{CFE3A327-EA7E-47E9-A8A1-AE71525C9105}" dt="2022-04-06T19:18:46.515" v="157" actId="6549"/>
        <pc:sldMkLst>
          <pc:docMk/>
          <pc:sldMk cId="0" sldId="277"/>
        </pc:sldMkLst>
      </pc:sldChg>
      <pc:sldChg chg="modNotesTx">
        <pc:chgData name="D.V. Manakhov" userId="56fc202244518b9b" providerId="LiveId" clId="{CFE3A327-EA7E-47E9-A8A1-AE71525C9105}" dt="2022-04-06T19:20:15.363" v="159" actId="20577"/>
        <pc:sldMkLst>
          <pc:docMk/>
          <pc:sldMk cId="0" sldId="278"/>
        </pc:sldMkLst>
      </pc:sldChg>
      <pc:sldChg chg="modNotesTx">
        <pc:chgData name="D.V. Manakhov" userId="56fc202244518b9b" providerId="LiveId" clId="{CFE3A327-EA7E-47E9-A8A1-AE71525C9105}" dt="2022-04-06T19:21:49.380" v="171" actId="20577"/>
        <pc:sldMkLst>
          <pc:docMk/>
          <pc:sldMk cId="0" sldId="279"/>
        </pc:sldMkLst>
      </pc:sldChg>
      <pc:sldChg chg="modNotesTx">
        <pc:chgData name="D.V. Manakhov" userId="56fc202244518b9b" providerId="LiveId" clId="{CFE3A327-EA7E-47E9-A8A1-AE71525C9105}" dt="2022-04-06T19:26:48.465" v="197" actId="20577"/>
        <pc:sldMkLst>
          <pc:docMk/>
          <pc:sldMk cId="0" sldId="280"/>
        </pc:sldMkLst>
      </pc:sldChg>
      <pc:sldChg chg="modNotesTx">
        <pc:chgData name="D.V. Manakhov" userId="56fc202244518b9b" providerId="LiveId" clId="{CFE3A327-EA7E-47E9-A8A1-AE71525C9105}" dt="2022-11-01T20:36:56.110" v="327" actId="20577"/>
        <pc:sldMkLst>
          <pc:docMk/>
          <pc:sldMk cId="0" sldId="281"/>
        </pc:sldMkLst>
      </pc:sldChg>
      <pc:sldChg chg="modNotesTx">
        <pc:chgData name="D.V. Manakhov" userId="56fc202244518b9b" providerId="LiveId" clId="{CFE3A327-EA7E-47E9-A8A1-AE71525C9105}" dt="2022-04-06T19:30:07.471" v="204" actId="57"/>
        <pc:sldMkLst>
          <pc:docMk/>
          <pc:sldMk cId="0" sldId="282"/>
        </pc:sldMkLst>
      </pc:sldChg>
      <pc:sldChg chg="modNotesTx">
        <pc:chgData name="D.V. Manakhov" userId="56fc202244518b9b" providerId="LiveId" clId="{CFE3A327-EA7E-47E9-A8A1-AE71525C9105}" dt="2022-04-06T19:31:11.528" v="215" actId="20577"/>
        <pc:sldMkLst>
          <pc:docMk/>
          <pc:sldMk cId="0"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E3D3FD3F-6D3B-4A0D-AA4B-894229A24D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a:extLst>
              <a:ext uri="{FF2B5EF4-FFF2-40B4-BE49-F238E27FC236}">
                <a16:creationId xmlns:a16="http://schemas.microsoft.com/office/drawing/2014/main" id="{6DD583E8-DA1C-491B-90D3-44E2CBC354F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B3221196-5498-4165-AF21-AF25689D4788}" type="datetimeFigureOut">
              <a:rPr lang="ru-RU"/>
              <a:pPr>
                <a:defRPr/>
              </a:pPr>
              <a:t>02.11.2022</a:t>
            </a:fld>
            <a:endParaRPr lang="ru-RU"/>
          </a:p>
        </p:txBody>
      </p:sp>
      <p:sp>
        <p:nvSpPr>
          <p:cNvPr id="4" name="Образ слайда 3">
            <a:extLst>
              <a:ext uri="{FF2B5EF4-FFF2-40B4-BE49-F238E27FC236}">
                <a16:creationId xmlns:a16="http://schemas.microsoft.com/office/drawing/2014/main" id="{6E2856C7-43FE-45FB-BD67-BE3ED0CEF54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EE56837F-EB55-411F-97DC-0BF56DAE196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B944AC5D-B42B-4FFF-A165-0407F15917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a:extLst>
              <a:ext uri="{FF2B5EF4-FFF2-40B4-BE49-F238E27FC236}">
                <a16:creationId xmlns:a16="http://schemas.microsoft.com/office/drawing/2014/main" id="{7282F3D1-E5FD-4992-B178-FECD9C5EBF3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B3E31C0B-DF24-404B-8484-0E44B8B1E2AD}"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Фотографические эмульсии чувствительны к воздействию ионизирующих излучений, как корпускулярной, так и электромагнитной природы.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Под действием ионизирующего излучения находящийся в фотографической эмульсии нанесенной на подложку (пленка, стекло) галогенид серебра (обычно бромид) разлагается, после проявления эмульсии в ней образуются зерна металлического серебра и в области их образования наблюдается почернение. В результате на слое фотоэмульсии получается «портрет» образца, или его радиоавтограф.</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a:t>
            </a:fld>
            <a:endParaRPr lang="ru-RU"/>
          </a:p>
        </p:txBody>
      </p:sp>
    </p:spTree>
    <p:extLst>
      <p:ext uri="{BB962C8B-B14F-4D97-AF65-F5344CB8AC3E}">
        <p14:creationId xmlns:p14="http://schemas.microsoft.com/office/powerpoint/2010/main" val="12728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Побочные эффекты… Японское правительство ввело ограничение на использование этого препарата для молодых пациентов и поставило вопрос о полезности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осельтамивира</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11</a:t>
            </a:fld>
            <a:endParaRPr lang="ru-RU"/>
          </a:p>
        </p:txBody>
      </p:sp>
    </p:spTree>
    <p:extLst>
      <p:ext uri="{BB962C8B-B14F-4D97-AF65-F5344CB8AC3E}">
        <p14:creationId xmlns:p14="http://schemas.microsoft.com/office/powerpoint/2010/main" val="49489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Целью данного исследования было определение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осельтамивира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мозге детеныша, подростка и взрослой крысы после инъекции меченного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ru-RU" sz="1800" dirty="0">
                <a:effectLst/>
                <a:latin typeface="Calibri" panose="020F0502020204030204" pitchFamily="34" charset="0"/>
                <a:ea typeface="Calibri" panose="020F0502020204030204" pitchFamily="34" charset="0"/>
                <a:cs typeface="Times New Roman" panose="02020603050405020304" pitchFamily="18" charset="0"/>
              </a:rPr>
              <a:t>C препарата с помощью авторадиографии.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ru-RU" sz="1800" dirty="0">
                <a:effectLst/>
                <a:latin typeface="Calibri" panose="020F0502020204030204" pitchFamily="34" charset="0"/>
                <a:ea typeface="Calibri" panose="020F0502020204030204" pitchFamily="34" charset="0"/>
                <a:cs typeface="Times New Roman" panose="02020603050405020304" pitchFamily="18" charset="0"/>
              </a:rPr>
              <a:t>C – искусственный изотоп углерода. 99,77% распадается по пути позитронного распада с испусканием бета-плюс частиц с максимальной энергией 0,96 МэВ. Так как позитроны в веществе существуют менее 10</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-15</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сек. и взаимно уничтожаются с электронами вещества, то при распаде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ru-RU" sz="1800" dirty="0">
                <a:effectLst/>
                <a:latin typeface="Calibri" panose="020F0502020204030204" pitchFamily="34" charset="0"/>
                <a:ea typeface="Calibri" panose="020F0502020204030204" pitchFamily="34" charset="0"/>
                <a:cs typeface="Times New Roman" panose="02020603050405020304" pitchFamily="18" charset="0"/>
              </a:rPr>
              <a:t>C регистрируются также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аннигиляционные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гамма-кванты с энергией 0,511 МэВ с выходом почти 200%.</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12</a:t>
            </a:fld>
            <a:endParaRPr lang="ru-RU"/>
          </a:p>
        </p:txBody>
      </p:sp>
    </p:spTree>
    <p:extLst>
      <p:ext uri="{BB962C8B-B14F-4D97-AF65-F5344CB8AC3E}">
        <p14:creationId xmlns:p14="http://schemas.microsoft.com/office/powerpoint/2010/main" val="116694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 рисунке представлены результаты этого исследования. Верхний ряд это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авторадиограммы</a:t>
            </a:r>
            <a:r>
              <a:rPr lang="ru-RU" sz="1800" dirty="0">
                <a:effectLst/>
                <a:latin typeface="Calibri" panose="020F0502020204030204" pitchFamily="34" charset="0"/>
                <a:ea typeface="Calibri" panose="020F0502020204030204" pitchFamily="34" charset="0"/>
                <a:cs typeface="Times New Roman" panose="02020603050405020304" pitchFamily="18" charset="0"/>
              </a:rPr>
              <a:t> мозга детеныша, подростка и взрослой крысы через 15 минут после введения меченного препарата. Хорошо видно, что в сосудистом сплетении отмечаются высокие концентрации препарата. Так же высокие концентрации отмечаются в эпифизе 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мозжичке</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Мягкая (или сосудистая) оболочка непосредственно прилегает к мозгу и, повторяя его рельеф, заходит во все борозды. Она содержит кровеносные сосуды и образует сосудистые сплетения, которые расположены в желудочках мозга. Сосудистые сплетения продуцируют спинномозговую жидкость, которая, циркулируя в мозговых желудочках и в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подпаутинном</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пространстве головного и спинного мозга, защищает их от механических влияний и выполняет роль лимфы. Сосудистые сплетения также обладают свойством задерживать и обезвреживать вредные вещества.</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Эпифиз играет роль нейроэндокринного преобразователя, отвечающего на нервные импульсы выработкой гормонов. Так, попадающий в глаза свет стимулирует сетчатку, импульсы от которой по зрительным нервам поступают в симпатическую нервную систему и эпифиз; эти нервные сигналы вызывают угнетение активности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эпифизарного</a:t>
            </a:r>
            <a:r>
              <a:rPr lang="ru-RU" sz="1800" dirty="0">
                <a:effectLst/>
                <a:latin typeface="Calibri" panose="020F0502020204030204" pitchFamily="34" charset="0"/>
                <a:ea typeface="Calibri" panose="020F0502020204030204" pitchFamily="34" charset="0"/>
                <a:cs typeface="Times New Roman" panose="02020603050405020304" pitchFamily="18" charset="0"/>
              </a:rPr>
              <a:t> фермента, необходимого для синтеза мелатонина, который вместе с серотонином осуществляет регуляцию цикла сна и бодрствования.</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Мозжечок – отдел головного мозга, относящийся к заднему мозгу. Участвует в координации движений, регуляции мышечного тонуса, поддержании позы и равновесия тела.</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мозгу детеныша относительная радиоактивность мозжечка была выше, чем в других частях мозга. У подростков и взрослых крыс значительной разницы в радиоактивности мозжечка и остального мозга не отмечается. Наблюдаемые результаты объясняются тем, что сосудистые сплетения оболочки головного мозга, выполняя функцию барьера, препятствующего поступлению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ксенобиотиков</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мозг, у детенышей не справляются с этой защитной функцией. При рождении мозг не полностью развит и переход между соседними отделами головного мозга относительно легок. Многие молекулы могут сравнительно легко проходить через межклеточные пространства и проникать в мозг. По мере развития мозга пространства между соседними клетками сосудистой оболочки сужаются. Таким образом, развитие физического барьера на сосудистой оболочке головного мозга в виде сосудистых сплетений отчасти способствует снижению поступления препарата в мозг. Полученные результаты подтверждены также методом позитронно-эмиссионной томографии, в основе которого лежит регистрация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аннигиляционных</a:t>
            </a:r>
            <a:r>
              <a:rPr lang="ru-RU" sz="1800" dirty="0">
                <a:effectLst/>
                <a:latin typeface="Calibri" panose="020F0502020204030204" pitchFamily="34" charset="0"/>
                <a:ea typeface="Calibri" panose="020F0502020204030204" pitchFamily="34" charset="0"/>
                <a:cs typeface="Times New Roman" panose="02020603050405020304" pitchFamily="18" charset="0"/>
              </a:rPr>
              <a:t> гамма-квантов. Таким образом, это исследование определило, что наиболее значительные уровни содержания препарата обнаружены в мозгу детеныша крысы в связи с незрелостью физических барьеров. </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13</a:t>
            </a:fld>
            <a:endParaRPr lang="ru-RU"/>
          </a:p>
        </p:txBody>
      </p:sp>
    </p:spTree>
    <p:extLst>
      <p:ext uri="{BB962C8B-B14F-4D97-AF65-F5344CB8AC3E}">
        <p14:creationId xmlns:p14="http://schemas.microsoft.com/office/powerpoint/2010/main" val="39672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Радиография применяется и при физиологических исследованиях растений. Так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Бретнер</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соавторами (2010) изучала с помощью авторадиографии локализацию и поведение гексогена (RDX) и тринитротолуола (TNT) в тополе и гречке.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Фиторемедиация</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применение растений для очищения загрязненных почв и подземных вод, используется для очистки от загрязнения широким спектром органических и неорганических загрязнителей, в том числе тяжелыми металлами, полициклическими ароматическими углеводородами, хлорсодержащими соединениями, полихлорированными бифенилами, пестицидами и взрывчатыми веществами. На территориях закрытых военных баз (которых только в США насчитывается более 200 за последние 20 лет), почвы содержат остаточные количества взрывчатых веществ и неразорвавшихся боеприпасов, что создает острую необходимость очистки этих территорий.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Фиторемедиация</a:t>
            </a:r>
            <a:r>
              <a:rPr lang="ru-RU" sz="1800" dirty="0">
                <a:effectLst/>
                <a:latin typeface="Calibri" panose="020F0502020204030204" pitchFamily="34" charset="0"/>
                <a:ea typeface="Calibri" panose="020F0502020204030204" pitchFamily="34" charset="0"/>
                <a:cs typeface="Times New Roman" panose="02020603050405020304" pitchFamily="18" charset="0"/>
              </a:rPr>
              <a:t> может иметь важное значение в качестве экономически эффективной и устойчивой технологии очистки таких земель. Для исследования были использованы гибридный тополь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Populus</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deltoides</a:t>
            </a:r>
            <a:r>
              <a:rPr lang="ru-RU" sz="1800" dirty="0">
                <a:effectLst/>
                <a:latin typeface="Calibri" panose="020F0502020204030204" pitchFamily="34" charset="0"/>
                <a:ea typeface="Calibri" panose="020F0502020204030204" pitchFamily="34" charset="0"/>
                <a:cs typeface="Times New Roman" panose="02020603050405020304" pitchFamily="18" charset="0"/>
              </a:rPr>
              <a:t> x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nigra</a:t>
            </a:r>
            <a:r>
              <a:rPr lang="ru-RU" sz="1800" dirty="0">
                <a:effectLst/>
                <a:latin typeface="Calibri" panose="020F0502020204030204" pitchFamily="34" charset="0"/>
                <a:ea typeface="Calibri" panose="020F0502020204030204" pitchFamily="34" charset="0"/>
                <a:cs typeface="Times New Roman" panose="02020603050405020304" pitchFamily="18" charset="0"/>
              </a:rPr>
              <a:t> – гибрид тополя дельтовидного и черного) и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Паспалум</a:t>
            </a:r>
            <a:r>
              <a:rPr lang="ru-RU" sz="1800" dirty="0">
                <a:effectLst/>
                <a:latin typeface="Calibri" panose="020F0502020204030204" pitchFamily="34" charset="0"/>
                <a:ea typeface="Calibri" panose="020F0502020204030204" pitchFamily="34" charset="0"/>
                <a:cs typeface="Times New Roman" panose="02020603050405020304" pitchFamily="18" charset="0"/>
              </a:rPr>
              <a:t> отмеченный или Гречка заметная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Paspalum</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notatum</a:t>
            </a:r>
            <a:r>
              <a:rPr lang="ru-RU" sz="1800" dirty="0">
                <a:effectLst/>
                <a:latin typeface="Calibri" panose="020F0502020204030204" pitchFamily="34" charset="0"/>
                <a:ea typeface="Calibri" panose="020F0502020204030204" pitchFamily="34" charset="0"/>
                <a:cs typeface="Times New Roman" panose="02020603050405020304" pitchFamily="18" charset="0"/>
              </a:rPr>
              <a:t>). Гексоген и тринитротолуол были мечены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14</a:t>
            </a:r>
            <a:r>
              <a:rPr lang="ru-RU" sz="1800" dirty="0">
                <a:effectLst/>
                <a:latin typeface="Calibri" panose="020F0502020204030204" pitchFamily="34" charset="0"/>
                <a:ea typeface="Calibri" panose="020F0502020204030204" pitchFamily="34" charset="0"/>
                <a:cs typeface="Times New Roman" panose="02020603050405020304" pitchFamily="18" charset="0"/>
              </a:rPr>
              <a:t>С.</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14</a:t>
            </a:fld>
            <a:endParaRPr lang="ru-RU"/>
          </a:p>
        </p:txBody>
      </p:sp>
    </p:spTree>
    <p:extLst>
      <p:ext uri="{BB962C8B-B14F-4D97-AF65-F5344CB8AC3E}">
        <p14:creationId xmlns:p14="http://schemas.microsoft.com/office/powerpoint/2010/main" val="3567816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авторадиограмме</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снятой через 48 часов после внесения меченных веществ видно, что гексоген и его метаболиты достаточно быстро поглощаются корнями тополя и перемещаются к листьям. Меченный тринитротолуол на этом этапе отмечается только в корнях растений.</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15</a:t>
            </a:fld>
            <a:endParaRPr lang="ru-RU"/>
          </a:p>
        </p:txBody>
      </p:sp>
    </p:spTree>
    <p:extLst>
      <p:ext uri="{BB962C8B-B14F-4D97-AF65-F5344CB8AC3E}">
        <p14:creationId xmlns:p14="http://schemas.microsoft.com/office/powerpoint/2010/main" val="83716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Здесь приведены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авторадиограммы</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показывающие накопление меченного гексогена и его метаболитов в листьях тополя через 8 и 120 часов после внесения. 8-часовая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показывает неравномерный характер распределения радиоуглеродной метки в этот момент. К 120 часам неравномерность распределения несколько сглаживается. Более 59% радиоактивности накопилось к этому времени в тканях листьев. Наиболее высокие концентрации радиоуглерода при этом отмечаются в старых листьях и по краям листьев. Отбор и последующее определение активностей радиоуглерода в листьях, расположенных на одинаковой высоте через 24, 48, 96 и 120 часов после внесения, также подтверждают, что концентрация гексогена и его метаболитов в листьях увеличивается со временем.</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16</a:t>
            </a:fld>
            <a:endParaRPr lang="ru-RU"/>
          </a:p>
        </p:txBody>
      </p:sp>
    </p:spTree>
    <p:extLst>
      <p:ext uri="{BB962C8B-B14F-4D97-AF65-F5344CB8AC3E}">
        <p14:creationId xmlns:p14="http://schemas.microsoft.com/office/powerpoint/2010/main" val="312942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Микроавторадиография</a:t>
            </a:r>
            <a:r>
              <a:rPr lang="ru-RU" sz="1800" dirty="0">
                <a:effectLst/>
                <a:latin typeface="Calibri" panose="020F0502020204030204" pitchFamily="34" charset="0"/>
                <a:ea typeface="Calibri" panose="020F0502020204030204" pitchFamily="34" charset="0"/>
                <a:cs typeface="Times New Roman" panose="02020603050405020304" pitchFamily="18" charset="0"/>
              </a:rPr>
              <a:t> среза листа отобранного после 120 часов воздействия показана на этом слайде. Наибольшая активность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14</a:t>
            </a:r>
            <a:r>
              <a:rPr lang="ru-RU" sz="1800" dirty="0">
                <a:effectLst/>
                <a:latin typeface="Calibri" panose="020F0502020204030204" pitchFamily="34" charset="0"/>
                <a:ea typeface="Calibri" panose="020F0502020204030204" pitchFamily="34" charset="0"/>
                <a:cs typeface="Times New Roman" panose="02020603050405020304" pitchFamily="18" charset="0"/>
              </a:rPr>
              <a:t>С была обнаружена вокруг клеток с хлоропластами, что указывает на перемещение гексогена или его метаболитов в хлоропласты или включение этих веществ в другие структуры этих клеток (например, клеточной стенки). </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17</a:t>
            </a:fld>
            <a:endParaRPr lang="ru-RU"/>
          </a:p>
        </p:txBody>
      </p:sp>
    </p:spTree>
    <p:extLst>
      <p:ext uri="{BB962C8B-B14F-4D97-AF65-F5344CB8AC3E}">
        <p14:creationId xmlns:p14="http://schemas.microsoft.com/office/powerpoint/2010/main" val="279125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Авторадиография растений гречихи показывает, что в течение всего срока эксперимента тринитротолуол и его метаболиты остаются преимущественно в корневой системе (&gt;95%). В тоже время, спустя 8 часов после внесения отмечаются только некоторые, едва различимые признаки поступления радиоуглеродной метки в листья растения. Чуть более очевидным слабое накопление метки становится в растениях для 24 и 48 часов после внесения препарата. </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18</a:t>
            </a:fld>
            <a:endParaRPr lang="ru-RU"/>
          </a:p>
        </p:txBody>
      </p:sp>
    </p:spTree>
    <p:extLst>
      <p:ext uri="{BB962C8B-B14F-4D97-AF65-F5344CB8AC3E}">
        <p14:creationId xmlns:p14="http://schemas.microsoft.com/office/powerpoint/2010/main" val="3830026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Здесь представлен пример полуколичественного анализа радиоактивности по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гречихи после 48 часов воздействия. Пробы известных активностей (верхний левый угол) были использованы для создания калибровочной шкалы, по которой проводили определение удельной активности в различных частях растения. В таблице представлены активности и доля от общей активности для различных частей растения (корни пронумерованы на снимке). Из этих данных видно, что более 96% активности остается в корнях, в то время как в листьях сосредоточено не более 2,5%.</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19</a:t>
            </a:fld>
            <a:endParaRPr lang="ru-RU"/>
          </a:p>
        </p:txBody>
      </p:sp>
    </p:spTree>
    <p:extLst>
      <p:ext uri="{BB962C8B-B14F-4D97-AF65-F5344CB8AC3E}">
        <p14:creationId xmlns:p14="http://schemas.microsoft.com/office/powerpoint/2010/main" val="665977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гречихи после 48 часов воздействия меченного гексогена, показывает, что в отличие от тополя, распределение гексогена и его метаболитов гораздо более равномерное по всему растению. Активность распределяется между надземной и подземной частями почти поровну.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 результатам исследования можно сделать вывод, что тополь и гречиха могут с успехом использоваться для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фиторемедиации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почв, загрязненных гексогеном, так как в значительных количествах накапливает его и его метаболиты в надземных частях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фитомассы</a:t>
            </a:r>
            <a:r>
              <a:rPr lang="ru-RU" sz="1800" dirty="0">
                <a:effectLst/>
                <a:latin typeface="Calibri" panose="020F0502020204030204" pitchFamily="34" charset="0"/>
                <a:ea typeface="Calibri" panose="020F0502020204030204" pitchFamily="34" charset="0"/>
                <a:cs typeface="Times New Roman" panose="02020603050405020304" pitchFamily="18" charset="0"/>
              </a:rPr>
              <a:t>. Тополь более эффективен в таком использовании, так как в отчуждаемой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фитомассе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листьях) накапливается более 59% гексогена и его метаболитов, а у гречихи в надземной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фитомассе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около 42%. Для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фиторемедиации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почв, загрызенных тринитротолуолом, оба эти растения подходят мало, так как большая часть его и его метаболитов не покидает корней растений, что затрудняет изъятие и утилизацию накопленных растением загрязнителей. Кроме того, эта работа наглядно показывает возможность использования авторадиографии для полуколичественной оценки поглощения и перемещения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ксенобиотиков</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растениях. Полуколичественная техника авторадиографии является дополнением, а в некоторых случаях альтернативой, аналитической методам и балансовым подходам в исследовании поглощения растениями различных веществ.</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20</a:t>
            </a:fld>
            <a:endParaRPr lang="ru-RU"/>
          </a:p>
        </p:txBody>
      </p:sp>
    </p:spTree>
    <p:extLst>
      <p:ext uri="{BB962C8B-B14F-4D97-AF65-F5344CB8AC3E}">
        <p14:creationId xmlns:p14="http://schemas.microsoft.com/office/powerpoint/2010/main" val="331187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Первый радиоавтограф был получен Абелем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Ньепсом</a:t>
            </a:r>
            <a:r>
              <a:rPr lang="ru-RU" sz="1800" dirty="0">
                <a:effectLst/>
                <a:latin typeface="Calibri" panose="020F0502020204030204" pitchFamily="34" charset="0"/>
                <a:ea typeface="Calibri" panose="020F0502020204030204" pitchFamily="34" charset="0"/>
                <a:cs typeface="Times New Roman" panose="02020603050405020304" pitchFamily="18" charset="0"/>
              </a:rPr>
              <a:t> де Сен-Виктором в 1867 г, когда он наблюдал почернение фотоэмульсии иодида и хлорида серебра при облучении ее нитратом урана. Простейшим способом применения этого открытия стало «контактное копирование» с использованием урановой краской. </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3</a:t>
            </a:fld>
            <a:endParaRPr lang="ru-RU"/>
          </a:p>
        </p:txBody>
      </p:sp>
    </p:spTree>
    <p:extLst>
      <p:ext uri="{BB962C8B-B14F-4D97-AF65-F5344CB8AC3E}">
        <p14:creationId xmlns:p14="http://schemas.microsoft.com/office/powerpoint/2010/main" val="458979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Нейтронную радиографию применяют для контроля поглощения воды капиллярами пористых материалов, таких как природный камень или почва. Так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Cnudde</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соавторами (2008) изучал поток жидкости через поры природного камня. Такого рода исследования чрезвычайно важны при изучении процессов выветривания. Тепловые нейтроны испытывают сильное затухание в среде с высоким содержанием водорода, поэтому нейтронная радиография является подходящим способом для изучения поглощения воды капиллярами и порами камней. Контрастность изображения может не самая лучшая при использовании такого метода, потому что водород главным образом рассеивает нейтроны, а не поглощает их, что приводит к смазыванию изображения. На слайде представлена серия радиограмм через каждые 60 с для образца песчаника (B154). Видно, что вода формирует в процессе движения в образце два фронта. Ниже приведена модель, этого движения. Этот рисунок демонстрирует один из механизмов, как два внутренних фронта движения воды могут формироваться в рентгенограммах. В нижней области камня (обозначенной P1) пористость выше. Фронт движения воды быстро поднимается. Когда он достигает второй области камня (P2), которая имеет более низкую капиллярность, скорость движения замедляется. </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21</a:t>
            </a:fld>
            <a:endParaRPr lang="ru-RU"/>
          </a:p>
        </p:txBody>
      </p:sp>
    </p:spTree>
    <p:extLst>
      <p:ext uri="{BB962C8B-B14F-4D97-AF65-F5344CB8AC3E}">
        <p14:creationId xmlns:p14="http://schemas.microsoft.com/office/powerpoint/2010/main" val="171865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В таблице приведены коэффициенты капиллярности образцов (по европейскому стандарту EN 1936). Различия в коэффициенте капиллярности для образцов с одинаковой пористостью (B154 и B118, например), вероятно, связано с внутренним распределением пор в образцах песчаника. В связи с высокой концентрацией гетита, происходит сужение пор, что может помешать движению воды. В итоге этим исследованием было показано, что нейтронная радиография может быть полезной в оценке водного транспорта в пористых объектах. Так как природные объекты (в частности камни) часто неоднородны по структуре, вода в них может двигаться по-разному. Гетерогенное движение воды внутри объекта усложняет простое толкование значения коэффициентов капиллярности и значения коэффициента проникновения. Это также объясняет, почему коэффициент капиллярности и коэффициент проникновения не связаны линейно со значениями пористости. </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22</a:t>
            </a:fld>
            <a:endParaRPr lang="ru-RU"/>
          </a:p>
        </p:txBody>
      </p:sp>
    </p:spTree>
    <p:extLst>
      <p:ext uri="{BB962C8B-B14F-4D97-AF65-F5344CB8AC3E}">
        <p14:creationId xmlns:p14="http://schemas.microsoft.com/office/powerpoint/2010/main" val="3362183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Радиография нашла широкое применение в геологии. Так, Митрофановым с соавторами (2009) проведено исследование минерального состава неогеновых урановых месторождений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Джилиндинского</a:t>
            </a:r>
            <a:r>
              <a:rPr lang="ru-RU" sz="1800" dirty="0">
                <a:effectLst/>
                <a:latin typeface="Calibri" panose="020F0502020204030204" pitchFamily="34" charset="0"/>
                <a:ea typeface="Calibri" panose="020F0502020204030204" pitchFamily="34" charset="0"/>
                <a:cs typeface="Times New Roman" panose="02020603050405020304" pitchFamily="18" charset="0"/>
              </a:rPr>
              <a:t> участка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Амалатского</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плато базальтов. С помощью радиографии в шлифах устанавливали места локализации урансодержащих минералов. Далее их исследование проводили с применением широкого спектра современных методов: от атомно-эмиссионного спектрального анализа до масс-спектрального анализа с индуктивно-связанной плазмой.</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23</a:t>
            </a:fld>
            <a:endParaRPr lang="ru-RU"/>
          </a:p>
        </p:txBody>
      </p:sp>
    </p:spTree>
    <p:extLst>
      <p:ext uri="{BB962C8B-B14F-4D97-AF65-F5344CB8AC3E}">
        <p14:creationId xmlns:p14="http://schemas.microsoft.com/office/powerpoint/2010/main" val="309573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При проведении радиоэкологического обследования района Семипалатинского полигона Бахур с соавторами (1997) применил альфа- и бета-авторадиографию для оценки равномерности распределения радионуклидов в пробах. На слайде представлены радиограммы одной из частиц. На бета-</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отчетливо проявляются радиоактивные микрочастицы с различной интенсивностью бета-излучения. Альфа-радиография зафиксировала точечные скопления альфа-треков, часто совпадающих с бета-активными участками. При этом часть альфа-активных точечных источников на бета-радиограмме не зарегистрированы. </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ru-RU" sz="1800">
                <a:effectLst/>
                <a:latin typeface="Calibri" panose="020F0502020204030204" pitchFamily="34" charset="0"/>
                <a:ea typeface="Calibri" panose="020F0502020204030204" pitchFamily="34" charset="0"/>
                <a:cs typeface="Times New Roman" panose="02020603050405020304" pitchFamily="18" charset="0"/>
              </a:rPr>
              <a:t>Плотность </a:t>
            </a:r>
            <a:r>
              <a:rPr lang="ru-RU" sz="1800" dirty="0">
                <a:effectLst/>
                <a:latin typeface="Calibri" panose="020F0502020204030204" pitchFamily="34" charset="0"/>
                <a:ea typeface="Calibri" panose="020F0502020204030204" pitchFamily="34" charset="0"/>
                <a:cs typeface="Times New Roman" panose="02020603050405020304" pitchFamily="18" charset="0"/>
              </a:rPr>
              <a:t>альфа-треков настолько велика, что при травлении они сливаются, образую сплошной кратер, что свидетельствует о высокой интенсивности излучения с поверхности частицы. Однако разрешающая способность радиографии не позволила установить, что является излучающей поверхностью, вся частица или только ее локальные участки.</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24</a:t>
            </a:fld>
            <a:endParaRPr lang="ru-RU"/>
          </a:p>
        </p:txBody>
      </p:sp>
    </p:spTree>
    <p:extLst>
      <p:ext uri="{BB962C8B-B14F-4D97-AF65-F5344CB8AC3E}">
        <p14:creationId xmlns:p14="http://schemas.microsoft.com/office/powerpoint/2010/main" val="3679222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Нашими коллегами с химического факультета Власовой с соавторами (2006) предложена методика исследования пространственного микрораспределения делящихся изотопов актинидов (плутония-239) в различных природных объектах (почвах, донных отложениях, коллоидном материале различной природы). Результатом испытаний ядерного оружия в атмосфере и развития ядерных технологий стало накопление техногенных радионуклидов, в том числе актинидов, в различных природных средах. Радионуклиды, содержащиеся в коллоидных и взвешенных частицах природных вод, в донных отложениях, почвах и аэрозолях, могут быть распределены крайне неоднородно в материале. Подобная неоднородность может объясняться либо их предпочтительной сорбцией теми или иными частицами, либо присутствием так называемых «горячих частиц». На слайде представлены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авторадиограммы</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полученные методами альфа-трековой авторадиографии и нейтронно-индуцированной авторадиографии, а также изображения частицы 1-1 в режиме регистрации вторичных электронов (слева внизу) и обратно-рассеянных электронов (справа внизу).</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 полученным данным, в целом в исследованной частице подавляющая часть альфа-излучающих и делящихся радионуклидов сосредоточена в 5-7 частицах, размер каждой из которых не превышает 10-15 мкм. По составу и активности эту группу частиц можно отнести к топливным ГЧ, в то время как остальные 25 частиц пробы характеризуются меньшей активностью и могут быть отнесены к группе конденсированных ГЧ. Комплексный анализ индивидуальных микрочастиц позволяет получить разностороннюю информацию об элементном, изотопном составе и морфологических характеристиках. Альфа-трековая радиография выявляет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микроучастки</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содержащие изотопы плутония, в частности плутоний-239. Последовательное использование АТР и НИР позволяет на начальном этапе анализа оценить изотопный состав микрочастиц (1-1, 1-6, 1-7, 1-3 – содержат делящиеся нуклиды). </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25</a:t>
            </a:fld>
            <a:endParaRPr lang="ru-RU"/>
          </a:p>
        </p:txBody>
      </p:sp>
    </p:spTree>
    <p:extLst>
      <p:ext uri="{BB962C8B-B14F-4D97-AF65-F5344CB8AC3E}">
        <p14:creationId xmlns:p14="http://schemas.microsoft.com/office/powerpoint/2010/main" val="2822566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Следующих пример имеет непосредственное отношение к экологии. Точнее к реконструкции радиоэкологической обстановки на территории Томской области по стратифицированным природным образованиям. Это исследование выполнено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Рихвановым</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соавторами (2011). Интерес к ретроспективным исследованиям радиационной ситуации обусловлен, главным образом, необходимостью изучения уровня и последствий техногенного радиоактивного воздействия на окружающую среду, которое сформировалось в результате многолетней активной деятельности человека в условиях отсутствия мониторинговых наблюдений. Одно из перспективных направлений – это использование стратифицированных природных образований (годичных колец деревьев, торфяников, донных отложений водных объектов и др.), которые последовательно образуются во времени и отражают изменения геохимического состава биосферы, включая многолетнюю динамику поступления радиоактивных веществ в окружающую среду. Это позволяет использовать их в качестве индикаторов техногенного воздействия, в том числе радиационного, на окружающую среду.</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Для проведения исследований были отобраны образцы древесины (сосны), верхового торфа, донных отложений озер на участках с разной степенью природно-техногенной трансформации. Для изучения элементного состава стратифицированных образований использовались нейтронно-активационный, f-радиографический анализ в сочетании с гамма-спектрометрическим, что позволяет получить достаточно полную информацию как о количественном содержании радионуклидов в исследуемых объектах, так и о формах их нахождения. F-радиографический анализ применялся для определения концентрации и форм нахождения делящихся радионуклидов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235</a:t>
            </a:r>
            <a:r>
              <a:rPr lang="ru-RU" sz="1800" dirty="0">
                <a:effectLst/>
                <a:latin typeface="Calibri" panose="020F0502020204030204" pitchFamily="34" charset="0"/>
                <a:ea typeface="Calibri" panose="020F0502020204030204" pitchFamily="34" charset="0"/>
                <a:cs typeface="Times New Roman" panose="02020603050405020304" pitchFamily="18" charset="0"/>
              </a:rPr>
              <a:t>U,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239+240</a:t>
            </a:r>
            <a:r>
              <a:rPr lang="ru-RU" sz="1800" dirty="0">
                <a:effectLst/>
                <a:latin typeface="Calibri" panose="020F0502020204030204" pitchFamily="34" charset="0"/>
                <a:ea typeface="Calibri" panose="020F0502020204030204" pitchFamily="34" charset="0"/>
                <a:cs typeface="Times New Roman" panose="02020603050405020304" pitchFamily="18" charset="0"/>
              </a:rPr>
              <a:t>Pu,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241</a:t>
            </a:r>
            <a:r>
              <a:rPr lang="ru-RU" sz="1800" dirty="0">
                <a:effectLst/>
                <a:latin typeface="Calibri" panose="020F0502020204030204" pitchFamily="34" charset="0"/>
                <a:ea typeface="Calibri" panose="020F0502020204030204" pitchFamily="34" charset="0"/>
                <a:cs typeface="Times New Roman" panose="02020603050405020304" pitchFamily="18" charset="0"/>
              </a:rPr>
              <a:t>Am) в годичных кольцах и торфе. На слайде представлены результаты, показывающие характер распределения треков от осколков деления делящихся радионуклидов в годичных кольцах дерева с 1954 по 2000 гг., который отражает динамику поступления делящихся радионуклидов в древесину на изучаемой территории. Общий анализ данных показывает, что динамика накопления делящихся радионуклидов в годичных кольцах равномерная в течение всего периода, каких либо аномальных превышений не выявлено. По плотности треков от осколков деления среднее содержание изучаемых элементов по всем годичным кольцам данного образца оценивается как 50 треков/мм2 в зоне влияния Сибирского химического комбината (СХК).</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26</a:t>
            </a:fld>
            <a:endParaRPr lang="ru-RU"/>
          </a:p>
        </p:txBody>
      </p:sp>
    </p:spTree>
    <p:extLst>
      <p:ext uri="{BB962C8B-B14F-4D97-AF65-F5344CB8AC3E}">
        <p14:creationId xmlns:p14="http://schemas.microsoft.com/office/powerpoint/2010/main" val="1059885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Картина накопления делящихся радионуклидов в годовых кольцах, полученная по результатам f-радиографического анализа древесины, показана </a:t>
            </a:r>
            <a:r>
              <a:rPr lang="ru-RU" sz="1800">
                <a:effectLst/>
                <a:latin typeface="Calibri" panose="020F0502020204030204" pitchFamily="34" charset="0"/>
                <a:ea typeface="Calibri" panose="020F0502020204030204" pitchFamily="34" charset="0"/>
                <a:cs typeface="Times New Roman" panose="02020603050405020304" pitchFamily="18" charset="0"/>
              </a:rPr>
              <a:t>на этом </a:t>
            </a:r>
            <a:r>
              <a:rPr lang="ru-RU" sz="1800" dirty="0">
                <a:effectLst/>
                <a:latin typeface="Calibri" panose="020F0502020204030204" pitchFamily="34" charset="0"/>
                <a:ea typeface="Calibri" panose="020F0502020204030204" pitchFamily="34" charset="0"/>
                <a:cs typeface="Times New Roman" panose="02020603050405020304" pitchFamily="18" charset="0"/>
              </a:rPr>
              <a:t>слайде. Был установлен характер накопления делящихся элементов в годовых кольцах деревьев, расположенных в разных секторах воздействия СХК. Так участок в пяти километрах от комбината, крайне неоднородный. До 1963 года характер распределения треков по древесным кольцам соответствует фоновым территориям. В период с 1963 и до 1975 гг. отмечается устойчивая тенденция увеличения плотности треков, что свидетельствует о постоянном поступлении делящихся радионуклидов в окружающую среду. Таким образом, в секторе постоянного влияния комбината концентрация делящихся радионуклидов, судя по плотности треков от осколков деления, увеличена относительно фонового уровня, в среднем, в 3-4 раза. В годичных кольцах, соответствующих периоду 1975–1995 гг., характер распределения треков по площади колец крайне неравномерный, присутствуют скопления треков с высокой плотностью, что свидетельствует о поступлении в древесину повышенных концентраций делящихся радионуклидов в этот период. Данный факт, объясняется тем, что, начиная с 1961 г., на комбинате начинают работать на полную мощность все пять промышленных реакторов по производству плутония, а также все другие производства ядерно-топливного цикла, что приводит к хроническому поступлению повышенных концентраций делящихся радионуклидов в природную среду.</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27</a:t>
            </a:fld>
            <a:endParaRPr lang="ru-RU"/>
          </a:p>
        </p:txBody>
      </p:sp>
    </p:spTree>
    <p:extLst>
      <p:ext uri="{BB962C8B-B14F-4D97-AF65-F5344CB8AC3E}">
        <p14:creationId xmlns:p14="http://schemas.microsoft.com/office/powerpoint/2010/main" val="269040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Анри Беккерель зафиксировал почернение фотопластинки под действием сульфата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уранила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1896. </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4</a:t>
            </a:fld>
            <a:endParaRPr lang="ru-RU"/>
          </a:p>
        </p:txBody>
      </p:sp>
    </p:spTree>
    <p:extLst>
      <p:ext uri="{BB962C8B-B14F-4D97-AF65-F5344CB8AC3E}">
        <p14:creationId xmlns:p14="http://schemas.microsoft.com/office/powerpoint/2010/main" val="96590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Радиоавтография стала научным методом лишь тогда, когда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Лакассань</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коллегами в 1924 г. применил этот подход при изучении распределения полония в биологических образцах.</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настоящее время радиоавтография широко используется для локализации радиоактивных веществ в различных образцах физической и биологической природы. Степень почернения в конкретной точке фотоэмульсии зависит от времени экспозиции и концентрации радиоактивной метки в образце. Существенное значение имеет и плотность ионизации, создаваемая излучением, поскольку излучение с низкой плотностью ионизации будет вызывать лишь слабое почернение, а жесткое бета-излучение дает размытые радиоавтографы. Мягкое бета-излучение с высокой плотностью ионизации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ru-RU" sz="1800" dirty="0">
                <a:effectLst/>
                <a:latin typeface="Calibri" panose="020F0502020204030204" pitchFamily="34" charset="0"/>
                <a:ea typeface="Calibri" panose="020F0502020204030204" pitchFamily="34" charset="0"/>
                <a:cs typeface="Times New Roman" panose="02020603050405020304" pitchFamily="18" charset="0"/>
              </a:rPr>
              <a:t>H,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14</a:t>
            </a:r>
            <a:r>
              <a:rPr lang="ru-RU" sz="1800" dirty="0">
                <a:effectLst/>
                <a:latin typeface="Calibri" panose="020F0502020204030204" pitchFamily="34" charset="0"/>
                <a:ea typeface="Calibri" panose="020F0502020204030204" pitchFamily="34" charset="0"/>
                <a:cs typeface="Times New Roman" panose="02020603050405020304" pitchFamily="18" charset="0"/>
              </a:rPr>
              <a:t>C,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35</a:t>
            </a:r>
            <a:r>
              <a:rPr lang="ru-RU" sz="1800" dirty="0">
                <a:effectLst/>
                <a:latin typeface="Calibri" panose="020F0502020204030204" pitchFamily="34" charset="0"/>
                <a:ea typeface="Calibri" panose="020F0502020204030204" pitchFamily="34" charset="0"/>
                <a:cs typeface="Times New Roman" panose="02020603050405020304" pitchFamily="18" charset="0"/>
              </a:rPr>
              <a:t>S, </a:t>
            </a:r>
            <a:r>
              <a:rPr lang="ru-RU" sz="1800" baseline="30000" dirty="0">
                <a:effectLst/>
                <a:latin typeface="Calibri" panose="020F0502020204030204" pitchFamily="34" charset="0"/>
                <a:ea typeface="Calibri" panose="020F0502020204030204" pitchFamily="34" charset="0"/>
                <a:cs typeface="Times New Roman" panose="02020603050405020304" pitchFamily="18" charset="0"/>
              </a:rPr>
              <a:t>45</a:t>
            </a:r>
            <a:r>
              <a:rPr lang="ru-RU" sz="1800" dirty="0">
                <a:effectLst/>
                <a:latin typeface="Calibri" panose="020F0502020204030204" pitchFamily="34" charset="0"/>
                <a:ea typeface="Calibri" panose="020F0502020204030204" pitchFamily="34" charset="0"/>
                <a:cs typeface="Times New Roman" panose="02020603050405020304" pitchFamily="18" charset="0"/>
              </a:rPr>
              <a:t>Ca) позволяет получить высококонтрастные радиоавтографы, а радионуклиды, испускающие альфа-частицы, радиоавтографы с очень высоким разрешением.</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5</a:t>
            </a:fld>
            <a:endParaRPr lang="ru-RU"/>
          </a:p>
        </p:txBody>
      </p:sp>
    </p:spTree>
    <p:extLst>
      <p:ext uri="{BB962C8B-B14F-4D97-AF65-F5344CB8AC3E}">
        <p14:creationId xmlns:p14="http://schemas.microsoft.com/office/powerpoint/2010/main" val="118107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 зависимости от природы изучаемого объекта существует несколько способов радиографии. Для получения максимальной разрешающей способности (что наряду с чувствительностью является основным требованием к радиограмме) необходимо обеспечить безупречный контакт между объектом и эмульсией. В радиографии применяют как обычные, так и рентгеновские и ядерные пластинки. В методе жидкой эмульсии расплавленная эмульсия непосредственно наливается на объект. Этот метод дает идеальный контакт. Фотографическая обработка в методе радиографии принципиально не отличается от обычной и зависит от типа эмульсии. Радиограммы анализируются двумя способами: либо почернение эмульсии измеряется на денситометре или микрофотометре, либо под микроскопом сосчитывается число следов частиц в эмульсии. Последний метод позволяет обнаружить присутствие всего одного радиоактивного атома, испустившего одну бета- или альфа-частицу. Радиография бывает разная.</a:t>
            </a:r>
          </a:p>
          <a:p>
            <a:pPr>
              <a:lnSpc>
                <a:spcPct val="107000"/>
              </a:lnSpc>
              <a:spcAft>
                <a:spcPts val="8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Если радионуклиды находятся непосредственно в изучаемом образце, то получается, как бы автопортрет образца. Такой вариант чаще называют авторадиографией или радиоавтографией. Если излучение поступает извне, проходит сквозь образец и затем фиксируется фото-или ядерной эмульсией, то такой вариант называют просвечивающей радиографией.</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6</a:t>
            </a:fld>
            <a:endParaRPr lang="ru-RU"/>
          </a:p>
        </p:txBody>
      </p:sp>
    </p:spTree>
    <p:extLst>
      <p:ext uri="{BB962C8B-B14F-4D97-AF65-F5344CB8AC3E}">
        <p14:creationId xmlns:p14="http://schemas.microsoft.com/office/powerpoint/2010/main" val="208737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 способу обработки радиограмм различают контрастную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макрорадиографию</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которой о распределении и концентрации исследуемого элемента судят на основании измерений плотности почернения (в ряде случаев по отсутствию почернения) проявленной фотоэмульсии или оптической плотности протравленного трекового детектора и трековую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микрорадиографию</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при которой регистрируются следы (треки) отдельных частиц. Подсчёт под микроскопом числа треков, образуемых в ядерной фотоэмульсии или трековом детекторе, позволяет получить более высокую разрешающую способность метода и во много раз повысить его чувствительность.</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7</a:t>
            </a:fld>
            <a:endParaRPr lang="ru-RU"/>
          </a:p>
        </p:txBody>
      </p:sp>
    </p:spTree>
    <p:extLst>
      <p:ext uri="{BB962C8B-B14F-4D97-AF65-F5344CB8AC3E}">
        <p14:creationId xmlns:p14="http://schemas.microsoft.com/office/powerpoint/2010/main" val="166315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Развитие технологий привело к появлению новых вариантов радиографического анализа. Появление материалов (некоторых люминофоров), способных формировать скрытое изображение в зернах кристаллов, образующих покрытие пластины привело к появлению компьютерной цифровой радиографии. Электроны, образующиеся в люминофоре в результате облучения излучением, захватываются на энергетические уровни и остаются на них в течение длительного времени. Из этого состояния они могут быть выведены возбуждением лазерным пучком. Специальный считыватель сканирует экспонированную пластину лазерным пучком. При этом электроны высвобождаются из ловушки, что сопровождается эмиссией видимого света, длина волны которого отличается от длины волны излучения сканирующего лазера. Этот свет собирается фотоприемником и конвертируется в цифровой сигнал, преобразуемый в цифровое изображение. Для запоминания изображений используются сложные химические соединения, такие как сложные галогениды щелочных и щелочноземельных элементов, легированные металлами. Выполненные на основе этих материалов запоминающие пластины могут многократно использоваться. </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8</a:t>
            </a:fld>
            <a:endParaRPr lang="ru-RU"/>
          </a:p>
        </p:txBody>
      </p:sp>
    </p:spTree>
    <p:extLst>
      <p:ext uri="{BB962C8B-B14F-4D97-AF65-F5344CB8AC3E}">
        <p14:creationId xmlns:p14="http://schemas.microsoft.com/office/powerpoint/2010/main" val="333929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Радиография широко применяется в различных науках: медицине, биологии (прежде всего в физиологии), геологии, кристаллохимии, экологии. Конечно, основным потребителем, «заказчиком» радиографических технологий является медицина.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Хатори</a:t>
            </a:r>
            <a:r>
              <a:rPr lang="ru-RU" sz="1800" dirty="0">
                <a:effectLst/>
                <a:latin typeface="Calibri" panose="020F0502020204030204" pitchFamily="34" charset="0"/>
                <a:ea typeface="Calibri" panose="020F0502020204030204" pitchFamily="34" charset="0"/>
                <a:cs typeface="Times New Roman" panose="02020603050405020304" pitchFamily="18" charset="0"/>
              </a:rPr>
              <a:t> с соавторами исследовали связь между присутствием в головном мозге остаточного количества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Осельтамивира</a:t>
            </a:r>
            <a:r>
              <a:rPr lang="ru-RU" sz="1800" dirty="0">
                <a:effectLst/>
                <a:latin typeface="Calibri" panose="020F0502020204030204" pitchFamily="34" charset="0"/>
                <a:ea typeface="Calibri" panose="020F0502020204030204" pitchFamily="34" charset="0"/>
                <a:cs typeface="Times New Roman" panose="02020603050405020304" pitchFamily="18" charset="0"/>
              </a:rPr>
              <a:t> фосфата (ТАМИФЛЮ TAMIFLU®) и наличием психоневрологических побочных эффектов.</a:t>
            </a:r>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9</a:t>
            </a:fld>
            <a:endParaRPr lang="ru-RU"/>
          </a:p>
        </p:txBody>
      </p:sp>
    </p:spTree>
    <p:extLst>
      <p:ext uri="{BB962C8B-B14F-4D97-AF65-F5344CB8AC3E}">
        <p14:creationId xmlns:p14="http://schemas.microsoft.com/office/powerpoint/2010/main" val="133817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err="1">
                <a:effectLst/>
                <a:latin typeface="Calibri" panose="020F0502020204030204" pitchFamily="34" charset="0"/>
                <a:ea typeface="Calibri" panose="020F0502020204030204" pitchFamily="34" charset="0"/>
                <a:cs typeface="Times New Roman" panose="02020603050405020304" pitchFamily="18" charset="0"/>
              </a:rPr>
              <a:t>Осельтамивира</a:t>
            </a:r>
            <a:r>
              <a:rPr lang="ru-RU" sz="1800" dirty="0">
                <a:effectLst/>
                <a:latin typeface="Calibri" panose="020F0502020204030204" pitchFamily="34" charset="0"/>
                <a:ea typeface="Calibri" panose="020F0502020204030204" pitchFamily="34" charset="0"/>
                <a:cs typeface="Times New Roman" panose="02020603050405020304" pitchFamily="18" charset="0"/>
              </a:rPr>
              <a:t> фосфат это международное название лекарственного препарата ТАМИФЛЮ, считающегося эффективным средством профилактики и лечения гриппа у различных возрастных групп, от младенцев старше 1 года до лиц пожилого и старческого возраста. </a:t>
            </a:r>
            <a:endParaRPr lang="ru-RU" dirty="0"/>
          </a:p>
        </p:txBody>
      </p:sp>
      <p:sp>
        <p:nvSpPr>
          <p:cNvPr id="4" name="Номер слайда 3"/>
          <p:cNvSpPr>
            <a:spLocks noGrp="1"/>
          </p:cNvSpPr>
          <p:nvPr>
            <p:ph type="sldNum" sz="quarter" idx="5"/>
          </p:nvPr>
        </p:nvSpPr>
        <p:spPr/>
        <p:txBody>
          <a:bodyPr/>
          <a:lstStyle/>
          <a:p>
            <a:pPr>
              <a:defRPr/>
            </a:pPr>
            <a:fld id="{B3E31C0B-DF24-404B-8484-0E44B8B1E2AD}" type="slidenum">
              <a:rPr lang="ru-RU" smtClean="0"/>
              <a:pPr>
                <a:defRPr/>
              </a:pPr>
              <a:t>10</a:t>
            </a:fld>
            <a:endParaRPr lang="ru-RU"/>
          </a:p>
        </p:txBody>
      </p:sp>
    </p:spTree>
    <p:extLst>
      <p:ext uri="{BB962C8B-B14F-4D97-AF65-F5344CB8AC3E}">
        <p14:creationId xmlns:p14="http://schemas.microsoft.com/office/powerpoint/2010/main" val="109263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Rectangle 4">
            <a:extLst>
              <a:ext uri="{FF2B5EF4-FFF2-40B4-BE49-F238E27FC236}">
                <a16:creationId xmlns:a16="http://schemas.microsoft.com/office/drawing/2014/main" id="{821413EA-C59E-4053-96F4-D153F3999D45}"/>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947B73D7-3E68-433D-B1F9-A43D4284B66A}"/>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64FAE36A-6925-4C6D-A60C-012B343450FF}"/>
              </a:ext>
            </a:extLst>
          </p:cNvPr>
          <p:cNvSpPr>
            <a:spLocks noGrp="1" noChangeArrowheads="1"/>
          </p:cNvSpPr>
          <p:nvPr>
            <p:ph type="sldNum" sz="quarter" idx="12"/>
          </p:nvPr>
        </p:nvSpPr>
        <p:spPr>
          <a:ln/>
        </p:spPr>
        <p:txBody>
          <a:bodyPr/>
          <a:lstStyle>
            <a:lvl1pPr>
              <a:defRPr/>
            </a:lvl1pPr>
          </a:lstStyle>
          <a:p>
            <a:pPr>
              <a:defRPr/>
            </a:pPr>
            <a:fld id="{FE86E32D-13F4-4237-9770-17666061B5EE}" type="slidenum">
              <a:rPr lang="ru-RU" altLang="ru-RU"/>
              <a:pPr>
                <a:defRPr/>
              </a:pPr>
              <a:t>‹#›</a:t>
            </a:fld>
            <a:endParaRPr lang="ru-RU" altLang="ru-RU"/>
          </a:p>
        </p:txBody>
      </p:sp>
    </p:spTree>
    <p:extLst>
      <p:ext uri="{BB962C8B-B14F-4D97-AF65-F5344CB8AC3E}">
        <p14:creationId xmlns:p14="http://schemas.microsoft.com/office/powerpoint/2010/main" val="908449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DF9163B8-6B03-46D8-A7DA-F85BE9284D2D}"/>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C44F6A79-CED8-4FE5-9211-125ACCC521A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546D3FDF-D334-4D29-A26B-B6EA6A52BB61}"/>
              </a:ext>
            </a:extLst>
          </p:cNvPr>
          <p:cNvSpPr>
            <a:spLocks noGrp="1" noChangeArrowheads="1"/>
          </p:cNvSpPr>
          <p:nvPr>
            <p:ph type="sldNum" sz="quarter" idx="12"/>
          </p:nvPr>
        </p:nvSpPr>
        <p:spPr>
          <a:ln/>
        </p:spPr>
        <p:txBody>
          <a:bodyPr/>
          <a:lstStyle>
            <a:lvl1pPr>
              <a:defRPr/>
            </a:lvl1pPr>
          </a:lstStyle>
          <a:p>
            <a:pPr>
              <a:defRPr/>
            </a:pPr>
            <a:fld id="{39075C4E-122C-4F6E-BDFD-BBBDE1FC42C9}" type="slidenum">
              <a:rPr lang="ru-RU" altLang="ru-RU"/>
              <a:pPr>
                <a:defRPr/>
              </a:pPr>
              <a:t>‹#›</a:t>
            </a:fld>
            <a:endParaRPr lang="ru-RU" altLang="ru-RU"/>
          </a:p>
        </p:txBody>
      </p:sp>
    </p:spTree>
    <p:extLst>
      <p:ext uri="{BB962C8B-B14F-4D97-AF65-F5344CB8AC3E}">
        <p14:creationId xmlns:p14="http://schemas.microsoft.com/office/powerpoint/2010/main" val="10984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BF9C9200-0145-4669-A22C-247C797ED71B}"/>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450D5FA9-77C7-4239-95A2-A7F854006CE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746AA6B7-3AA8-410C-9CDF-E97145595BB3}"/>
              </a:ext>
            </a:extLst>
          </p:cNvPr>
          <p:cNvSpPr>
            <a:spLocks noGrp="1" noChangeArrowheads="1"/>
          </p:cNvSpPr>
          <p:nvPr>
            <p:ph type="sldNum" sz="quarter" idx="12"/>
          </p:nvPr>
        </p:nvSpPr>
        <p:spPr>
          <a:ln/>
        </p:spPr>
        <p:txBody>
          <a:bodyPr/>
          <a:lstStyle>
            <a:lvl1pPr>
              <a:defRPr/>
            </a:lvl1pPr>
          </a:lstStyle>
          <a:p>
            <a:pPr>
              <a:defRPr/>
            </a:pPr>
            <a:fld id="{6F3DDDE8-B808-4ACC-ABF6-B06C6F8A75AC}" type="slidenum">
              <a:rPr lang="ru-RU" altLang="ru-RU"/>
              <a:pPr>
                <a:defRPr/>
              </a:pPr>
              <a:t>‹#›</a:t>
            </a:fld>
            <a:endParaRPr lang="ru-RU" altLang="ru-RU"/>
          </a:p>
        </p:txBody>
      </p:sp>
    </p:spTree>
    <p:extLst>
      <p:ext uri="{BB962C8B-B14F-4D97-AF65-F5344CB8AC3E}">
        <p14:creationId xmlns:p14="http://schemas.microsoft.com/office/powerpoint/2010/main" val="3851998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1BA1AFA9-06DC-4E18-834E-6E9298F2C703}"/>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C29B9E1F-4422-41C4-BE09-D73A97C3A09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a:extLst>
              <a:ext uri="{FF2B5EF4-FFF2-40B4-BE49-F238E27FC236}">
                <a16:creationId xmlns:a16="http://schemas.microsoft.com/office/drawing/2014/main" id="{E3009938-256F-476E-B6FD-71A6B97A5792}"/>
              </a:ext>
            </a:extLst>
          </p:cNvPr>
          <p:cNvSpPr>
            <a:spLocks noGrp="1" noChangeArrowheads="1"/>
          </p:cNvSpPr>
          <p:nvPr>
            <p:ph type="sldNum" sz="quarter" idx="12"/>
          </p:nvPr>
        </p:nvSpPr>
        <p:spPr>
          <a:ln/>
        </p:spPr>
        <p:txBody>
          <a:bodyPr/>
          <a:lstStyle>
            <a:lvl1pPr>
              <a:defRPr/>
            </a:lvl1pPr>
          </a:lstStyle>
          <a:p>
            <a:pPr>
              <a:defRPr/>
            </a:pPr>
            <a:fld id="{E7EFEF00-0F04-4892-9C8E-E07D441FA73A}" type="slidenum">
              <a:rPr lang="ru-RU" altLang="ru-RU"/>
              <a:pPr>
                <a:defRPr/>
              </a:pPr>
              <a:t>‹#›</a:t>
            </a:fld>
            <a:endParaRPr lang="ru-RU" altLang="ru-RU"/>
          </a:p>
        </p:txBody>
      </p:sp>
    </p:spTree>
    <p:extLst>
      <p:ext uri="{BB962C8B-B14F-4D97-AF65-F5344CB8AC3E}">
        <p14:creationId xmlns:p14="http://schemas.microsoft.com/office/powerpoint/2010/main" val="3246788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12EF8ECB-A7A7-45B8-9E23-BC6830217FA1}"/>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7" name="Rectangle 5">
            <a:extLst>
              <a:ext uri="{FF2B5EF4-FFF2-40B4-BE49-F238E27FC236}">
                <a16:creationId xmlns:a16="http://schemas.microsoft.com/office/drawing/2014/main" id="{8205DB8D-DBDD-43D7-B3FC-86288C149FC2}"/>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8" name="Rectangle 6">
            <a:extLst>
              <a:ext uri="{FF2B5EF4-FFF2-40B4-BE49-F238E27FC236}">
                <a16:creationId xmlns:a16="http://schemas.microsoft.com/office/drawing/2014/main" id="{07B752A6-7F1E-4930-9EA0-24148D9C0364}"/>
              </a:ext>
            </a:extLst>
          </p:cNvPr>
          <p:cNvSpPr>
            <a:spLocks noGrp="1" noChangeArrowheads="1"/>
          </p:cNvSpPr>
          <p:nvPr>
            <p:ph type="sldNum" sz="quarter" idx="12"/>
          </p:nvPr>
        </p:nvSpPr>
        <p:spPr>
          <a:ln/>
        </p:spPr>
        <p:txBody>
          <a:bodyPr/>
          <a:lstStyle>
            <a:lvl1pPr>
              <a:defRPr/>
            </a:lvl1pPr>
          </a:lstStyle>
          <a:p>
            <a:pPr>
              <a:defRPr/>
            </a:pPr>
            <a:fld id="{D2C83586-2F54-4EDF-AFB1-AD38495DFD9B}" type="slidenum">
              <a:rPr lang="ru-RU" altLang="ru-RU"/>
              <a:pPr>
                <a:defRPr/>
              </a:pPr>
              <a:t>‹#›</a:t>
            </a:fld>
            <a:endParaRPr lang="ru-RU" altLang="ru-RU"/>
          </a:p>
        </p:txBody>
      </p:sp>
    </p:spTree>
    <p:extLst>
      <p:ext uri="{BB962C8B-B14F-4D97-AF65-F5344CB8AC3E}">
        <p14:creationId xmlns:p14="http://schemas.microsoft.com/office/powerpoint/2010/main" val="417737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5AC3F300-EEB2-44DE-A97D-86AEB0F24554}"/>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E8A990D-5292-4E4F-AB9D-544CD6FF443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EAD77503-FA4D-4A8C-B7A1-C768B2E13BB1}"/>
              </a:ext>
            </a:extLst>
          </p:cNvPr>
          <p:cNvSpPr>
            <a:spLocks noGrp="1" noChangeArrowheads="1"/>
          </p:cNvSpPr>
          <p:nvPr>
            <p:ph type="sldNum" sz="quarter" idx="12"/>
          </p:nvPr>
        </p:nvSpPr>
        <p:spPr>
          <a:ln/>
        </p:spPr>
        <p:txBody>
          <a:bodyPr/>
          <a:lstStyle>
            <a:lvl1pPr>
              <a:defRPr/>
            </a:lvl1pPr>
          </a:lstStyle>
          <a:p>
            <a:pPr>
              <a:defRPr/>
            </a:pPr>
            <a:fld id="{AD5756F4-5EB2-428C-BAF9-5C023D9E19A9}" type="slidenum">
              <a:rPr lang="ru-RU" altLang="ru-RU"/>
              <a:pPr>
                <a:defRPr/>
              </a:pPr>
              <a:t>‹#›</a:t>
            </a:fld>
            <a:endParaRPr lang="ru-RU" altLang="ru-RU"/>
          </a:p>
        </p:txBody>
      </p:sp>
    </p:spTree>
    <p:extLst>
      <p:ext uri="{BB962C8B-B14F-4D97-AF65-F5344CB8AC3E}">
        <p14:creationId xmlns:p14="http://schemas.microsoft.com/office/powerpoint/2010/main" val="339675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4">
            <a:extLst>
              <a:ext uri="{FF2B5EF4-FFF2-40B4-BE49-F238E27FC236}">
                <a16:creationId xmlns:a16="http://schemas.microsoft.com/office/drawing/2014/main" id="{13B24182-F528-4645-BC7E-F16D8E77D50E}"/>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C164843E-943B-487D-8CD3-405B6DA0F828}"/>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a:extLst>
              <a:ext uri="{FF2B5EF4-FFF2-40B4-BE49-F238E27FC236}">
                <a16:creationId xmlns:a16="http://schemas.microsoft.com/office/drawing/2014/main" id="{D2F19AAF-C10D-4383-92C0-2124C3A66026}"/>
              </a:ext>
            </a:extLst>
          </p:cNvPr>
          <p:cNvSpPr>
            <a:spLocks noGrp="1" noChangeArrowheads="1"/>
          </p:cNvSpPr>
          <p:nvPr>
            <p:ph type="sldNum" sz="quarter" idx="12"/>
          </p:nvPr>
        </p:nvSpPr>
        <p:spPr>
          <a:ln/>
        </p:spPr>
        <p:txBody>
          <a:bodyPr/>
          <a:lstStyle>
            <a:lvl1pPr>
              <a:defRPr/>
            </a:lvl1pPr>
          </a:lstStyle>
          <a:p>
            <a:pPr>
              <a:defRPr/>
            </a:pPr>
            <a:fld id="{5578C4BF-95B5-4BA4-88C1-72DBED4F84D0}" type="slidenum">
              <a:rPr lang="ru-RU" altLang="ru-RU"/>
              <a:pPr>
                <a:defRPr/>
              </a:pPr>
              <a:t>‹#›</a:t>
            </a:fld>
            <a:endParaRPr lang="ru-RU" altLang="ru-RU"/>
          </a:p>
        </p:txBody>
      </p:sp>
    </p:spTree>
    <p:extLst>
      <p:ext uri="{BB962C8B-B14F-4D97-AF65-F5344CB8AC3E}">
        <p14:creationId xmlns:p14="http://schemas.microsoft.com/office/powerpoint/2010/main" val="192305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BDB5AD83-ADF4-470D-8D62-BE11151E8F61}"/>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423D254C-FBB2-4DD8-AD84-EC8B532C01A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9B1E410E-EE3F-45DD-BA73-878713459711}"/>
              </a:ext>
            </a:extLst>
          </p:cNvPr>
          <p:cNvSpPr>
            <a:spLocks noGrp="1" noChangeArrowheads="1"/>
          </p:cNvSpPr>
          <p:nvPr>
            <p:ph type="sldNum" sz="quarter" idx="12"/>
          </p:nvPr>
        </p:nvSpPr>
        <p:spPr>
          <a:ln/>
        </p:spPr>
        <p:txBody>
          <a:bodyPr/>
          <a:lstStyle>
            <a:lvl1pPr>
              <a:defRPr/>
            </a:lvl1pPr>
          </a:lstStyle>
          <a:p>
            <a:pPr>
              <a:defRPr/>
            </a:pPr>
            <a:fld id="{63A4BE3F-E31E-45C5-8595-CBE41EB3254F}" type="slidenum">
              <a:rPr lang="ru-RU" altLang="ru-RU"/>
              <a:pPr>
                <a:defRPr/>
              </a:pPr>
              <a:t>‹#›</a:t>
            </a:fld>
            <a:endParaRPr lang="ru-RU" altLang="ru-RU"/>
          </a:p>
        </p:txBody>
      </p:sp>
    </p:spTree>
    <p:extLst>
      <p:ext uri="{BB962C8B-B14F-4D97-AF65-F5344CB8AC3E}">
        <p14:creationId xmlns:p14="http://schemas.microsoft.com/office/powerpoint/2010/main" val="55595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19824AFD-96EE-4848-ABFA-489B90674DD0}"/>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a:extLst>
              <a:ext uri="{FF2B5EF4-FFF2-40B4-BE49-F238E27FC236}">
                <a16:creationId xmlns:a16="http://schemas.microsoft.com/office/drawing/2014/main" id="{37578B3B-579E-4F6D-9698-73387CFEB852}"/>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a:extLst>
              <a:ext uri="{FF2B5EF4-FFF2-40B4-BE49-F238E27FC236}">
                <a16:creationId xmlns:a16="http://schemas.microsoft.com/office/drawing/2014/main" id="{2014BA74-04A7-4161-918A-DB54F3C2ACDC}"/>
              </a:ext>
            </a:extLst>
          </p:cNvPr>
          <p:cNvSpPr>
            <a:spLocks noGrp="1" noChangeArrowheads="1"/>
          </p:cNvSpPr>
          <p:nvPr>
            <p:ph type="sldNum" sz="quarter" idx="12"/>
          </p:nvPr>
        </p:nvSpPr>
        <p:spPr>
          <a:ln/>
        </p:spPr>
        <p:txBody>
          <a:bodyPr/>
          <a:lstStyle>
            <a:lvl1pPr>
              <a:defRPr/>
            </a:lvl1pPr>
          </a:lstStyle>
          <a:p>
            <a:pPr>
              <a:defRPr/>
            </a:pPr>
            <a:fld id="{7FF30E65-990E-4FEB-8436-CF6BB0F689CC}" type="slidenum">
              <a:rPr lang="ru-RU" altLang="ru-RU"/>
              <a:pPr>
                <a:defRPr/>
              </a:pPr>
              <a:t>‹#›</a:t>
            </a:fld>
            <a:endParaRPr lang="ru-RU" altLang="ru-RU"/>
          </a:p>
        </p:txBody>
      </p:sp>
    </p:spTree>
    <p:extLst>
      <p:ext uri="{BB962C8B-B14F-4D97-AF65-F5344CB8AC3E}">
        <p14:creationId xmlns:p14="http://schemas.microsoft.com/office/powerpoint/2010/main" val="378196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82AA2B4F-84EC-49F0-9F16-8AC483B20385}"/>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7A1EAE3A-0810-4073-863D-9FA9AA1AA3E5}"/>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a:extLst>
              <a:ext uri="{FF2B5EF4-FFF2-40B4-BE49-F238E27FC236}">
                <a16:creationId xmlns:a16="http://schemas.microsoft.com/office/drawing/2014/main" id="{1129CCD2-A613-48F5-8F0D-2C28EE828F46}"/>
              </a:ext>
            </a:extLst>
          </p:cNvPr>
          <p:cNvSpPr>
            <a:spLocks noGrp="1" noChangeArrowheads="1"/>
          </p:cNvSpPr>
          <p:nvPr>
            <p:ph type="sldNum" sz="quarter" idx="12"/>
          </p:nvPr>
        </p:nvSpPr>
        <p:spPr>
          <a:ln/>
        </p:spPr>
        <p:txBody>
          <a:bodyPr/>
          <a:lstStyle>
            <a:lvl1pPr>
              <a:defRPr/>
            </a:lvl1pPr>
          </a:lstStyle>
          <a:p>
            <a:pPr>
              <a:defRPr/>
            </a:pPr>
            <a:fld id="{10BC0E38-FE5E-4DC5-8917-6E0979FAF8A8}" type="slidenum">
              <a:rPr lang="ru-RU" altLang="ru-RU"/>
              <a:pPr>
                <a:defRPr/>
              </a:pPr>
              <a:t>‹#›</a:t>
            </a:fld>
            <a:endParaRPr lang="ru-RU" altLang="ru-RU"/>
          </a:p>
        </p:txBody>
      </p:sp>
    </p:spTree>
    <p:extLst>
      <p:ext uri="{BB962C8B-B14F-4D97-AF65-F5344CB8AC3E}">
        <p14:creationId xmlns:p14="http://schemas.microsoft.com/office/powerpoint/2010/main" val="306348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9E6784-9073-4735-B7FD-8879353A6709}"/>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a:extLst>
              <a:ext uri="{FF2B5EF4-FFF2-40B4-BE49-F238E27FC236}">
                <a16:creationId xmlns:a16="http://schemas.microsoft.com/office/drawing/2014/main" id="{E6109D86-8330-49A3-8FDD-3842EF8A392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a:extLst>
              <a:ext uri="{FF2B5EF4-FFF2-40B4-BE49-F238E27FC236}">
                <a16:creationId xmlns:a16="http://schemas.microsoft.com/office/drawing/2014/main" id="{0FEFF627-ECCA-4615-9456-341510606F19}"/>
              </a:ext>
            </a:extLst>
          </p:cNvPr>
          <p:cNvSpPr>
            <a:spLocks noGrp="1" noChangeArrowheads="1"/>
          </p:cNvSpPr>
          <p:nvPr>
            <p:ph type="sldNum" sz="quarter" idx="12"/>
          </p:nvPr>
        </p:nvSpPr>
        <p:spPr>
          <a:ln/>
        </p:spPr>
        <p:txBody>
          <a:bodyPr/>
          <a:lstStyle>
            <a:lvl1pPr>
              <a:defRPr/>
            </a:lvl1pPr>
          </a:lstStyle>
          <a:p>
            <a:pPr>
              <a:defRPr/>
            </a:pPr>
            <a:fld id="{A071A3EA-4977-4AA6-99D1-3EE723FDD88A}" type="slidenum">
              <a:rPr lang="ru-RU" altLang="ru-RU"/>
              <a:pPr>
                <a:defRPr/>
              </a:pPr>
              <a:t>‹#›</a:t>
            </a:fld>
            <a:endParaRPr lang="ru-RU" altLang="ru-RU"/>
          </a:p>
        </p:txBody>
      </p:sp>
    </p:spTree>
    <p:extLst>
      <p:ext uri="{BB962C8B-B14F-4D97-AF65-F5344CB8AC3E}">
        <p14:creationId xmlns:p14="http://schemas.microsoft.com/office/powerpoint/2010/main" val="228065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500E2FAB-88FE-4037-AB7C-255DFC13CB7E}"/>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149AD751-392F-4548-A4A3-1D13A8850DE3}"/>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1DC2BFB2-7B11-4EC1-9077-A8E8A1C8219E}"/>
              </a:ext>
            </a:extLst>
          </p:cNvPr>
          <p:cNvSpPr>
            <a:spLocks noGrp="1" noChangeArrowheads="1"/>
          </p:cNvSpPr>
          <p:nvPr>
            <p:ph type="sldNum" sz="quarter" idx="12"/>
          </p:nvPr>
        </p:nvSpPr>
        <p:spPr>
          <a:ln/>
        </p:spPr>
        <p:txBody>
          <a:bodyPr/>
          <a:lstStyle>
            <a:lvl1pPr>
              <a:defRPr/>
            </a:lvl1pPr>
          </a:lstStyle>
          <a:p>
            <a:pPr>
              <a:defRPr/>
            </a:pPr>
            <a:fld id="{2413BE40-00EC-48FC-8147-DCB58E5866FC}" type="slidenum">
              <a:rPr lang="ru-RU" altLang="ru-RU"/>
              <a:pPr>
                <a:defRPr/>
              </a:pPr>
              <a:t>‹#›</a:t>
            </a:fld>
            <a:endParaRPr lang="ru-RU" altLang="ru-RU"/>
          </a:p>
        </p:txBody>
      </p:sp>
    </p:spTree>
    <p:extLst>
      <p:ext uri="{BB962C8B-B14F-4D97-AF65-F5344CB8AC3E}">
        <p14:creationId xmlns:p14="http://schemas.microsoft.com/office/powerpoint/2010/main" val="234225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4">
            <a:extLst>
              <a:ext uri="{FF2B5EF4-FFF2-40B4-BE49-F238E27FC236}">
                <a16:creationId xmlns:a16="http://schemas.microsoft.com/office/drawing/2014/main" id="{15B948CA-F99C-48AB-AB2A-88E852ED5BFE}"/>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a:extLst>
              <a:ext uri="{FF2B5EF4-FFF2-40B4-BE49-F238E27FC236}">
                <a16:creationId xmlns:a16="http://schemas.microsoft.com/office/drawing/2014/main" id="{4AB14B3A-3683-417E-943F-209ED1BDD12E}"/>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a:extLst>
              <a:ext uri="{FF2B5EF4-FFF2-40B4-BE49-F238E27FC236}">
                <a16:creationId xmlns:a16="http://schemas.microsoft.com/office/drawing/2014/main" id="{6F2F3636-4E4B-4BBE-8729-1BB4D7DDE668}"/>
              </a:ext>
            </a:extLst>
          </p:cNvPr>
          <p:cNvSpPr>
            <a:spLocks noGrp="1" noChangeArrowheads="1"/>
          </p:cNvSpPr>
          <p:nvPr>
            <p:ph type="sldNum" sz="quarter" idx="12"/>
          </p:nvPr>
        </p:nvSpPr>
        <p:spPr>
          <a:ln/>
        </p:spPr>
        <p:txBody>
          <a:bodyPr/>
          <a:lstStyle>
            <a:lvl1pPr>
              <a:defRPr/>
            </a:lvl1pPr>
          </a:lstStyle>
          <a:p>
            <a:pPr>
              <a:defRPr/>
            </a:pPr>
            <a:fld id="{ADEADE1F-802A-4756-A509-10407BBA316A}" type="slidenum">
              <a:rPr lang="ru-RU" altLang="ru-RU"/>
              <a:pPr>
                <a:defRPr/>
              </a:pPr>
              <a:t>‹#›</a:t>
            </a:fld>
            <a:endParaRPr lang="ru-RU" altLang="ru-RU"/>
          </a:p>
        </p:txBody>
      </p:sp>
    </p:spTree>
    <p:extLst>
      <p:ext uri="{BB962C8B-B14F-4D97-AF65-F5344CB8AC3E}">
        <p14:creationId xmlns:p14="http://schemas.microsoft.com/office/powerpoint/2010/main" val="381538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348C8B-A026-4DEF-810F-ED2A0B81593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950D489D-9084-4EE3-A7CF-7478B3444F9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4C088946-23A6-4332-9D94-66C613E8CD9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p>
        </p:txBody>
      </p:sp>
      <p:sp>
        <p:nvSpPr>
          <p:cNvPr id="1029" name="Rectangle 5">
            <a:extLst>
              <a:ext uri="{FF2B5EF4-FFF2-40B4-BE49-F238E27FC236}">
                <a16:creationId xmlns:a16="http://schemas.microsoft.com/office/drawing/2014/main" id="{194A185E-F516-4D0B-B488-24A64BEA1DA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p>
        </p:txBody>
      </p:sp>
      <p:sp>
        <p:nvSpPr>
          <p:cNvPr id="1030" name="Rectangle 6">
            <a:extLst>
              <a:ext uri="{FF2B5EF4-FFF2-40B4-BE49-F238E27FC236}">
                <a16:creationId xmlns:a16="http://schemas.microsoft.com/office/drawing/2014/main" id="{E6B943B5-BEF9-4BD4-876F-B792575D11A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6701D16-F49D-4C27-8EFC-0D062D045D87}"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w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oleObject" Target="../embeddings/oleObject5.bin"/><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70AD3CF-C80E-48EA-8895-D351954DCB5F}"/>
              </a:ext>
            </a:extLst>
          </p:cNvPr>
          <p:cNvSpPr>
            <a:spLocks noGrp="1" noChangeArrowheads="1"/>
          </p:cNvSpPr>
          <p:nvPr>
            <p:ph type="ctrTitle"/>
          </p:nvPr>
        </p:nvSpPr>
        <p:spPr>
          <a:xfrm>
            <a:off x="685800" y="2130425"/>
            <a:ext cx="7772400" cy="1470025"/>
          </a:xfrm>
        </p:spPr>
        <p:txBody>
          <a:bodyPr anchor="ctr"/>
          <a:lstStyle/>
          <a:p>
            <a:pPr eaLnBrk="1" hangingPunct="1"/>
            <a:r>
              <a:rPr lang="ru-RU" altLang="ru-RU" sz="4400"/>
              <a:t>Радиография</a:t>
            </a:r>
          </a:p>
        </p:txBody>
      </p:sp>
      <p:sp>
        <p:nvSpPr>
          <p:cNvPr id="3075" name="Номер слайда 1">
            <a:extLst>
              <a:ext uri="{FF2B5EF4-FFF2-40B4-BE49-F238E27FC236}">
                <a16:creationId xmlns:a16="http://schemas.microsoft.com/office/drawing/2014/main" id="{698623B1-1F91-4D0B-8BF8-E3BB6F6EA90A}"/>
              </a:ext>
            </a:extLst>
          </p:cNvPr>
          <p:cNvSpPr>
            <a:spLocks noGrp="1"/>
          </p:cNvSpPr>
          <p:nvPr>
            <p:ph type="sldNum" sz="quarter" idx="12"/>
          </p:nvPr>
        </p:nvSpPr>
        <p:spPr>
          <a:xfrm>
            <a:off x="7010400" y="636270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0976C6-8EE6-4189-9633-EB7C35CDD0D7}" type="slidenum">
              <a:rPr lang="ru-RU" altLang="ru-RU" sz="2800" smtClean="0">
                <a:solidFill>
                  <a:srgbClr val="FF0000"/>
                </a:solidFill>
              </a:rPr>
              <a:pPr>
                <a:spcBef>
                  <a:spcPct val="0"/>
                </a:spcBef>
                <a:buFontTx/>
                <a:buNone/>
              </a:pPr>
              <a:t>1</a:t>
            </a:fld>
            <a:endParaRPr lang="ru-RU" altLang="ru-RU" sz="28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a:extLst>
              <a:ext uri="{FF2B5EF4-FFF2-40B4-BE49-F238E27FC236}">
                <a16:creationId xmlns:a16="http://schemas.microsoft.com/office/drawing/2014/main" id="{0A9E2E0C-A070-41F3-A266-482A1CE28DC1}"/>
              </a:ext>
            </a:extLst>
          </p:cNvPr>
          <p:cNvSpPr txBox="1">
            <a:spLocks noChangeArrowheads="1"/>
          </p:cNvSpPr>
          <p:nvPr/>
        </p:nvSpPr>
        <p:spPr bwMode="auto">
          <a:xfrm>
            <a:off x="6867525" y="0"/>
            <a:ext cx="22764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Hatori </a:t>
            </a:r>
            <a:r>
              <a:rPr lang="en-US" altLang="ru-RU" sz="1800"/>
              <a:t>A. et al., 2011</a:t>
            </a:r>
            <a:endParaRPr lang="ru-RU" altLang="ru-RU" sz="1800"/>
          </a:p>
        </p:txBody>
      </p:sp>
      <p:sp>
        <p:nvSpPr>
          <p:cNvPr id="12291" name="Rectangle 6">
            <a:extLst>
              <a:ext uri="{FF2B5EF4-FFF2-40B4-BE49-F238E27FC236}">
                <a16:creationId xmlns:a16="http://schemas.microsoft.com/office/drawing/2014/main" id="{8BDCB6F9-737A-4504-9780-B04099A38AE1}"/>
              </a:ext>
            </a:extLst>
          </p:cNvPr>
          <p:cNvSpPr>
            <a:spLocks noGrp="1" noChangeArrowheads="1"/>
          </p:cNvSpPr>
          <p:nvPr>
            <p:ph type="body" idx="1"/>
          </p:nvPr>
        </p:nvSpPr>
        <p:spPr>
          <a:xfrm>
            <a:off x="457200" y="333375"/>
            <a:ext cx="8229600" cy="5792788"/>
          </a:xfrm>
        </p:spPr>
        <p:txBody>
          <a:bodyPr/>
          <a:lstStyle/>
          <a:p>
            <a:pPr marL="0" indent="0" eaLnBrk="1" hangingPunct="1">
              <a:lnSpc>
                <a:spcPct val="90000"/>
              </a:lnSpc>
              <a:buFontTx/>
              <a:buNone/>
            </a:pPr>
            <a:r>
              <a:rPr lang="ru-RU" altLang="ru-RU" sz="2800" b="1"/>
              <a:t>Показания</a:t>
            </a:r>
          </a:p>
          <a:p>
            <a:pPr marL="0" indent="0" eaLnBrk="1" hangingPunct="1">
              <a:lnSpc>
                <a:spcPct val="90000"/>
              </a:lnSpc>
              <a:buFontTx/>
              <a:buNone/>
            </a:pPr>
            <a:endParaRPr lang="en-US" altLang="ru-RU" sz="2800"/>
          </a:p>
          <a:p>
            <a:pPr marL="0" indent="0" eaLnBrk="1" hangingPunct="1">
              <a:lnSpc>
                <a:spcPct val="90000"/>
              </a:lnSpc>
              <a:buFontTx/>
              <a:buNone/>
            </a:pPr>
            <a:r>
              <a:rPr lang="ru-RU" altLang="ru-RU" sz="2800"/>
              <a:t>Лечение гриппа у взрослых и детей в возрасте старше 1 года.</a:t>
            </a:r>
          </a:p>
          <a:p>
            <a:pPr marL="0" indent="0" eaLnBrk="1" hangingPunct="1">
              <a:lnSpc>
                <a:spcPct val="90000"/>
              </a:lnSpc>
              <a:buFontTx/>
              <a:buNone/>
            </a:pPr>
            <a:endParaRPr lang="en-US" altLang="ru-RU" sz="2800"/>
          </a:p>
          <a:p>
            <a:pPr marL="0" indent="0" eaLnBrk="1" hangingPunct="1">
              <a:lnSpc>
                <a:spcPct val="90000"/>
              </a:lnSpc>
              <a:buFontTx/>
              <a:buNone/>
            </a:pPr>
            <a:r>
              <a:rPr lang="ru-RU" altLang="ru-RU" sz="2800"/>
              <a:t>Профилактика гриппа у взрослых и подростков в возрасте старше 12 лет, находящихся в группах повышенного риска инфицирования вирусом (в воинских частях и больших производственных коллективах, у ослабленных больных).</a:t>
            </a:r>
          </a:p>
          <a:p>
            <a:pPr marL="0" indent="0" eaLnBrk="1" hangingPunct="1">
              <a:lnSpc>
                <a:spcPct val="90000"/>
              </a:lnSpc>
              <a:buFontTx/>
              <a:buNone/>
            </a:pPr>
            <a:endParaRPr lang="en-US" altLang="ru-RU" sz="2800"/>
          </a:p>
          <a:p>
            <a:pPr marL="0" indent="0" eaLnBrk="1" hangingPunct="1">
              <a:lnSpc>
                <a:spcPct val="90000"/>
              </a:lnSpc>
              <a:buFontTx/>
              <a:buNone/>
            </a:pPr>
            <a:r>
              <a:rPr lang="ru-RU" altLang="ru-RU" sz="2800"/>
              <a:t>Профилактика гриппа у детей старше 1 года.</a:t>
            </a:r>
          </a:p>
        </p:txBody>
      </p:sp>
      <p:sp>
        <p:nvSpPr>
          <p:cNvPr id="12292" name="Номер слайда 1">
            <a:extLst>
              <a:ext uri="{FF2B5EF4-FFF2-40B4-BE49-F238E27FC236}">
                <a16:creationId xmlns:a16="http://schemas.microsoft.com/office/drawing/2014/main" id="{E1DD11CA-83CC-4B56-B794-A79EF8A00E5D}"/>
              </a:ext>
            </a:extLst>
          </p:cNvPr>
          <p:cNvSpPr>
            <a:spLocks noGrp="1"/>
          </p:cNvSpPr>
          <p:nvPr>
            <p:ph type="sldNum" sz="quarter" idx="12"/>
          </p:nvPr>
        </p:nvSpPr>
        <p:spPr>
          <a:xfrm>
            <a:off x="7010400" y="6378575"/>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050F21-6847-49EA-9E7D-BBF8D18CC980}" type="slidenum">
              <a:rPr lang="ru-RU" altLang="ru-RU" sz="2800" smtClean="0">
                <a:solidFill>
                  <a:srgbClr val="FF0000"/>
                </a:solidFill>
              </a:rPr>
              <a:pPr>
                <a:spcBef>
                  <a:spcPct val="0"/>
                </a:spcBef>
                <a:buFontTx/>
                <a:buNone/>
              </a:pPr>
              <a:t>10</a:t>
            </a:fld>
            <a:endParaRPr lang="ru-RU" altLang="ru-RU" sz="280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a:extLst>
              <a:ext uri="{FF2B5EF4-FFF2-40B4-BE49-F238E27FC236}">
                <a16:creationId xmlns:a16="http://schemas.microsoft.com/office/drawing/2014/main" id="{6EAD5FAB-353C-424C-B204-A9526AD38B69}"/>
              </a:ext>
            </a:extLst>
          </p:cNvPr>
          <p:cNvSpPr txBox="1">
            <a:spLocks noChangeArrowheads="1"/>
          </p:cNvSpPr>
          <p:nvPr/>
        </p:nvSpPr>
        <p:spPr bwMode="auto">
          <a:xfrm>
            <a:off x="6867525" y="0"/>
            <a:ext cx="22764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Hatori </a:t>
            </a:r>
            <a:r>
              <a:rPr lang="en-US" altLang="ru-RU" sz="1800"/>
              <a:t>A. et al., 2011</a:t>
            </a:r>
            <a:endParaRPr lang="ru-RU" altLang="ru-RU" sz="1800"/>
          </a:p>
        </p:txBody>
      </p:sp>
      <p:sp>
        <p:nvSpPr>
          <p:cNvPr id="13315" name="Rectangle 4">
            <a:extLst>
              <a:ext uri="{FF2B5EF4-FFF2-40B4-BE49-F238E27FC236}">
                <a16:creationId xmlns:a16="http://schemas.microsoft.com/office/drawing/2014/main" id="{1C5CA758-8B29-424B-BE64-BC7A4DC05768}"/>
              </a:ext>
            </a:extLst>
          </p:cNvPr>
          <p:cNvSpPr>
            <a:spLocks noGrp="1" noChangeArrowheads="1"/>
          </p:cNvSpPr>
          <p:nvPr>
            <p:ph type="body" idx="1"/>
          </p:nvPr>
        </p:nvSpPr>
        <p:spPr>
          <a:xfrm>
            <a:off x="457200" y="333375"/>
            <a:ext cx="8229600" cy="6335713"/>
          </a:xfrm>
        </p:spPr>
        <p:txBody>
          <a:bodyPr/>
          <a:lstStyle/>
          <a:p>
            <a:pPr marL="0" indent="0" eaLnBrk="1" hangingPunct="1">
              <a:lnSpc>
                <a:spcPct val="80000"/>
              </a:lnSpc>
              <a:buFontTx/>
              <a:buNone/>
            </a:pPr>
            <a:r>
              <a:rPr lang="ru-RU" altLang="ru-RU" sz="2000" b="1"/>
              <a:t>Побочное действие</a:t>
            </a:r>
          </a:p>
          <a:p>
            <a:pPr marL="0" indent="0" eaLnBrk="1" hangingPunct="1">
              <a:lnSpc>
                <a:spcPct val="80000"/>
              </a:lnSpc>
              <a:buFontTx/>
              <a:buNone/>
            </a:pPr>
            <a:endParaRPr lang="en-US" altLang="ru-RU" sz="2000"/>
          </a:p>
          <a:p>
            <a:pPr marL="0" indent="0" eaLnBrk="1" hangingPunct="1">
              <a:lnSpc>
                <a:spcPct val="80000"/>
              </a:lnSpc>
              <a:buFontTx/>
              <a:buNone/>
            </a:pPr>
            <a:r>
              <a:rPr lang="ru-RU" altLang="ru-RU" sz="2000"/>
              <a:t>При приеме Тамифлю для лечения гриппа у взрослых самые частые нежелательные явления — </a:t>
            </a:r>
            <a:r>
              <a:rPr lang="ru-RU" altLang="ru-RU" sz="2000" b="1"/>
              <a:t>тошнота и рвота</a:t>
            </a:r>
            <a:r>
              <a:rPr lang="ru-RU" altLang="ru-RU" sz="2000"/>
              <a:t>, которые возникают, как правило, после приема первой дозы, носят транзиторный характер и в большинстве случаев не требуют отмены препарата.</a:t>
            </a:r>
          </a:p>
          <a:p>
            <a:pPr marL="0" indent="0" eaLnBrk="1" hangingPunct="1">
              <a:lnSpc>
                <a:spcPct val="80000"/>
              </a:lnSpc>
              <a:buFontTx/>
              <a:buNone/>
            </a:pPr>
            <a:endParaRPr lang="en-US" altLang="ru-RU" sz="2000"/>
          </a:p>
          <a:p>
            <a:pPr marL="0" indent="0" eaLnBrk="1" hangingPunct="1">
              <a:lnSpc>
                <a:spcPct val="80000"/>
              </a:lnSpc>
              <a:buFontTx/>
              <a:buNone/>
            </a:pPr>
            <a:r>
              <a:rPr lang="ru-RU" altLang="ru-RU" sz="2000"/>
              <a:t>Другие нежелательные явления, возникавшие с частотой 1% при приеме Тамифлю по 75 мг 2 раза в сутки, включают </a:t>
            </a:r>
            <a:r>
              <a:rPr lang="ru-RU" altLang="ru-RU" sz="2000" b="1"/>
              <a:t>диарею, бронхит, боли в животе, системное и несистемное головокружение, головная боль, кашель, нарушения сна, слабость</a:t>
            </a:r>
            <a:r>
              <a:rPr lang="ru-RU" altLang="ru-RU" sz="2000"/>
              <a:t>.</a:t>
            </a:r>
          </a:p>
          <a:p>
            <a:pPr marL="0" indent="0" eaLnBrk="1" hangingPunct="1">
              <a:lnSpc>
                <a:spcPct val="80000"/>
              </a:lnSpc>
              <a:buFontTx/>
              <a:buNone/>
            </a:pPr>
            <a:endParaRPr lang="en-US" altLang="ru-RU" sz="2000"/>
          </a:p>
          <a:p>
            <a:pPr marL="0" indent="0" eaLnBrk="1" hangingPunct="1">
              <a:lnSpc>
                <a:spcPct val="80000"/>
              </a:lnSpc>
              <a:buFontTx/>
              <a:buNone/>
            </a:pPr>
            <a:r>
              <a:rPr lang="ru-RU" altLang="ru-RU" sz="2000"/>
              <a:t>У пациентов, принимавших Тамифлю для профилактики гриппа, несколько чаще, чем в группе плацебо, и чаще, чем в исследованиях по терапии, отмечались </a:t>
            </a:r>
            <a:r>
              <a:rPr lang="ru-RU" altLang="ru-RU" sz="2000" b="1"/>
              <a:t>боли различной локализации, ринорея, диспепсия и инфекции верхних дыхательных путей</a:t>
            </a:r>
            <a:r>
              <a:rPr lang="ru-RU" altLang="ru-RU" sz="2000"/>
              <a:t>. Однако, различия в частоте этих нежелательных явлений между группами Тамифлю и плацебо составили менее 1%.</a:t>
            </a:r>
            <a:endParaRPr lang="en-US" altLang="ru-RU" sz="2000"/>
          </a:p>
          <a:p>
            <a:pPr marL="0" indent="0" eaLnBrk="1" hangingPunct="1">
              <a:lnSpc>
                <a:spcPct val="80000"/>
              </a:lnSpc>
              <a:buFontTx/>
              <a:buNone/>
            </a:pPr>
            <a:endParaRPr lang="en-US" altLang="ru-RU" sz="2000"/>
          </a:p>
          <a:p>
            <a:pPr marL="0" indent="0" eaLnBrk="1" hangingPunct="1">
              <a:lnSpc>
                <a:spcPct val="80000"/>
              </a:lnSpc>
              <a:buFontTx/>
              <a:buNone/>
            </a:pPr>
            <a:r>
              <a:rPr lang="ru-RU" altLang="ru-RU" sz="2000" b="1">
                <a:solidFill>
                  <a:srgbClr val="FF0000"/>
                </a:solidFill>
              </a:rPr>
              <a:t>Аномальное поведение молодых пациентов</a:t>
            </a:r>
          </a:p>
        </p:txBody>
      </p:sp>
      <p:sp>
        <p:nvSpPr>
          <p:cNvPr id="13316" name="Номер слайда 1">
            <a:extLst>
              <a:ext uri="{FF2B5EF4-FFF2-40B4-BE49-F238E27FC236}">
                <a16:creationId xmlns:a16="http://schemas.microsoft.com/office/drawing/2014/main" id="{6C1FC239-2EE1-420E-8181-AD89EF5C9F6F}"/>
              </a:ext>
            </a:extLst>
          </p:cNvPr>
          <p:cNvSpPr>
            <a:spLocks noGrp="1"/>
          </p:cNvSpPr>
          <p:nvPr>
            <p:ph type="sldNum" sz="quarter" idx="12"/>
          </p:nvPr>
        </p:nvSpPr>
        <p:spPr>
          <a:xfrm>
            <a:off x="7005638"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E8E372-9DC2-447D-ACCD-77F48D0EA80B}" type="slidenum">
              <a:rPr lang="ru-RU" altLang="ru-RU" sz="2800" smtClean="0">
                <a:solidFill>
                  <a:srgbClr val="FF0000"/>
                </a:solidFill>
              </a:rPr>
              <a:pPr>
                <a:spcBef>
                  <a:spcPct val="0"/>
                </a:spcBef>
                <a:buFontTx/>
                <a:buNone/>
              </a:pPr>
              <a:t>11</a:t>
            </a:fld>
            <a:endParaRPr lang="ru-RU" altLang="ru-RU" sz="28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1">
            <a:extLst>
              <a:ext uri="{FF2B5EF4-FFF2-40B4-BE49-F238E27FC236}">
                <a16:creationId xmlns:a16="http://schemas.microsoft.com/office/drawing/2014/main" id="{0BD577F8-158E-4DBD-B751-8CF35DC14739}"/>
              </a:ext>
            </a:extLst>
          </p:cNvPr>
          <p:cNvGrpSpPr>
            <a:grpSpLocks noChangeAspect="1"/>
          </p:cNvGrpSpPr>
          <p:nvPr/>
        </p:nvGrpSpPr>
        <p:grpSpPr bwMode="auto">
          <a:xfrm>
            <a:off x="1187450" y="1989138"/>
            <a:ext cx="6911975" cy="3008312"/>
            <a:chOff x="1944" y="2016"/>
            <a:chExt cx="2902" cy="1263"/>
          </a:xfrm>
        </p:grpSpPr>
        <p:sp>
          <p:nvSpPr>
            <p:cNvPr id="14340" name="Line 5">
              <a:extLst>
                <a:ext uri="{FF2B5EF4-FFF2-40B4-BE49-F238E27FC236}">
                  <a16:creationId xmlns:a16="http://schemas.microsoft.com/office/drawing/2014/main" id="{7B376C61-AFD2-42DE-8155-E7BF88BB8DC8}"/>
                </a:ext>
              </a:extLst>
            </p:cNvPr>
            <p:cNvSpPr>
              <a:spLocks noChangeAspect="1" noChangeShapeType="1"/>
            </p:cNvSpPr>
            <p:nvPr/>
          </p:nvSpPr>
          <p:spPr bwMode="auto">
            <a:xfrm flipH="1">
              <a:off x="2712" y="2287"/>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341" name="Line 7">
              <a:extLst>
                <a:ext uri="{FF2B5EF4-FFF2-40B4-BE49-F238E27FC236}">
                  <a16:creationId xmlns:a16="http://schemas.microsoft.com/office/drawing/2014/main" id="{B2F7BC2B-14AE-42DC-BE44-94A03BB631D6}"/>
                </a:ext>
              </a:extLst>
            </p:cNvPr>
            <p:cNvSpPr>
              <a:spLocks noChangeAspect="1" noChangeShapeType="1"/>
            </p:cNvSpPr>
            <p:nvPr/>
          </p:nvSpPr>
          <p:spPr bwMode="auto">
            <a:xfrm flipH="1">
              <a:off x="1944" y="301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342" name="Text Box 10">
              <a:extLst>
                <a:ext uri="{FF2B5EF4-FFF2-40B4-BE49-F238E27FC236}">
                  <a16:creationId xmlns:a16="http://schemas.microsoft.com/office/drawing/2014/main" id="{C06F1972-D2A3-43FC-B713-285CF05A3991}"/>
                </a:ext>
              </a:extLst>
            </p:cNvPr>
            <p:cNvSpPr txBox="1">
              <a:spLocks noChangeAspect="1" noChangeArrowheads="1"/>
            </p:cNvSpPr>
            <p:nvPr/>
          </p:nvSpPr>
          <p:spPr bwMode="auto">
            <a:xfrm flipH="1">
              <a:off x="3392" y="2221"/>
              <a:ext cx="362"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a:cs typeface="Arial" panose="020B0604020202020204" pitchFamily="34" charset="0"/>
                </a:rPr>
                <a:t>2</a:t>
              </a:r>
              <a:r>
                <a:rPr lang="en-US" altLang="ru-RU" sz="1400">
                  <a:cs typeface="Arial" panose="020B0604020202020204" pitchFamily="34" charset="0"/>
                </a:rPr>
                <a:t>0</a:t>
              </a:r>
              <a:r>
                <a:rPr lang="ru-RU" altLang="ru-RU" sz="1400">
                  <a:cs typeface="Arial" panose="020B0604020202020204" pitchFamily="34" charset="0"/>
                </a:rPr>
                <a:t>,</a:t>
              </a:r>
              <a:r>
                <a:rPr lang="en-US" altLang="ru-RU" sz="1400">
                  <a:cs typeface="Arial" panose="020B0604020202020204" pitchFamily="34" charset="0"/>
                </a:rPr>
                <a:t>48 </a:t>
              </a:r>
              <a:r>
                <a:rPr lang="ru-RU" altLang="ru-RU" sz="1400">
                  <a:cs typeface="Arial" panose="020B0604020202020204" pitchFamily="34" charset="0"/>
                </a:rPr>
                <a:t>мин.</a:t>
              </a:r>
              <a:endParaRPr lang="en-US" altLang="ru-RU" sz="1400">
                <a:cs typeface="Arial" panose="020B0604020202020204" pitchFamily="34" charset="0"/>
              </a:endParaRPr>
            </a:p>
          </p:txBody>
        </p:sp>
        <p:graphicFrame>
          <p:nvGraphicFramePr>
            <p:cNvPr id="14343" name="Object 11">
              <a:extLst>
                <a:ext uri="{FF2B5EF4-FFF2-40B4-BE49-F238E27FC236}">
                  <a16:creationId xmlns:a16="http://schemas.microsoft.com/office/drawing/2014/main" id="{4F53B64F-3D3B-4175-89AE-A2DD5D8F8427}"/>
                </a:ext>
              </a:extLst>
            </p:cNvPr>
            <p:cNvGraphicFramePr>
              <a:graphicFrameLocks noChangeAspect="1"/>
            </p:cNvGraphicFramePr>
            <p:nvPr/>
          </p:nvGraphicFramePr>
          <p:xfrm>
            <a:off x="2915" y="2016"/>
            <a:ext cx="241" cy="241"/>
          </p:xfrm>
          <a:graphic>
            <a:graphicData uri="http://schemas.openxmlformats.org/presentationml/2006/ole">
              <mc:AlternateContent xmlns:mc="http://schemas.openxmlformats.org/markup-compatibility/2006">
                <mc:Choice xmlns:v="urn:schemas-microsoft-com:vml" Requires="v">
                  <p:oleObj name="Формула" r:id="rId3" imgW="241195" imgH="241195" progId="Equation.3">
                    <p:embed/>
                  </p:oleObj>
                </mc:Choice>
                <mc:Fallback>
                  <p:oleObj name="Формула" r:id="rId3" imgW="241195" imgH="241195" progId="Equation.3">
                    <p:embed/>
                    <p:pic>
                      <p:nvPicPr>
                        <p:cNvPr id="14343" name="Object 11">
                          <a:extLst>
                            <a:ext uri="{FF2B5EF4-FFF2-40B4-BE49-F238E27FC236}">
                              <a16:creationId xmlns:a16="http://schemas.microsoft.com/office/drawing/2014/main" id="{4F53B64F-3D3B-4175-89AE-A2DD5D8F8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 y="2016"/>
                          <a:ext cx="241" cy="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Line 13">
              <a:extLst>
                <a:ext uri="{FF2B5EF4-FFF2-40B4-BE49-F238E27FC236}">
                  <a16:creationId xmlns:a16="http://schemas.microsoft.com/office/drawing/2014/main" id="{96E87264-AC8B-46EF-9775-11E336658CD7}"/>
                </a:ext>
              </a:extLst>
            </p:cNvPr>
            <p:cNvSpPr>
              <a:spLocks noChangeAspect="1" noChangeShapeType="1"/>
            </p:cNvSpPr>
            <p:nvPr/>
          </p:nvSpPr>
          <p:spPr bwMode="auto">
            <a:xfrm>
              <a:off x="2204" y="3264"/>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345" name="Line 14">
              <a:extLst>
                <a:ext uri="{FF2B5EF4-FFF2-40B4-BE49-F238E27FC236}">
                  <a16:creationId xmlns:a16="http://schemas.microsoft.com/office/drawing/2014/main" id="{CFD83340-1647-4CFE-A4C0-4A8FBED112F5}"/>
                </a:ext>
              </a:extLst>
            </p:cNvPr>
            <p:cNvSpPr>
              <a:spLocks noChangeAspect="1" noChangeShapeType="1"/>
            </p:cNvSpPr>
            <p:nvPr/>
          </p:nvSpPr>
          <p:spPr bwMode="auto">
            <a:xfrm flipH="1">
              <a:off x="2616" y="2298"/>
              <a:ext cx="432" cy="720"/>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346" name="Text Box 15">
              <a:extLst>
                <a:ext uri="{FF2B5EF4-FFF2-40B4-BE49-F238E27FC236}">
                  <a16:creationId xmlns:a16="http://schemas.microsoft.com/office/drawing/2014/main" id="{48794057-A45E-414B-8C4F-4DC7892C99A6}"/>
                </a:ext>
              </a:extLst>
            </p:cNvPr>
            <p:cNvSpPr txBox="1">
              <a:spLocks noChangeAspect="1" noChangeArrowheads="1"/>
            </p:cNvSpPr>
            <p:nvPr/>
          </p:nvSpPr>
          <p:spPr bwMode="auto">
            <a:xfrm flipH="1">
              <a:off x="2792" y="2730"/>
              <a:ext cx="600" cy="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a:cs typeface="Arial" panose="020B0604020202020204" pitchFamily="34" charset="0"/>
                </a:rPr>
                <a:t>0,960 (99,77%) </a:t>
              </a:r>
              <a:r>
                <a:rPr lang="el-GR" altLang="ru-RU" sz="1400"/>
                <a:t>β</a:t>
              </a:r>
              <a:r>
                <a:rPr lang="ru-RU" altLang="ru-RU" sz="1400" baseline="30000"/>
                <a:t>+</a:t>
              </a:r>
              <a:endParaRPr lang="en-US" altLang="ru-RU" sz="1400" baseline="30000"/>
            </a:p>
          </p:txBody>
        </p:sp>
        <p:graphicFrame>
          <p:nvGraphicFramePr>
            <p:cNvPr id="14347" name="Object 19">
              <a:extLst>
                <a:ext uri="{FF2B5EF4-FFF2-40B4-BE49-F238E27FC236}">
                  <a16:creationId xmlns:a16="http://schemas.microsoft.com/office/drawing/2014/main" id="{AB5CF1DB-287C-4D63-9BE7-2543A6C1C53E}"/>
                </a:ext>
              </a:extLst>
            </p:cNvPr>
            <p:cNvGraphicFramePr>
              <a:graphicFrameLocks noChangeAspect="1"/>
            </p:cNvGraphicFramePr>
            <p:nvPr/>
          </p:nvGraphicFramePr>
          <p:xfrm>
            <a:off x="2226" y="3010"/>
            <a:ext cx="269" cy="269"/>
          </p:xfrm>
          <a:graphic>
            <a:graphicData uri="http://schemas.openxmlformats.org/presentationml/2006/ole">
              <mc:AlternateContent xmlns:mc="http://schemas.openxmlformats.org/markup-compatibility/2006">
                <mc:Choice xmlns:v="urn:schemas-microsoft-com:vml" Requires="v">
                  <p:oleObj name="Формула" r:id="rId5" imgW="241195" imgH="241195" progId="Equation.3">
                    <p:embed/>
                  </p:oleObj>
                </mc:Choice>
                <mc:Fallback>
                  <p:oleObj name="Формула" r:id="rId5" imgW="241195" imgH="241195" progId="Equation.3">
                    <p:embed/>
                    <p:pic>
                      <p:nvPicPr>
                        <p:cNvPr id="14347" name="Object 19">
                          <a:extLst>
                            <a:ext uri="{FF2B5EF4-FFF2-40B4-BE49-F238E27FC236}">
                              <a16:creationId xmlns:a16="http://schemas.microsoft.com/office/drawing/2014/main" id="{AB5CF1DB-287C-4D63-9BE7-2543A6C1C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6" y="3010"/>
                          <a:ext cx="269"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Text Box 20">
              <a:extLst>
                <a:ext uri="{FF2B5EF4-FFF2-40B4-BE49-F238E27FC236}">
                  <a16:creationId xmlns:a16="http://schemas.microsoft.com/office/drawing/2014/main" id="{E1ABCC99-3F1A-47A4-9E0B-D52D8B7A9697}"/>
                </a:ext>
              </a:extLst>
            </p:cNvPr>
            <p:cNvSpPr txBox="1">
              <a:spLocks noChangeAspect="1" noChangeArrowheads="1"/>
            </p:cNvSpPr>
            <p:nvPr/>
          </p:nvSpPr>
          <p:spPr bwMode="auto">
            <a:xfrm flipH="1">
              <a:off x="4195" y="2752"/>
              <a:ext cx="651" cy="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a:cs typeface="Arial" panose="020B0604020202020204" pitchFamily="34" charset="0"/>
                </a:rPr>
                <a:t>+0,511 (199,54%) </a:t>
              </a:r>
              <a:r>
                <a:rPr lang="el-GR" altLang="ru-RU" sz="1400">
                  <a:cs typeface="Arial" panose="020B0604020202020204" pitchFamily="34" charset="0"/>
                </a:rPr>
                <a:t>γ</a:t>
              </a:r>
              <a:endParaRPr lang="en-US" altLang="ru-RU" sz="1400" baseline="30000"/>
            </a:p>
          </p:txBody>
        </p:sp>
      </p:grpSp>
      <p:sp>
        <p:nvSpPr>
          <p:cNvPr id="14339" name="Номер слайда 1">
            <a:extLst>
              <a:ext uri="{FF2B5EF4-FFF2-40B4-BE49-F238E27FC236}">
                <a16:creationId xmlns:a16="http://schemas.microsoft.com/office/drawing/2014/main" id="{A7DAD7C2-3E76-4F3C-8B5A-0BA0A45B5E34}"/>
              </a:ext>
            </a:extLst>
          </p:cNvPr>
          <p:cNvSpPr>
            <a:spLocks noGrp="1"/>
          </p:cNvSpPr>
          <p:nvPr>
            <p:ph type="sldNum" sz="quarter" idx="12"/>
          </p:nvPr>
        </p:nvSpPr>
        <p:spPr>
          <a:xfrm>
            <a:off x="6983413"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3B5CCC-5506-44A5-892F-9567B14AFC04}" type="slidenum">
              <a:rPr lang="ru-RU" altLang="ru-RU" sz="2800" smtClean="0">
                <a:solidFill>
                  <a:srgbClr val="FF0000"/>
                </a:solidFill>
              </a:rPr>
              <a:pPr>
                <a:spcBef>
                  <a:spcPct val="0"/>
                </a:spcBef>
                <a:buFontTx/>
                <a:buNone/>
              </a:pPr>
              <a:t>12</a:t>
            </a:fld>
            <a:endParaRPr lang="ru-RU" altLang="ru-RU" sz="28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19">
            <a:extLst>
              <a:ext uri="{FF2B5EF4-FFF2-40B4-BE49-F238E27FC236}">
                <a16:creationId xmlns:a16="http://schemas.microsoft.com/office/drawing/2014/main" id="{E152C6E7-AF17-48C5-8582-ABD6A46AFC31}"/>
              </a:ext>
            </a:extLst>
          </p:cNvPr>
          <p:cNvGraphicFramePr>
            <a:graphicFrameLocks noGrp="1" noChangeAspect="1"/>
          </p:cNvGraphicFramePr>
          <p:nvPr>
            <p:ph/>
          </p:nvPr>
        </p:nvGraphicFramePr>
        <p:xfrm>
          <a:off x="0" y="1125538"/>
          <a:ext cx="9144000" cy="1893887"/>
        </p:xfrm>
        <a:graphic>
          <a:graphicData uri="http://schemas.openxmlformats.org/presentationml/2006/ole">
            <mc:AlternateContent xmlns:mc="http://schemas.openxmlformats.org/markup-compatibility/2006">
              <mc:Choice xmlns:v="urn:schemas-microsoft-com:vml" Requires="v">
                <p:oleObj name="PHOTO-PAINT" r:id="rId3" imgW="9130159" imgH="1892063" progId="CorelPhotoPaint.Image.12">
                  <p:embed/>
                </p:oleObj>
              </mc:Choice>
              <mc:Fallback>
                <p:oleObj name="PHOTO-PAINT" r:id="rId3" imgW="9130159" imgH="1892063" progId="CorelPhotoPaint.Image.12">
                  <p:embed/>
                  <p:pic>
                    <p:nvPicPr>
                      <p:cNvPr id="15362" name="Object 19">
                        <a:extLst>
                          <a:ext uri="{FF2B5EF4-FFF2-40B4-BE49-F238E27FC236}">
                            <a16:creationId xmlns:a16="http://schemas.microsoft.com/office/drawing/2014/main" id="{E152C6E7-AF17-48C5-8582-ABD6A46A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9144000" cy="189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Text Box 2">
            <a:extLst>
              <a:ext uri="{FF2B5EF4-FFF2-40B4-BE49-F238E27FC236}">
                <a16:creationId xmlns:a16="http://schemas.microsoft.com/office/drawing/2014/main" id="{E4F893BF-2145-46F8-A74D-B8DB59FC8E65}"/>
              </a:ext>
            </a:extLst>
          </p:cNvPr>
          <p:cNvSpPr txBox="1">
            <a:spLocks noChangeArrowheads="1"/>
          </p:cNvSpPr>
          <p:nvPr/>
        </p:nvSpPr>
        <p:spPr bwMode="auto">
          <a:xfrm>
            <a:off x="6867525" y="0"/>
            <a:ext cx="22764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Hatori </a:t>
            </a:r>
            <a:r>
              <a:rPr lang="en-US" altLang="ru-RU" sz="1800"/>
              <a:t>A. et al., 2011</a:t>
            </a:r>
            <a:endParaRPr lang="ru-RU" altLang="ru-RU" sz="1800"/>
          </a:p>
        </p:txBody>
      </p:sp>
      <p:sp>
        <p:nvSpPr>
          <p:cNvPr id="15364" name="Text Box 6">
            <a:extLst>
              <a:ext uri="{FF2B5EF4-FFF2-40B4-BE49-F238E27FC236}">
                <a16:creationId xmlns:a16="http://schemas.microsoft.com/office/drawing/2014/main" id="{E7BE391F-E7D4-4C00-8BDB-C227CBA9991A}"/>
              </a:ext>
            </a:extLst>
          </p:cNvPr>
          <p:cNvSpPr txBox="1">
            <a:spLocks noChangeArrowheads="1"/>
          </p:cNvSpPr>
          <p:nvPr/>
        </p:nvSpPr>
        <p:spPr bwMode="auto">
          <a:xfrm>
            <a:off x="827088" y="476250"/>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детеныш</a:t>
            </a:r>
          </a:p>
        </p:txBody>
      </p:sp>
      <p:sp>
        <p:nvSpPr>
          <p:cNvPr id="15365" name="Text Box 7">
            <a:extLst>
              <a:ext uri="{FF2B5EF4-FFF2-40B4-BE49-F238E27FC236}">
                <a16:creationId xmlns:a16="http://schemas.microsoft.com/office/drawing/2014/main" id="{5639D0EE-4EF8-4F75-A783-7DB8A6FAA5D9}"/>
              </a:ext>
            </a:extLst>
          </p:cNvPr>
          <p:cNvSpPr txBox="1">
            <a:spLocks noChangeArrowheads="1"/>
          </p:cNvSpPr>
          <p:nvPr/>
        </p:nvSpPr>
        <p:spPr bwMode="auto">
          <a:xfrm>
            <a:off x="3779838" y="476250"/>
            <a:ext cx="1268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подросток</a:t>
            </a:r>
          </a:p>
        </p:txBody>
      </p:sp>
      <p:sp>
        <p:nvSpPr>
          <p:cNvPr id="15366" name="Text Box 8">
            <a:extLst>
              <a:ext uri="{FF2B5EF4-FFF2-40B4-BE49-F238E27FC236}">
                <a16:creationId xmlns:a16="http://schemas.microsoft.com/office/drawing/2014/main" id="{976370EE-F40C-4350-A761-3D2D4714AFBB}"/>
              </a:ext>
            </a:extLst>
          </p:cNvPr>
          <p:cNvSpPr txBox="1">
            <a:spLocks noChangeArrowheads="1"/>
          </p:cNvSpPr>
          <p:nvPr/>
        </p:nvSpPr>
        <p:spPr bwMode="auto">
          <a:xfrm>
            <a:off x="7072313" y="476250"/>
            <a:ext cx="11636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взрослая</a:t>
            </a:r>
          </a:p>
        </p:txBody>
      </p:sp>
      <p:sp>
        <p:nvSpPr>
          <p:cNvPr id="15367" name="Text Box 9">
            <a:extLst>
              <a:ext uri="{FF2B5EF4-FFF2-40B4-BE49-F238E27FC236}">
                <a16:creationId xmlns:a16="http://schemas.microsoft.com/office/drawing/2014/main" id="{FB15E273-58CA-4EA3-B7B1-20CEB978E942}"/>
              </a:ext>
            </a:extLst>
          </p:cNvPr>
          <p:cNvSpPr txBox="1">
            <a:spLocks noChangeArrowheads="1"/>
          </p:cNvSpPr>
          <p:nvPr/>
        </p:nvSpPr>
        <p:spPr bwMode="auto">
          <a:xfrm>
            <a:off x="3976688" y="1103313"/>
            <a:ext cx="1008062"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эпифиз</a:t>
            </a:r>
          </a:p>
        </p:txBody>
      </p:sp>
      <p:sp>
        <p:nvSpPr>
          <p:cNvPr id="15368" name="Text Box 10">
            <a:extLst>
              <a:ext uri="{FF2B5EF4-FFF2-40B4-BE49-F238E27FC236}">
                <a16:creationId xmlns:a16="http://schemas.microsoft.com/office/drawing/2014/main" id="{44B371A9-4A40-4A2F-8528-C9A1D068F307}"/>
              </a:ext>
            </a:extLst>
          </p:cNvPr>
          <p:cNvSpPr txBox="1">
            <a:spLocks noChangeArrowheads="1"/>
          </p:cNvSpPr>
          <p:nvPr/>
        </p:nvSpPr>
        <p:spPr bwMode="auto">
          <a:xfrm>
            <a:off x="7092950" y="1100138"/>
            <a:ext cx="1008063"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эпифиз</a:t>
            </a:r>
          </a:p>
        </p:txBody>
      </p:sp>
      <p:sp>
        <p:nvSpPr>
          <p:cNvPr id="15369" name="Text Box 11">
            <a:extLst>
              <a:ext uri="{FF2B5EF4-FFF2-40B4-BE49-F238E27FC236}">
                <a16:creationId xmlns:a16="http://schemas.microsoft.com/office/drawing/2014/main" id="{691A2969-407F-4F18-A5AF-5D130BC05548}"/>
              </a:ext>
            </a:extLst>
          </p:cNvPr>
          <p:cNvSpPr txBox="1">
            <a:spLocks noChangeArrowheads="1"/>
          </p:cNvSpPr>
          <p:nvPr/>
        </p:nvSpPr>
        <p:spPr bwMode="auto">
          <a:xfrm>
            <a:off x="684213" y="2708275"/>
            <a:ext cx="20161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сосудистое сплетение</a:t>
            </a:r>
          </a:p>
        </p:txBody>
      </p:sp>
      <p:sp>
        <p:nvSpPr>
          <p:cNvPr id="15370" name="Text Box 12">
            <a:extLst>
              <a:ext uri="{FF2B5EF4-FFF2-40B4-BE49-F238E27FC236}">
                <a16:creationId xmlns:a16="http://schemas.microsoft.com/office/drawing/2014/main" id="{07C22273-B179-4333-BCAC-C204ACB88D79}"/>
              </a:ext>
            </a:extLst>
          </p:cNvPr>
          <p:cNvSpPr txBox="1">
            <a:spLocks noChangeArrowheads="1"/>
          </p:cNvSpPr>
          <p:nvPr/>
        </p:nvSpPr>
        <p:spPr bwMode="auto">
          <a:xfrm>
            <a:off x="3924300" y="2708275"/>
            <a:ext cx="20161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сосудистое сплетение</a:t>
            </a:r>
          </a:p>
        </p:txBody>
      </p:sp>
      <p:sp>
        <p:nvSpPr>
          <p:cNvPr id="15371" name="Text Box 13">
            <a:extLst>
              <a:ext uri="{FF2B5EF4-FFF2-40B4-BE49-F238E27FC236}">
                <a16:creationId xmlns:a16="http://schemas.microsoft.com/office/drawing/2014/main" id="{FAD0A7AC-8B64-4FD1-9D4E-C33B780E6ED7}"/>
              </a:ext>
            </a:extLst>
          </p:cNvPr>
          <p:cNvSpPr txBox="1">
            <a:spLocks noChangeArrowheads="1"/>
          </p:cNvSpPr>
          <p:nvPr/>
        </p:nvSpPr>
        <p:spPr bwMode="auto">
          <a:xfrm>
            <a:off x="7127875" y="2708275"/>
            <a:ext cx="20161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сосудистое сплетение</a:t>
            </a:r>
          </a:p>
        </p:txBody>
      </p:sp>
      <p:sp>
        <p:nvSpPr>
          <p:cNvPr id="15372" name="Text Box 14">
            <a:extLst>
              <a:ext uri="{FF2B5EF4-FFF2-40B4-BE49-F238E27FC236}">
                <a16:creationId xmlns:a16="http://schemas.microsoft.com/office/drawing/2014/main" id="{707B75D3-918B-4FF9-8CD7-0C1AC5D04DAE}"/>
              </a:ext>
            </a:extLst>
          </p:cNvPr>
          <p:cNvSpPr txBox="1">
            <a:spLocks noChangeArrowheads="1"/>
          </p:cNvSpPr>
          <p:nvPr/>
        </p:nvSpPr>
        <p:spPr bwMode="auto">
          <a:xfrm>
            <a:off x="1835150" y="1341438"/>
            <a:ext cx="9366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мозжечек</a:t>
            </a:r>
          </a:p>
        </p:txBody>
      </p:sp>
      <p:sp>
        <p:nvSpPr>
          <p:cNvPr id="15373" name="Text Box 17">
            <a:extLst>
              <a:ext uri="{FF2B5EF4-FFF2-40B4-BE49-F238E27FC236}">
                <a16:creationId xmlns:a16="http://schemas.microsoft.com/office/drawing/2014/main" id="{962931FB-2FE0-4497-8073-BE88EF10D3BE}"/>
              </a:ext>
            </a:extLst>
          </p:cNvPr>
          <p:cNvSpPr txBox="1">
            <a:spLocks noChangeArrowheads="1"/>
          </p:cNvSpPr>
          <p:nvPr/>
        </p:nvSpPr>
        <p:spPr bwMode="auto">
          <a:xfrm>
            <a:off x="4787900" y="1312863"/>
            <a:ext cx="9366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мозжечек</a:t>
            </a:r>
          </a:p>
        </p:txBody>
      </p:sp>
      <p:sp>
        <p:nvSpPr>
          <p:cNvPr id="15374" name="Text Box 18">
            <a:extLst>
              <a:ext uri="{FF2B5EF4-FFF2-40B4-BE49-F238E27FC236}">
                <a16:creationId xmlns:a16="http://schemas.microsoft.com/office/drawing/2014/main" id="{C6E0F061-296F-4875-907C-E6BA86E863DE}"/>
              </a:ext>
            </a:extLst>
          </p:cNvPr>
          <p:cNvSpPr txBox="1">
            <a:spLocks noChangeArrowheads="1"/>
          </p:cNvSpPr>
          <p:nvPr/>
        </p:nvSpPr>
        <p:spPr bwMode="auto">
          <a:xfrm>
            <a:off x="8207375" y="1341438"/>
            <a:ext cx="936625" cy="212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t>мозжечек</a:t>
            </a:r>
          </a:p>
        </p:txBody>
      </p:sp>
      <p:pic>
        <p:nvPicPr>
          <p:cNvPr id="15375" name="Picture 21">
            <a:extLst>
              <a:ext uri="{FF2B5EF4-FFF2-40B4-BE49-F238E27FC236}">
                <a16:creationId xmlns:a16="http://schemas.microsoft.com/office/drawing/2014/main" id="{E8D22279-F865-4FFB-B22B-5977547C6F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3063875"/>
            <a:ext cx="864235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6" name="Номер слайда 1">
            <a:extLst>
              <a:ext uri="{FF2B5EF4-FFF2-40B4-BE49-F238E27FC236}">
                <a16:creationId xmlns:a16="http://schemas.microsoft.com/office/drawing/2014/main" id="{F64A3FA7-8EDE-4B98-B2D0-A678C6E90111}"/>
              </a:ext>
            </a:extLst>
          </p:cNvPr>
          <p:cNvSpPr>
            <a:spLocks noGrp="1"/>
          </p:cNvSpPr>
          <p:nvPr>
            <p:ph type="sldNum" sz="quarter" idx="12"/>
          </p:nvPr>
        </p:nvSpPr>
        <p:spPr>
          <a:xfrm>
            <a:off x="8532813" y="6388100"/>
            <a:ext cx="603250" cy="476250"/>
          </a:xfr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315945-531C-459B-8B55-DDDEE8A25512}" type="slidenum">
              <a:rPr lang="ru-RU" altLang="ru-RU" sz="2800" smtClean="0">
                <a:solidFill>
                  <a:srgbClr val="FF0000"/>
                </a:solidFill>
              </a:rPr>
              <a:pPr>
                <a:spcBef>
                  <a:spcPct val="0"/>
                </a:spcBef>
                <a:buFontTx/>
                <a:buNone/>
              </a:pPr>
              <a:t>13</a:t>
            </a:fld>
            <a:endParaRPr lang="ru-RU" altLang="ru-RU" sz="28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a:extLst>
              <a:ext uri="{FF2B5EF4-FFF2-40B4-BE49-F238E27FC236}">
                <a16:creationId xmlns:a16="http://schemas.microsoft.com/office/drawing/2014/main" id="{D7F61C2E-7DF1-4A53-9CA8-9FA43D3162F6}"/>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16387" name="Rectangle 18">
            <a:extLst>
              <a:ext uri="{FF2B5EF4-FFF2-40B4-BE49-F238E27FC236}">
                <a16:creationId xmlns:a16="http://schemas.microsoft.com/office/drawing/2014/main" id="{0B4E2515-961B-4273-8A27-3D0F26CF55BE}"/>
              </a:ext>
            </a:extLst>
          </p:cNvPr>
          <p:cNvSpPr>
            <a:spLocks noGrp="1" noChangeArrowheads="1"/>
          </p:cNvSpPr>
          <p:nvPr>
            <p:ph type="body" idx="1"/>
          </p:nvPr>
        </p:nvSpPr>
        <p:spPr>
          <a:xfrm>
            <a:off x="179388" y="5661025"/>
            <a:ext cx="8785225" cy="935038"/>
          </a:xfrm>
        </p:spPr>
        <p:txBody>
          <a:bodyPr/>
          <a:lstStyle/>
          <a:p>
            <a:pPr eaLnBrk="1" hangingPunct="1">
              <a:tabLst>
                <a:tab pos="6813550" algn="l"/>
              </a:tabLst>
            </a:pPr>
            <a:r>
              <a:rPr lang="en-US" altLang="ru-RU" sz="2400"/>
              <a:t>H</a:t>
            </a:r>
            <a:r>
              <a:rPr lang="ru-RU" altLang="ru-RU" sz="2400"/>
              <a:t>exahydro-1,3,5-trinitro-1,3,5-triazine (RDX)</a:t>
            </a:r>
            <a:r>
              <a:rPr lang="en-US" altLang="ru-RU" sz="2400"/>
              <a:t> - 	</a:t>
            </a:r>
            <a:r>
              <a:rPr lang="en-US" altLang="ru-RU" sz="2400" baseline="30000"/>
              <a:t>14</a:t>
            </a:r>
            <a:r>
              <a:rPr lang="en-US" altLang="ru-RU" sz="2400"/>
              <a:t>C</a:t>
            </a:r>
          </a:p>
          <a:p>
            <a:pPr eaLnBrk="1" hangingPunct="1">
              <a:tabLst>
                <a:tab pos="6813550" algn="l"/>
              </a:tabLst>
            </a:pPr>
            <a:r>
              <a:rPr lang="ru-RU" altLang="ru-RU" sz="2400"/>
              <a:t>2,4,6-trinitrotoluene (TNT)</a:t>
            </a:r>
            <a:r>
              <a:rPr lang="en-US" altLang="ru-RU" sz="2400"/>
              <a:t> - 	</a:t>
            </a:r>
            <a:r>
              <a:rPr lang="en-US" altLang="ru-RU" sz="2400" baseline="30000"/>
              <a:t>14</a:t>
            </a:r>
            <a:r>
              <a:rPr lang="en-US" altLang="ru-RU" sz="2400"/>
              <a:t>C</a:t>
            </a:r>
            <a:endParaRPr lang="ru-RU" altLang="ru-RU" sz="2400"/>
          </a:p>
        </p:txBody>
      </p:sp>
      <p:pic>
        <p:nvPicPr>
          <p:cNvPr id="16388" name="Picture 20">
            <a:extLst>
              <a:ext uri="{FF2B5EF4-FFF2-40B4-BE49-F238E27FC236}">
                <a16:creationId xmlns:a16="http://schemas.microsoft.com/office/drawing/2014/main" id="{3D9AFA14-D1E2-4835-9823-DC833A94C7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1052513"/>
            <a:ext cx="2717800"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21">
            <a:extLst>
              <a:ext uri="{FF2B5EF4-FFF2-40B4-BE49-F238E27FC236}">
                <a16:creationId xmlns:a16="http://schemas.microsoft.com/office/drawing/2014/main" id="{16649414-77F5-427A-9ADC-45CE7127919C}"/>
              </a:ext>
            </a:extLst>
          </p:cNvPr>
          <p:cNvSpPr txBox="1">
            <a:spLocks noChangeArrowheads="1"/>
          </p:cNvSpPr>
          <p:nvPr/>
        </p:nvSpPr>
        <p:spPr bwMode="auto">
          <a:xfrm>
            <a:off x="1042988" y="620713"/>
            <a:ext cx="280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i="1"/>
              <a:t>Populus</a:t>
            </a:r>
            <a:r>
              <a:rPr lang="ru-RU" altLang="ru-RU" sz="1800" i="1"/>
              <a:t> deltoides </a:t>
            </a:r>
            <a:r>
              <a:rPr lang="en-US" altLang="ru-RU" sz="1800" i="1"/>
              <a:t>x</a:t>
            </a:r>
            <a:r>
              <a:rPr lang="ru-RU" altLang="ru-RU" sz="1800" i="1"/>
              <a:t> nigra </a:t>
            </a:r>
          </a:p>
        </p:txBody>
      </p:sp>
      <p:pic>
        <p:nvPicPr>
          <p:cNvPr id="16390" name="Picture 23" descr="Картинка 82 из 155">
            <a:extLst>
              <a:ext uri="{FF2B5EF4-FFF2-40B4-BE49-F238E27FC236}">
                <a16:creationId xmlns:a16="http://schemas.microsoft.com/office/drawing/2014/main" id="{1862F1D0-521C-4705-AA4C-04EE736276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7900" y="1052513"/>
            <a:ext cx="31305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24">
            <a:extLst>
              <a:ext uri="{FF2B5EF4-FFF2-40B4-BE49-F238E27FC236}">
                <a16:creationId xmlns:a16="http://schemas.microsoft.com/office/drawing/2014/main" id="{46B2D4B1-2CA9-497E-9376-02B496100B8D}"/>
              </a:ext>
            </a:extLst>
          </p:cNvPr>
          <p:cNvSpPr txBox="1">
            <a:spLocks noChangeArrowheads="1"/>
          </p:cNvSpPr>
          <p:nvPr/>
        </p:nvSpPr>
        <p:spPr bwMode="auto">
          <a:xfrm>
            <a:off x="5256213" y="620713"/>
            <a:ext cx="215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i="1"/>
              <a:t>Paspalum notatum</a:t>
            </a:r>
            <a:r>
              <a:rPr lang="ru-RU" altLang="ru-RU" sz="1800"/>
              <a:t> </a:t>
            </a:r>
          </a:p>
        </p:txBody>
      </p:sp>
      <p:sp>
        <p:nvSpPr>
          <p:cNvPr id="16392" name="Номер слайда 1">
            <a:extLst>
              <a:ext uri="{FF2B5EF4-FFF2-40B4-BE49-F238E27FC236}">
                <a16:creationId xmlns:a16="http://schemas.microsoft.com/office/drawing/2014/main" id="{2D815D06-F01E-40B4-ADEA-F7DFCC2D49AE}"/>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807430-9731-45C9-8616-C82881882E6B}" type="slidenum">
              <a:rPr lang="ru-RU" altLang="ru-RU" sz="2800" smtClean="0">
                <a:solidFill>
                  <a:srgbClr val="FF0000"/>
                </a:solidFill>
              </a:rPr>
              <a:pPr>
                <a:spcBef>
                  <a:spcPct val="0"/>
                </a:spcBef>
                <a:buFontTx/>
                <a:buNone/>
              </a:pPr>
              <a:t>14</a:t>
            </a:fld>
            <a:endParaRPr lang="ru-RU" altLang="ru-RU" sz="28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EC049A5D-86B2-48CB-966B-DA3821DF4A14}"/>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17411" name="Text Box 5">
            <a:extLst>
              <a:ext uri="{FF2B5EF4-FFF2-40B4-BE49-F238E27FC236}">
                <a16:creationId xmlns:a16="http://schemas.microsoft.com/office/drawing/2014/main" id="{CFEAE4EB-9663-48D9-84B5-2174BD004DE0}"/>
              </a:ext>
            </a:extLst>
          </p:cNvPr>
          <p:cNvSpPr txBox="1">
            <a:spLocks noChangeArrowheads="1"/>
          </p:cNvSpPr>
          <p:nvPr/>
        </p:nvSpPr>
        <p:spPr bwMode="auto">
          <a:xfrm>
            <a:off x="3132138" y="620713"/>
            <a:ext cx="280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i="1"/>
              <a:t>Populus</a:t>
            </a:r>
            <a:r>
              <a:rPr lang="ru-RU" altLang="ru-RU" sz="1800" i="1"/>
              <a:t> deltoides </a:t>
            </a:r>
            <a:r>
              <a:rPr lang="en-US" altLang="ru-RU" sz="1800" i="1"/>
              <a:t>x</a:t>
            </a:r>
            <a:r>
              <a:rPr lang="ru-RU" altLang="ru-RU" sz="1800" i="1"/>
              <a:t> nigra </a:t>
            </a:r>
          </a:p>
        </p:txBody>
      </p:sp>
      <p:pic>
        <p:nvPicPr>
          <p:cNvPr id="17412" name="Picture 8">
            <a:extLst>
              <a:ext uri="{FF2B5EF4-FFF2-40B4-BE49-F238E27FC236}">
                <a16:creationId xmlns:a16="http://schemas.microsoft.com/office/drawing/2014/main" id="{CC6817AE-5084-456E-A06F-F7B8BA020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738" y="958850"/>
            <a:ext cx="5472112"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10">
            <a:extLst>
              <a:ext uri="{FF2B5EF4-FFF2-40B4-BE49-F238E27FC236}">
                <a16:creationId xmlns:a16="http://schemas.microsoft.com/office/drawing/2014/main" id="{D5DFABD9-77C1-4B5E-A880-1772DC040504}"/>
              </a:ext>
            </a:extLst>
          </p:cNvPr>
          <p:cNvSpPr txBox="1">
            <a:spLocks noChangeArrowheads="1"/>
          </p:cNvSpPr>
          <p:nvPr/>
        </p:nvSpPr>
        <p:spPr bwMode="auto">
          <a:xfrm>
            <a:off x="3995738" y="6375400"/>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48 </a:t>
            </a:r>
            <a:r>
              <a:rPr lang="ru-RU" altLang="ru-RU" sz="1800"/>
              <a:t>часов</a:t>
            </a:r>
          </a:p>
        </p:txBody>
      </p:sp>
      <p:sp>
        <p:nvSpPr>
          <p:cNvPr id="17414" name="Номер слайда 1">
            <a:extLst>
              <a:ext uri="{FF2B5EF4-FFF2-40B4-BE49-F238E27FC236}">
                <a16:creationId xmlns:a16="http://schemas.microsoft.com/office/drawing/2014/main" id="{2FAC74F5-616A-4E6B-8F0C-244572433BDF}"/>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7DBFDD-2907-4C67-8066-A863A055FD73}" type="slidenum">
              <a:rPr lang="ru-RU" altLang="ru-RU" sz="2800" smtClean="0">
                <a:solidFill>
                  <a:srgbClr val="FF0000"/>
                </a:solidFill>
              </a:rPr>
              <a:pPr>
                <a:spcBef>
                  <a:spcPct val="0"/>
                </a:spcBef>
                <a:buFontTx/>
                <a:buNone/>
              </a:pPr>
              <a:t>15</a:t>
            </a:fld>
            <a:endParaRPr lang="ru-RU" altLang="ru-RU" sz="28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90D5B059-7012-4BF1-8305-2B662A869B0A}"/>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18435" name="Text Box 3">
            <a:extLst>
              <a:ext uri="{FF2B5EF4-FFF2-40B4-BE49-F238E27FC236}">
                <a16:creationId xmlns:a16="http://schemas.microsoft.com/office/drawing/2014/main" id="{CF2A106E-DD57-42B0-B757-7CD4354D0A28}"/>
              </a:ext>
            </a:extLst>
          </p:cNvPr>
          <p:cNvSpPr txBox="1">
            <a:spLocks noChangeArrowheads="1"/>
          </p:cNvSpPr>
          <p:nvPr/>
        </p:nvSpPr>
        <p:spPr bwMode="auto">
          <a:xfrm>
            <a:off x="2782888" y="620713"/>
            <a:ext cx="349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i="1"/>
              <a:t>Populus</a:t>
            </a:r>
            <a:r>
              <a:rPr lang="ru-RU" altLang="ru-RU" sz="1800" i="1"/>
              <a:t> deltoides </a:t>
            </a:r>
            <a:r>
              <a:rPr lang="en-US" altLang="ru-RU" sz="1800" i="1"/>
              <a:t>x</a:t>
            </a:r>
            <a:r>
              <a:rPr lang="ru-RU" altLang="ru-RU" sz="1800" i="1"/>
              <a:t> nigra </a:t>
            </a:r>
            <a:r>
              <a:rPr lang="ru-RU" altLang="ru-RU" sz="1800"/>
              <a:t>(</a:t>
            </a:r>
            <a:r>
              <a:rPr lang="en-US" altLang="ru-RU" sz="1800"/>
              <a:t>RDX)</a:t>
            </a:r>
            <a:r>
              <a:rPr lang="ru-RU" altLang="ru-RU" sz="1800" i="1"/>
              <a:t> </a:t>
            </a:r>
          </a:p>
        </p:txBody>
      </p:sp>
      <p:sp>
        <p:nvSpPr>
          <p:cNvPr id="18436" name="Text Box 5">
            <a:extLst>
              <a:ext uri="{FF2B5EF4-FFF2-40B4-BE49-F238E27FC236}">
                <a16:creationId xmlns:a16="http://schemas.microsoft.com/office/drawing/2014/main" id="{660DFA69-D108-4FAF-ADEB-865A376DF809}"/>
              </a:ext>
            </a:extLst>
          </p:cNvPr>
          <p:cNvSpPr txBox="1">
            <a:spLocks noChangeArrowheads="1"/>
          </p:cNvSpPr>
          <p:nvPr/>
        </p:nvSpPr>
        <p:spPr bwMode="auto">
          <a:xfrm>
            <a:off x="963613" y="4941888"/>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8 </a:t>
            </a:r>
            <a:r>
              <a:rPr lang="ru-RU" altLang="ru-RU" sz="1800"/>
              <a:t>часов</a:t>
            </a:r>
          </a:p>
        </p:txBody>
      </p:sp>
      <p:pic>
        <p:nvPicPr>
          <p:cNvPr id="18437" name="Picture 6">
            <a:extLst>
              <a:ext uri="{FF2B5EF4-FFF2-40B4-BE49-F238E27FC236}">
                <a16:creationId xmlns:a16="http://schemas.microsoft.com/office/drawing/2014/main" id="{34BB386D-213A-4838-82E8-B83029E337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413"/>
            <a:ext cx="9144000" cy="364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Text Box 7">
            <a:extLst>
              <a:ext uri="{FF2B5EF4-FFF2-40B4-BE49-F238E27FC236}">
                <a16:creationId xmlns:a16="http://schemas.microsoft.com/office/drawing/2014/main" id="{146DB4C1-A98B-4641-ADD7-05DD3B7460E9}"/>
              </a:ext>
            </a:extLst>
          </p:cNvPr>
          <p:cNvSpPr txBox="1">
            <a:spLocks noChangeArrowheads="1"/>
          </p:cNvSpPr>
          <p:nvPr/>
        </p:nvSpPr>
        <p:spPr bwMode="auto">
          <a:xfrm>
            <a:off x="3581400" y="4941888"/>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120</a:t>
            </a:r>
            <a:r>
              <a:rPr lang="en-US" altLang="ru-RU" sz="1800"/>
              <a:t> </a:t>
            </a:r>
            <a:r>
              <a:rPr lang="ru-RU" altLang="ru-RU" sz="1800"/>
              <a:t>часов</a:t>
            </a:r>
          </a:p>
        </p:txBody>
      </p:sp>
      <p:sp>
        <p:nvSpPr>
          <p:cNvPr id="18439" name="Номер слайда 1">
            <a:extLst>
              <a:ext uri="{FF2B5EF4-FFF2-40B4-BE49-F238E27FC236}">
                <a16:creationId xmlns:a16="http://schemas.microsoft.com/office/drawing/2014/main" id="{F09E2F4C-AE4F-4D07-A611-F90C8DB4E0FE}"/>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657D52-AB20-4A06-924C-4F206B3D24B6}" type="slidenum">
              <a:rPr lang="ru-RU" altLang="ru-RU" sz="2800" smtClean="0">
                <a:solidFill>
                  <a:srgbClr val="FF0000"/>
                </a:solidFill>
              </a:rPr>
              <a:pPr>
                <a:spcBef>
                  <a:spcPct val="0"/>
                </a:spcBef>
                <a:buFontTx/>
                <a:buNone/>
              </a:pPr>
              <a:t>16</a:t>
            </a:fld>
            <a:endParaRPr lang="ru-RU" altLang="ru-RU" sz="28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4747A407-0FBC-47DE-8B83-19BC4ED5DCD5}"/>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19459" name="Text Box 3">
            <a:extLst>
              <a:ext uri="{FF2B5EF4-FFF2-40B4-BE49-F238E27FC236}">
                <a16:creationId xmlns:a16="http://schemas.microsoft.com/office/drawing/2014/main" id="{65D29CC1-6F92-480B-82CB-EDF9CC7EE983}"/>
              </a:ext>
            </a:extLst>
          </p:cNvPr>
          <p:cNvSpPr txBox="1">
            <a:spLocks noChangeArrowheads="1"/>
          </p:cNvSpPr>
          <p:nvPr/>
        </p:nvSpPr>
        <p:spPr bwMode="auto">
          <a:xfrm>
            <a:off x="798513" y="1341438"/>
            <a:ext cx="343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i="1"/>
              <a:t>Populus</a:t>
            </a:r>
            <a:r>
              <a:rPr lang="ru-RU" altLang="ru-RU" sz="1800" i="1"/>
              <a:t> deltoides </a:t>
            </a:r>
            <a:r>
              <a:rPr lang="en-US" altLang="ru-RU" sz="1800" i="1"/>
              <a:t>x</a:t>
            </a:r>
            <a:r>
              <a:rPr lang="ru-RU" altLang="ru-RU" sz="1800" i="1"/>
              <a:t> nigra </a:t>
            </a:r>
            <a:r>
              <a:rPr lang="en-US" altLang="ru-RU" sz="1800"/>
              <a:t>(RDX)</a:t>
            </a:r>
            <a:endParaRPr lang="ru-RU" altLang="ru-RU" sz="1800" i="1"/>
          </a:p>
        </p:txBody>
      </p:sp>
      <p:sp>
        <p:nvSpPr>
          <p:cNvPr id="19460" name="Text Box 6">
            <a:extLst>
              <a:ext uri="{FF2B5EF4-FFF2-40B4-BE49-F238E27FC236}">
                <a16:creationId xmlns:a16="http://schemas.microsoft.com/office/drawing/2014/main" id="{7CFE64D4-AD56-4918-91A6-A8A050DB5A6D}"/>
              </a:ext>
            </a:extLst>
          </p:cNvPr>
          <p:cNvSpPr txBox="1">
            <a:spLocks noChangeArrowheads="1"/>
          </p:cNvSpPr>
          <p:nvPr/>
        </p:nvSpPr>
        <p:spPr bwMode="auto">
          <a:xfrm>
            <a:off x="1763713" y="5876925"/>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120</a:t>
            </a:r>
            <a:r>
              <a:rPr lang="en-US" altLang="ru-RU" sz="1800"/>
              <a:t> </a:t>
            </a:r>
            <a:r>
              <a:rPr lang="ru-RU" altLang="ru-RU" sz="1800"/>
              <a:t>часов</a:t>
            </a:r>
          </a:p>
        </p:txBody>
      </p:sp>
      <p:graphicFrame>
        <p:nvGraphicFramePr>
          <p:cNvPr id="19461" name="Object 7">
            <a:extLst>
              <a:ext uri="{FF2B5EF4-FFF2-40B4-BE49-F238E27FC236}">
                <a16:creationId xmlns:a16="http://schemas.microsoft.com/office/drawing/2014/main" id="{6B3BEE1E-CCBD-474B-B39C-28E9429F4190}"/>
              </a:ext>
            </a:extLst>
          </p:cNvPr>
          <p:cNvGraphicFramePr>
            <a:graphicFrameLocks noGrp="1" noChangeAspect="1"/>
          </p:cNvGraphicFramePr>
          <p:nvPr>
            <p:ph sz="half" idx="1"/>
          </p:nvPr>
        </p:nvGraphicFramePr>
        <p:xfrm>
          <a:off x="0" y="2341563"/>
          <a:ext cx="4572000" cy="2806700"/>
        </p:xfrm>
        <a:graphic>
          <a:graphicData uri="http://schemas.openxmlformats.org/presentationml/2006/ole">
            <mc:AlternateContent xmlns:mc="http://schemas.openxmlformats.org/markup-compatibility/2006">
              <mc:Choice xmlns:v="urn:schemas-microsoft-com:vml" Requires="v">
                <p:oleObj name="PHOTO-PAINT" r:id="rId3" imgW="6438095" imgH="3952381" progId="CorelPhotoPaint.Image.12">
                  <p:embed/>
                </p:oleObj>
              </mc:Choice>
              <mc:Fallback>
                <p:oleObj name="PHOTO-PAINT" r:id="rId3" imgW="6438095" imgH="3952381" progId="CorelPhotoPaint.Image.12">
                  <p:embed/>
                  <p:pic>
                    <p:nvPicPr>
                      <p:cNvPr id="19461" name="Object 7">
                        <a:extLst>
                          <a:ext uri="{FF2B5EF4-FFF2-40B4-BE49-F238E27FC236}">
                            <a16:creationId xmlns:a16="http://schemas.microsoft.com/office/drawing/2014/main" id="{6B3BEE1E-CCBD-474B-B39C-28E9429F4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1563"/>
                        <a:ext cx="45720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2" name="Object 9">
            <a:extLst>
              <a:ext uri="{FF2B5EF4-FFF2-40B4-BE49-F238E27FC236}">
                <a16:creationId xmlns:a16="http://schemas.microsoft.com/office/drawing/2014/main" id="{085ADBCF-41BD-489A-9A4F-D0723EDBB2DE}"/>
              </a:ext>
            </a:extLst>
          </p:cNvPr>
          <p:cNvGraphicFramePr>
            <a:graphicFrameLocks noGrp="1" noChangeAspect="1"/>
          </p:cNvGraphicFramePr>
          <p:nvPr>
            <p:ph sz="quarter" idx="2"/>
          </p:nvPr>
        </p:nvGraphicFramePr>
        <p:xfrm>
          <a:off x="4572000" y="620713"/>
          <a:ext cx="4572000" cy="3105150"/>
        </p:xfrm>
        <a:graphic>
          <a:graphicData uri="http://schemas.openxmlformats.org/presentationml/2006/ole">
            <mc:AlternateContent xmlns:mc="http://schemas.openxmlformats.org/markup-compatibility/2006">
              <mc:Choice xmlns:v="urn:schemas-microsoft-com:vml" Requires="v">
                <p:oleObj name="PHOTO-PAINT" r:id="rId5" imgW="6438095" imgH="4371429" progId="CorelPhotoPaint.Image.12">
                  <p:embed/>
                </p:oleObj>
              </mc:Choice>
              <mc:Fallback>
                <p:oleObj name="PHOTO-PAINT" r:id="rId5" imgW="6438095" imgH="4371429" progId="CorelPhotoPaint.Image.12">
                  <p:embed/>
                  <p:pic>
                    <p:nvPicPr>
                      <p:cNvPr id="19462" name="Object 9">
                        <a:extLst>
                          <a:ext uri="{FF2B5EF4-FFF2-40B4-BE49-F238E27FC236}">
                            <a16:creationId xmlns:a16="http://schemas.microsoft.com/office/drawing/2014/main" id="{085ADBCF-41BD-489A-9A4F-D0723EDBB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20713"/>
                        <a:ext cx="45720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3" name="Object 12">
            <a:extLst>
              <a:ext uri="{FF2B5EF4-FFF2-40B4-BE49-F238E27FC236}">
                <a16:creationId xmlns:a16="http://schemas.microsoft.com/office/drawing/2014/main" id="{B82C7ADB-36DF-44F2-BABE-C5A03E2E70A8}"/>
              </a:ext>
            </a:extLst>
          </p:cNvPr>
          <p:cNvGraphicFramePr>
            <a:graphicFrameLocks noGrp="1" noChangeAspect="1"/>
          </p:cNvGraphicFramePr>
          <p:nvPr>
            <p:ph sz="quarter" idx="3"/>
          </p:nvPr>
        </p:nvGraphicFramePr>
        <p:xfrm>
          <a:off x="4572000" y="3759200"/>
          <a:ext cx="4572000" cy="3090863"/>
        </p:xfrm>
        <a:graphic>
          <a:graphicData uri="http://schemas.openxmlformats.org/presentationml/2006/ole">
            <mc:AlternateContent xmlns:mc="http://schemas.openxmlformats.org/markup-compatibility/2006">
              <mc:Choice xmlns:v="urn:schemas-microsoft-com:vml" Requires="v">
                <p:oleObj name="PHOTO-PAINT" r:id="rId7" imgW="6438095" imgH="4352381" progId="CorelPhotoPaint.Image.12">
                  <p:embed/>
                </p:oleObj>
              </mc:Choice>
              <mc:Fallback>
                <p:oleObj name="PHOTO-PAINT" r:id="rId7" imgW="6438095" imgH="4352381" progId="CorelPhotoPaint.Image.12">
                  <p:embed/>
                  <p:pic>
                    <p:nvPicPr>
                      <p:cNvPr id="19463" name="Object 12">
                        <a:extLst>
                          <a:ext uri="{FF2B5EF4-FFF2-40B4-BE49-F238E27FC236}">
                            <a16:creationId xmlns:a16="http://schemas.microsoft.com/office/drawing/2014/main" id="{B82C7ADB-36DF-44F2-BABE-C5A03E2E70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759200"/>
                        <a:ext cx="4572000"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Номер слайда 1">
            <a:extLst>
              <a:ext uri="{FF2B5EF4-FFF2-40B4-BE49-F238E27FC236}">
                <a16:creationId xmlns:a16="http://schemas.microsoft.com/office/drawing/2014/main" id="{54E7D5D1-89B4-49FF-BAA2-9E5E38E0CDA4}"/>
              </a:ext>
            </a:extLst>
          </p:cNvPr>
          <p:cNvSpPr>
            <a:spLocks noGrp="1"/>
          </p:cNvSpPr>
          <p:nvPr>
            <p:ph type="sldNum" sz="quarter" idx="12"/>
          </p:nvPr>
        </p:nvSpPr>
        <p:spPr>
          <a:xfrm>
            <a:off x="8532813" y="5999163"/>
            <a:ext cx="611187" cy="476250"/>
          </a:xfr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5A873E-F812-4F0D-AE50-A5A6850734AC}" type="slidenum">
              <a:rPr lang="ru-RU" altLang="ru-RU" sz="2800" smtClean="0">
                <a:solidFill>
                  <a:srgbClr val="FF0000"/>
                </a:solidFill>
              </a:rPr>
              <a:pPr>
                <a:spcBef>
                  <a:spcPct val="0"/>
                </a:spcBef>
                <a:buFontTx/>
                <a:buNone/>
              </a:pPr>
              <a:t>17</a:t>
            </a:fld>
            <a:endParaRPr lang="ru-RU" altLang="ru-RU" sz="28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7978EE17-3F44-4CF0-AD2E-08D95ED9992A}"/>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pic>
        <p:nvPicPr>
          <p:cNvPr id="20483" name="Picture 11">
            <a:extLst>
              <a:ext uri="{FF2B5EF4-FFF2-40B4-BE49-F238E27FC236}">
                <a16:creationId xmlns:a16="http://schemas.microsoft.com/office/drawing/2014/main" id="{CAF36F76-A2E4-4A7A-B260-950F06189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6525" y="850900"/>
            <a:ext cx="6330950" cy="515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 Box 12">
            <a:extLst>
              <a:ext uri="{FF2B5EF4-FFF2-40B4-BE49-F238E27FC236}">
                <a16:creationId xmlns:a16="http://schemas.microsoft.com/office/drawing/2014/main" id="{7E90B2CE-04BE-4A2C-97C5-26F83CFF89C5}"/>
              </a:ext>
            </a:extLst>
          </p:cNvPr>
          <p:cNvSpPr txBox="1">
            <a:spLocks noChangeArrowheads="1"/>
          </p:cNvSpPr>
          <p:nvPr/>
        </p:nvSpPr>
        <p:spPr bwMode="auto">
          <a:xfrm>
            <a:off x="3194050" y="404813"/>
            <a:ext cx="2749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i="1"/>
              <a:t>Paspalum notatum</a:t>
            </a:r>
            <a:r>
              <a:rPr lang="ru-RU" altLang="ru-RU" sz="1800"/>
              <a:t> </a:t>
            </a:r>
            <a:r>
              <a:rPr lang="en-US" altLang="ru-RU" sz="1800"/>
              <a:t>(TNT)</a:t>
            </a:r>
            <a:endParaRPr lang="ru-RU" altLang="ru-RU" sz="1800"/>
          </a:p>
        </p:txBody>
      </p:sp>
      <p:sp>
        <p:nvSpPr>
          <p:cNvPr id="20485" name="Номер слайда 1">
            <a:extLst>
              <a:ext uri="{FF2B5EF4-FFF2-40B4-BE49-F238E27FC236}">
                <a16:creationId xmlns:a16="http://schemas.microsoft.com/office/drawing/2014/main" id="{CFEC687D-DBE3-4701-9EFB-2E4F4EE90CF5}"/>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5C42C0-6121-4CE1-B61D-EAC5E84601D3}" type="slidenum">
              <a:rPr lang="ru-RU" altLang="ru-RU" sz="2800" smtClean="0">
                <a:solidFill>
                  <a:srgbClr val="FF0000"/>
                </a:solidFill>
              </a:rPr>
              <a:pPr>
                <a:spcBef>
                  <a:spcPct val="0"/>
                </a:spcBef>
                <a:buFontTx/>
                <a:buNone/>
              </a:pPr>
              <a:t>18</a:t>
            </a:fld>
            <a:endParaRPr lang="ru-RU" altLang="ru-RU" sz="28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96B8AE47-EDBC-4A68-BE28-255D5C0269B0}"/>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21507" name="Text Box 3">
            <a:extLst>
              <a:ext uri="{FF2B5EF4-FFF2-40B4-BE49-F238E27FC236}">
                <a16:creationId xmlns:a16="http://schemas.microsoft.com/office/drawing/2014/main" id="{995EFD20-1398-41AF-A00B-BC7002494012}"/>
              </a:ext>
            </a:extLst>
          </p:cNvPr>
          <p:cNvSpPr txBox="1">
            <a:spLocks noChangeArrowheads="1"/>
          </p:cNvSpPr>
          <p:nvPr/>
        </p:nvSpPr>
        <p:spPr bwMode="auto">
          <a:xfrm>
            <a:off x="3194050" y="404813"/>
            <a:ext cx="2749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i="1"/>
              <a:t>Paspalum notatum</a:t>
            </a:r>
            <a:r>
              <a:rPr lang="ru-RU" altLang="ru-RU" sz="1800"/>
              <a:t> </a:t>
            </a:r>
            <a:r>
              <a:rPr lang="en-US" altLang="ru-RU" sz="1800"/>
              <a:t>(TNT)</a:t>
            </a:r>
            <a:endParaRPr lang="ru-RU" altLang="ru-RU" sz="1800"/>
          </a:p>
        </p:txBody>
      </p:sp>
      <p:sp>
        <p:nvSpPr>
          <p:cNvPr id="21508" name="Text Box 5">
            <a:extLst>
              <a:ext uri="{FF2B5EF4-FFF2-40B4-BE49-F238E27FC236}">
                <a16:creationId xmlns:a16="http://schemas.microsoft.com/office/drawing/2014/main" id="{78F65001-2C93-4692-97C4-46A019E71CB1}"/>
              </a:ext>
            </a:extLst>
          </p:cNvPr>
          <p:cNvSpPr txBox="1">
            <a:spLocks noChangeArrowheads="1"/>
          </p:cNvSpPr>
          <p:nvPr/>
        </p:nvSpPr>
        <p:spPr bwMode="auto">
          <a:xfrm>
            <a:off x="1841500" y="6375400"/>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48 </a:t>
            </a:r>
            <a:r>
              <a:rPr lang="ru-RU" altLang="ru-RU" sz="1800"/>
              <a:t>часов</a:t>
            </a:r>
          </a:p>
        </p:txBody>
      </p:sp>
      <p:pic>
        <p:nvPicPr>
          <p:cNvPr id="21509" name="Picture 8">
            <a:extLst>
              <a:ext uri="{FF2B5EF4-FFF2-40B4-BE49-F238E27FC236}">
                <a16:creationId xmlns:a16="http://schemas.microsoft.com/office/drawing/2014/main" id="{81A2DD93-BC1E-48E3-B117-4DBE8B8EE9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838" y="765175"/>
            <a:ext cx="40767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4418" name="Group 98">
            <a:extLst>
              <a:ext uri="{FF2B5EF4-FFF2-40B4-BE49-F238E27FC236}">
                <a16:creationId xmlns:a16="http://schemas.microsoft.com/office/drawing/2014/main" id="{AACB0610-CFBC-4BA5-AC60-887F97B0E545}"/>
              </a:ext>
            </a:extLst>
          </p:cNvPr>
          <p:cNvGraphicFramePr>
            <a:graphicFrameLocks noGrp="1"/>
          </p:cNvGraphicFramePr>
          <p:nvPr>
            <p:ph sz="half" idx="2"/>
          </p:nvPr>
        </p:nvGraphicFramePr>
        <p:xfrm>
          <a:off x="4643438" y="1125538"/>
          <a:ext cx="4038600" cy="4978405"/>
        </p:xfrm>
        <a:graphic>
          <a:graphicData uri="http://schemas.openxmlformats.org/drawingml/2006/table">
            <a:tbl>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tblGrid>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A, nCi</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A, %</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1</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8</a:t>
                      </a:r>
                      <a:r>
                        <a:rPr kumimoji="0" lang="ru-RU" altLang="ru-RU" sz="1400" b="0" i="0" u="none" strike="noStrike" cap="none" normalizeH="0" baseline="0">
                          <a:ln>
                            <a:noFill/>
                          </a:ln>
                          <a:solidFill>
                            <a:schemeClr val="tx1"/>
                          </a:solidFill>
                          <a:effectLst/>
                          <a:latin typeface="Arial" panose="020B0604020202020204" pitchFamily="34" charset="0"/>
                        </a:rPr>
                        <a:t>,68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12,39</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2</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9,06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12,95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3</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17,47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24,96</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4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4</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10,86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15,52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6,05</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8,64</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Root 6</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15,36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21,95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Total root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67,49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96,41</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Leaf</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2,43</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Total activity</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69,18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98,83</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2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Unaccounted</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0,82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1,17</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1560" name="Номер слайда 1">
            <a:extLst>
              <a:ext uri="{FF2B5EF4-FFF2-40B4-BE49-F238E27FC236}">
                <a16:creationId xmlns:a16="http://schemas.microsoft.com/office/drawing/2014/main" id="{1CE5D9DB-FAF7-4341-B376-2EED0A5BA88F}"/>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2E31E9-8AAD-4DB7-B935-CE4EBC76A0A7}" type="slidenum">
              <a:rPr lang="ru-RU" altLang="ru-RU" sz="2800" smtClean="0">
                <a:solidFill>
                  <a:srgbClr val="FF0000"/>
                </a:solidFill>
              </a:rPr>
              <a:pPr>
                <a:spcBef>
                  <a:spcPct val="0"/>
                </a:spcBef>
                <a:buFontTx/>
                <a:buNone/>
              </a:pPr>
              <a:t>19</a:t>
            </a:fld>
            <a:endParaRPr lang="ru-RU" altLang="ru-RU" sz="28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37B6C3B-5613-4983-B8D9-AB8580B0C010}"/>
              </a:ext>
            </a:extLst>
          </p:cNvPr>
          <p:cNvSpPr>
            <a:spLocks noGrp="1" noChangeArrowheads="1"/>
          </p:cNvSpPr>
          <p:nvPr>
            <p:ph type="title"/>
          </p:nvPr>
        </p:nvSpPr>
        <p:spPr/>
        <p:txBody>
          <a:bodyPr/>
          <a:lstStyle/>
          <a:p>
            <a:pPr eaLnBrk="1" hangingPunct="1"/>
            <a:r>
              <a:rPr lang="ru-RU" altLang="ru-RU"/>
              <a:t>Фотографические эмульсии</a:t>
            </a:r>
          </a:p>
        </p:txBody>
      </p:sp>
      <p:sp>
        <p:nvSpPr>
          <p:cNvPr id="4099" name="Rectangle 4">
            <a:extLst>
              <a:ext uri="{FF2B5EF4-FFF2-40B4-BE49-F238E27FC236}">
                <a16:creationId xmlns:a16="http://schemas.microsoft.com/office/drawing/2014/main" id="{D5DFB3DD-CCE7-4860-9564-A0CF208A1270}"/>
              </a:ext>
            </a:extLst>
          </p:cNvPr>
          <p:cNvSpPr>
            <a:spLocks noChangeArrowheads="1"/>
          </p:cNvSpPr>
          <p:nvPr/>
        </p:nvSpPr>
        <p:spPr bwMode="auto">
          <a:xfrm>
            <a:off x="1042988" y="3140075"/>
            <a:ext cx="4895850" cy="144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00" name="Rectangle 5">
            <a:extLst>
              <a:ext uri="{FF2B5EF4-FFF2-40B4-BE49-F238E27FC236}">
                <a16:creationId xmlns:a16="http://schemas.microsoft.com/office/drawing/2014/main" id="{58645B96-7161-4193-A4C6-CD242F7B0490}"/>
              </a:ext>
            </a:extLst>
          </p:cNvPr>
          <p:cNvSpPr>
            <a:spLocks noChangeArrowheads="1"/>
          </p:cNvSpPr>
          <p:nvPr/>
        </p:nvSpPr>
        <p:spPr bwMode="auto">
          <a:xfrm>
            <a:off x="1042988" y="3284538"/>
            <a:ext cx="4895850" cy="431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01" name="Rectangle 6">
            <a:extLst>
              <a:ext uri="{FF2B5EF4-FFF2-40B4-BE49-F238E27FC236}">
                <a16:creationId xmlns:a16="http://schemas.microsoft.com/office/drawing/2014/main" id="{C1801840-C3A3-42F8-8BD6-E624AAB6D31C}"/>
              </a:ext>
            </a:extLst>
          </p:cNvPr>
          <p:cNvSpPr>
            <a:spLocks noChangeArrowheads="1"/>
          </p:cNvSpPr>
          <p:nvPr/>
        </p:nvSpPr>
        <p:spPr bwMode="auto">
          <a:xfrm>
            <a:off x="1042988" y="3860800"/>
            <a:ext cx="4895850"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02" name="Rectangle 7">
            <a:extLst>
              <a:ext uri="{FF2B5EF4-FFF2-40B4-BE49-F238E27FC236}">
                <a16:creationId xmlns:a16="http://schemas.microsoft.com/office/drawing/2014/main" id="{E0754155-C205-4249-9524-F5AF27C601DF}"/>
              </a:ext>
            </a:extLst>
          </p:cNvPr>
          <p:cNvSpPr>
            <a:spLocks noChangeArrowheads="1"/>
          </p:cNvSpPr>
          <p:nvPr/>
        </p:nvSpPr>
        <p:spPr bwMode="auto">
          <a:xfrm>
            <a:off x="1042988" y="4508500"/>
            <a:ext cx="4895850" cy="73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03" name="AutoShape 9">
            <a:extLst>
              <a:ext uri="{FF2B5EF4-FFF2-40B4-BE49-F238E27FC236}">
                <a16:creationId xmlns:a16="http://schemas.microsoft.com/office/drawing/2014/main" id="{D92C7023-928F-44D4-B570-E462E808CFCF}"/>
              </a:ext>
            </a:extLst>
          </p:cNvPr>
          <p:cNvSpPr>
            <a:spLocks/>
          </p:cNvSpPr>
          <p:nvPr/>
        </p:nvSpPr>
        <p:spPr bwMode="auto">
          <a:xfrm>
            <a:off x="7019925" y="2781300"/>
            <a:ext cx="1223963" cy="284163"/>
          </a:xfrm>
          <a:prstGeom prst="accentCallout1">
            <a:avLst>
              <a:gd name="adj1" fmla="val 20454"/>
              <a:gd name="adj2" fmla="val -6227"/>
              <a:gd name="adj3" fmla="val 146306"/>
              <a:gd name="adj4" fmla="val -9909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желатин</a:t>
            </a:r>
          </a:p>
        </p:txBody>
      </p:sp>
      <p:sp>
        <p:nvSpPr>
          <p:cNvPr id="4104" name="Line 10">
            <a:extLst>
              <a:ext uri="{FF2B5EF4-FFF2-40B4-BE49-F238E27FC236}">
                <a16:creationId xmlns:a16="http://schemas.microsoft.com/office/drawing/2014/main" id="{74257EF4-40B3-4ADD-AD88-A0C73F3FF1F6}"/>
              </a:ext>
            </a:extLst>
          </p:cNvPr>
          <p:cNvSpPr>
            <a:spLocks noChangeShapeType="1"/>
          </p:cNvSpPr>
          <p:nvPr/>
        </p:nvSpPr>
        <p:spPr bwMode="auto">
          <a:xfrm flipH="1">
            <a:off x="5795963" y="2852738"/>
            <a:ext cx="1152525"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05" name="Rectangle 11">
            <a:extLst>
              <a:ext uri="{FF2B5EF4-FFF2-40B4-BE49-F238E27FC236}">
                <a16:creationId xmlns:a16="http://schemas.microsoft.com/office/drawing/2014/main" id="{AF8EB572-623D-4A50-9597-2D5DC9F661BC}"/>
              </a:ext>
            </a:extLst>
          </p:cNvPr>
          <p:cNvSpPr>
            <a:spLocks noChangeArrowheads="1"/>
          </p:cNvSpPr>
          <p:nvPr/>
        </p:nvSpPr>
        <p:spPr bwMode="auto">
          <a:xfrm>
            <a:off x="1042988" y="3716338"/>
            <a:ext cx="4895850" cy="144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06" name="AutoShape 12">
            <a:extLst>
              <a:ext uri="{FF2B5EF4-FFF2-40B4-BE49-F238E27FC236}">
                <a16:creationId xmlns:a16="http://schemas.microsoft.com/office/drawing/2014/main" id="{16076652-88A0-4B00-8538-47462C04E5A6}"/>
              </a:ext>
            </a:extLst>
          </p:cNvPr>
          <p:cNvSpPr>
            <a:spLocks/>
          </p:cNvSpPr>
          <p:nvPr/>
        </p:nvSpPr>
        <p:spPr bwMode="auto">
          <a:xfrm>
            <a:off x="7019925" y="4076700"/>
            <a:ext cx="1296988" cy="284163"/>
          </a:xfrm>
          <a:prstGeom prst="accentCallout1">
            <a:avLst>
              <a:gd name="adj1" fmla="val 20454"/>
              <a:gd name="adj2" fmla="val -5875"/>
              <a:gd name="adj3" fmla="val 12218"/>
              <a:gd name="adj4" fmla="val -9596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подложка</a:t>
            </a:r>
          </a:p>
        </p:txBody>
      </p:sp>
      <p:grpSp>
        <p:nvGrpSpPr>
          <p:cNvPr id="157728" name="Group 32">
            <a:extLst>
              <a:ext uri="{FF2B5EF4-FFF2-40B4-BE49-F238E27FC236}">
                <a16:creationId xmlns:a16="http://schemas.microsoft.com/office/drawing/2014/main" id="{272691E5-7E8D-475C-8E09-B592C662A6B3}"/>
              </a:ext>
            </a:extLst>
          </p:cNvPr>
          <p:cNvGrpSpPr>
            <a:grpSpLocks/>
          </p:cNvGrpSpPr>
          <p:nvPr/>
        </p:nvGrpSpPr>
        <p:grpSpPr bwMode="auto">
          <a:xfrm>
            <a:off x="1042988" y="3284538"/>
            <a:ext cx="4895850" cy="431800"/>
            <a:chOff x="657" y="2069"/>
            <a:chExt cx="3084" cy="272"/>
          </a:xfrm>
        </p:grpSpPr>
        <p:sp>
          <p:nvSpPr>
            <p:cNvPr id="4117" name="Rectangle 13">
              <a:extLst>
                <a:ext uri="{FF2B5EF4-FFF2-40B4-BE49-F238E27FC236}">
                  <a16:creationId xmlns:a16="http://schemas.microsoft.com/office/drawing/2014/main" id="{13A00773-4A50-42D2-934B-9889C7EB9043}"/>
                </a:ext>
              </a:extLst>
            </p:cNvPr>
            <p:cNvSpPr>
              <a:spLocks noChangeArrowheads="1"/>
            </p:cNvSpPr>
            <p:nvPr/>
          </p:nvSpPr>
          <p:spPr bwMode="auto">
            <a:xfrm>
              <a:off x="657" y="2069"/>
              <a:ext cx="3084" cy="2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18" name="Oval 14">
              <a:extLst>
                <a:ext uri="{FF2B5EF4-FFF2-40B4-BE49-F238E27FC236}">
                  <a16:creationId xmlns:a16="http://schemas.microsoft.com/office/drawing/2014/main" id="{F78A546F-3326-4FFE-9FC9-F94A599F16DD}"/>
                </a:ext>
              </a:extLst>
            </p:cNvPr>
            <p:cNvSpPr>
              <a:spLocks noChangeArrowheads="1"/>
            </p:cNvSpPr>
            <p:nvPr/>
          </p:nvSpPr>
          <p:spPr bwMode="auto">
            <a:xfrm>
              <a:off x="839" y="211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19" name="Oval 15">
              <a:extLst>
                <a:ext uri="{FF2B5EF4-FFF2-40B4-BE49-F238E27FC236}">
                  <a16:creationId xmlns:a16="http://schemas.microsoft.com/office/drawing/2014/main" id="{0E1C8A99-3B96-4A73-8A50-D79D5C701739}"/>
                </a:ext>
              </a:extLst>
            </p:cNvPr>
            <p:cNvSpPr>
              <a:spLocks noChangeArrowheads="1"/>
            </p:cNvSpPr>
            <p:nvPr/>
          </p:nvSpPr>
          <p:spPr bwMode="auto">
            <a:xfrm>
              <a:off x="1020" y="211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0" name="Oval 16">
              <a:extLst>
                <a:ext uri="{FF2B5EF4-FFF2-40B4-BE49-F238E27FC236}">
                  <a16:creationId xmlns:a16="http://schemas.microsoft.com/office/drawing/2014/main" id="{D55F10A7-277F-4A21-BA90-9559CAC9D519}"/>
                </a:ext>
              </a:extLst>
            </p:cNvPr>
            <p:cNvSpPr>
              <a:spLocks noChangeArrowheads="1"/>
            </p:cNvSpPr>
            <p:nvPr/>
          </p:nvSpPr>
          <p:spPr bwMode="auto">
            <a:xfrm>
              <a:off x="930" y="220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1" name="Oval 17">
              <a:extLst>
                <a:ext uri="{FF2B5EF4-FFF2-40B4-BE49-F238E27FC236}">
                  <a16:creationId xmlns:a16="http://schemas.microsoft.com/office/drawing/2014/main" id="{60DE960F-E285-4086-84D2-EBA3F143CD73}"/>
                </a:ext>
              </a:extLst>
            </p:cNvPr>
            <p:cNvSpPr>
              <a:spLocks noChangeArrowheads="1"/>
            </p:cNvSpPr>
            <p:nvPr/>
          </p:nvSpPr>
          <p:spPr bwMode="auto">
            <a:xfrm>
              <a:off x="1111" y="220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2" name="Oval 18">
              <a:extLst>
                <a:ext uri="{FF2B5EF4-FFF2-40B4-BE49-F238E27FC236}">
                  <a16:creationId xmlns:a16="http://schemas.microsoft.com/office/drawing/2014/main" id="{BD97AB7A-B329-482F-9E3C-606A3787A94F}"/>
                </a:ext>
              </a:extLst>
            </p:cNvPr>
            <p:cNvSpPr>
              <a:spLocks noChangeArrowheads="1"/>
            </p:cNvSpPr>
            <p:nvPr/>
          </p:nvSpPr>
          <p:spPr bwMode="auto">
            <a:xfrm>
              <a:off x="748" y="220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3" name="Oval 19">
              <a:extLst>
                <a:ext uri="{FF2B5EF4-FFF2-40B4-BE49-F238E27FC236}">
                  <a16:creationId xmlns:a16="http://schemas.microsoft.com/office/drawing/2014/main" id="{81D46503-E57E-484C-A49F-8069C12341CC}"/>
                </a:ext>
              </a:extLst>
            </p:cNvPr>
            <p:cNvSpPr>
              <a:spLocks noChangeArrowheads="1"/>
            </p:cNvSpPr>
            <p:nvPr/>
          </p:nvSpPr>
          <p:spPr bwMode="auto">
            <a:xfrm>
              <a:off x="1837" y="211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4" name="Oval 20">
              <a:extLst>
                <a:ext uri="{FF2B5EF4-FFF2-40B4-BE49-F238E27FC236}">
                  <a16:creationId xmlns:a16="http://schemas.microsoft.com/office/drawing/2014/main" id="{C7F4C836-83FB-4687-B94D-C5EF65AD4D9A}"/>
                </a:ext>
              </a:extLst>
            </p:cNvPr>
            <p:cNvSpPr>
              <a:spLocks noChangeArrowheads="1"/>
            </p:cNvSpPr>
            <p:nvPr/>
          </p:nvSpPr>
          <p:spPr bwMode="auto">
            <a:xfrm>
              <a:off x="2971" y="220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5" name="Oval 22">
              <a:extLst>
                <a:ext uri="{FF2B5EF4-FFF2-40B4-BE49-F238E27FC236}">
                  <a16:creationId xmlns:a16="http://schemas.microsoft.com/office/drawing/2014/main" id="{F998A446-9C26-43AC-8C99-7127D1661614}"/>
                </a:ext>
              </a:extLst>
            </p:cNvPr>
            <p:cNvSpPr>
              <a:spLocks noChangeArrowheads="1"/>
            </p:cNvSpPr>
            <p:nvPr/>
          </p:nvSpPr>
          <p:spPr bwMode="auto">
            <a:xfrm>
              <a:off x="2018" y="211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26" name="Oval 23">
              <a:extLst>
                <a:ext uri="{FF2B5EF4-FFF2-40B4-BE49-F238E27FC236}">
                  <a16:creationId xmlns:a16="http://schemas.microsoft.com/office/drawing/2014/main" id="{E4164C33-CB38-4188-991A-5176AC7CCCDB}"/>
                </a:ext>
              </a:extLst>
            </p:cNvPr>
            <p:cNvSpPr>
              <a:spLocks noChangeArrowheads="1"/>
            </p:cNvSpPr>
            <p:nvPr/>
          </p:nvSpPr>
          <p:spPr bwMode="auto">
            <a:xfrm>
              <a:off x="1927" y="2205"/>
              <a:ext cx="136" cy="4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grpSp>
      <p:grpSp>
        <p:nvGrpSpPr>
          <p:cNvPr id="157727" name="Group 31">
            <a:extLst>
              <a:ext uri="{FF2B5EF4-FFF2-40B4-BE49-F238E27FC236}">
                <a16:creationId xmlns:a16="http://schemas.microsoft.com/office/drawing/2014/main" id="{A2D5EF8A-86EF-4EFF-AF44-037E45B4F742}"/>
              </a:ext>
            </a:extLst>
          </p:cNvPr>
          <p:cNvGrpSpPr>
            <a:grpSpLocks/>
          </p:cNvGrpSpPr>
          <p:nvPr/>
        </p:nvGrpSpPr>
        <p:grpSpPr bwMode="auto">
          <a:xfrm>
            <a:off x="1619250" y="1557338"/>
            <a:ext cx="3594100" cy="1439862"/>
            <a:chOff x="1020" y="981"/>
            <a:chExt cx="2264" cy="907"/>
          </a:xfrm>
        </p:grpSpPr>
        <p:sp>
          <p:nvSpPr>
            <p:cNvPr id="4111" name="Line 21">
              <a:extLst>
                <a:ext uri="{FF2B5EF4-FFF2-40B4-BE49-F238E27FC236}">
                  <a16:creationId xmlns:a16="http://schemas.microsoft.com/office/drawing/2014/main" id="{591D8E1F-C292-46A9-8A7D-C953C42582BA}"/>
                </a:ext>
              </a:extLst>
            </p:cNvPr>
            <p:cNvSpPr>
              <a:spLocks noChangeShapeType="1"/>
            </p:cNvSpPr>
            <p:nvPr/>
          </p:nvSpPr>
          <p:spPr bwMode="auto">
            <a:xfrm>
              <a:off x="1020" y="981"/>
              <a:ext cx="0" cy="907"/>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12" name="Line 24">
              <a:extLst>
                <a:ext uri="{FF2B5EF4-FFF2-40B4-BE49-F238E27FC236}">
                  <a16:creationId xmlns:a16="http://schemas.microsoft.com/office/drawing/2014/main" id="{8633047F-485E-428A-9969-5EFF8A48D0DB}"/>
                </a:ext>
              </a:extLst>
            </p:cNvPr>
            <p:cNvSpPr>
              <a:spLocks noChangeShapeType="1"/>
            </p:cNvSpPr>
            <p:nvPr/>
          </p:nvSpPr>
          <p:spPr bwMode="auto">
            <a:xfrm>
              <a:off x="1973" y="981"/>
              <a:ext cx="0" cy="907"/>
            </a:xfrm>
            <a:prstGeom prst="line">
              <a:avLst/>
            </a:prstGeom>
            <a:noFill/>
            <a:ln w="127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13" name="Freeform 27">
              <a:extLst>
                <a:ext uri="{FF2B5EF4-FFF2-40B4-BE49-F238E27FC236}">
                  <a16:creationId xmlns:a16="http://schemas.microsoft.com/office/drawing/2014/main" id="{3D65232B-7298-465F-9994-22672B9AF0A3}"/>
                </a:ext>
              </a:extLst>
            </p:cNvPr>
            <p:cNvSpPr>
              <a:spLocks/>
            </p:cNvSpPr>
            <p:nvPr/>
          </p:nvSpPr>
          <p:spPr bwMode="auto">
            <a:xfrm>
              <a:off x="2971" y="1026"/>
              <a:ext cx="136" cy="862"/>
            </a:xfrm>
            <a:custGeom>
              <a:avLst/>
              <a:gdLst>
                <a:gd name="T0" fmla="*/ 21 w 348"/>
                <a:gd name="T1" fmla="*/ 0 h 1769"/>
                <a:gd name="T2" fmla="*/ 21 w 348"/>
                <a:gd name="T3" fmla="*/ 151 h 1769"/>
                <a:gd name="T4" fmla="*/ 48 w 348"/>
                <a:gd name="T5" fmla="*/ 183 h 1769"/>
                <a:gd name="T6" fmla="*/ 0 w 348"/>
                <a:gd name="T7" fmla="*/ 194 h 1769"/>
                <a:gd name="T8" fmla="*/ 48 w 348"/>
                <a:gd name="T9" fmla="*/ 205 h 1769"/>
                <a:gd name="T10" fmla="*/ 0 w 348"/>
                <a:gd name="T11" fmla="*/ 215 h 1769"/>
                <a:gd name="T12" fmla="*/ 48 w 348"/>
                <a:gd name="T13" fmla="*/ 226 h 1769"/>
                <a:gd name="T14" fmla="*/ 0 w 348"/>
                <a:gd name="T15" fmla="*/ 237 h 1769"/>
                <a:gd name="T16" fmla="*/ 48 w 348"/>
                <a:gd name="T17" fmla="*/ 248 h 1769"/>
                <a:gd name="T18" fmla="*/ 0 w 348"/>
                <a:gd name="T19" fmla="*/ 259 h 1769"/>
                <a:gd name="T20" fmla="*/ 48 w 348"/>
                <a:gd name="T21" fmla="*/ 269 h 1769"/>
                <a:gd name="T22" fmla="*/ 0 w 348"/>
                <a:gd name="T23" fmla="*/ 280 h 1769"/>
                <a:gd name="T24" fmla="*/ 48 w 348"/>
                <a:gd name="T25" fmla="*/ 291 h 1769"/>
                <a:gd name="T26" fmla="*/ 28 w 348"/>
                <a:gd name="T27" fmla="*/ 302 h 1769"/>
                <a:gd name="T28" fmla="*/ 28 w 348"/>
                <a:gd name="T29" fmla="*/ 323 h 1769"/>
                <a:gd name="T30" fmla="*/ 28 w 348"/>
                <a:gd name="T31" fmla="*/ 420 h 17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1769">
                  <a:moveTo>
                    <a:pt x="136" y="0"/>
                  </a:moveTo>
                  <a:cubicBezTo>
                    <a:pt x="121" y="253"/>
                    <a:pt x="106" y="506"/>
                    <a:pt x="136" y="635"/>
                  </a:cubicBezTo>
                  <a:cubicBezTo>
                    <a:pt x="166" y="764"/>
                    <a:pt x="341" y="741"/>
                    <a:pt x="318" y="771"/>
                  </a:cubicBezTo>
                  <a:cubicBezTo>
                    <a:pt x="295" y="801"/>
                    <a:pt x="0" y="801"/>
                    <a:pt x="0" y="816"/>
                  </a:cubicBezTo>
                  <a:cubicBezTo>
                    <a:pt x="0" y="831"/>
                    <a:pt x="318" y="847"/>
                    <a:pt x="318" y="862"/>
                  </a:cubicBezTo>
                  <a:cubicBezTo>
                    <a:pt x="318" y="877"/>
                    <a:pt x="0" y="892"/>
                    <a:pt x="0" y="907"/>
                  </a:cubicBezTo>
                  <a:cubicBezTo>
                    <a:pt x="0" y="922"/>
                    <a:pt x="318" y="938"/>
                    <a:pt x="318" y="953"/>
                  </a:cubicBezTo>
                  <a:cubicBezTo>
                    <a:pt x="318" y="968"/>
                    <a:pt x="0" y="983"/>
                    <a:pt x="0" y="998"/>
                  </a:cubicBezTo>
                  <a:cubicBezTo>
                    <a:pt x="0" y="1013"/>
                    <a:pt x="318" y="1028"/>
                    <a:pt x="318" y="1043"/>
                  </a:cubicBezTo>
                  <a:cubicBezTo>
                    <a:pt x="318" y="1058"/>
                    <a:pt x="0" y="1074"/>
                    <a:pt x="0" y="1089"/>
                  </a:cubicBezTo>
                  <a:cubicBezTo>
                    <a:pt x="0" y="1104"/>
                    <a:pt x="318" y="1119"/>
                    <a:pt x="318" y="1134"/>
                  </a:cubicBezTo>
                  <a:cubicBezTo>
                    <a:pt x="318" y="1149"/>
                    <a:pt x="0" y="1164"/>
                    <a:pt x="0" y="1179"/>
                  </a:cubicBezTo>
                  <a:cubicBezTo>
                    <a:pt x="0" y="1194"/>
                    <a:pt x="288" y="1210"/>
                    <a:pt x="318" y="1225"/>
                  </a:cubicBezTo>
                  <a:cubicBezTo>
                    <a:pt x="348" y="1240"/>
                    <a:pt x="204" y="1247"/>
                    <a:pt x="181" y="1270"/>
                  </a:cubicBezTo>
                  <a:cubicBezTo>
                    <a:pt x="158" y="1293"/>
                    <a:pt x="181" y="1278"/>
                    <a:pt x="181" y="1361"/>
                  </a:cubicBezTo>
                  <a:cubicBezTo>
                    <a:pt x="181" y="1444"/>
                    <a:pt x="181" y="1606"/>
                    <a:pt x="181" y="1769"/>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14" name="Text Box 28">
              <a:extLst>
                <a:ext uri="{FF2B5EF4-FFF2-40B4-BE49-F238E27FC236}">
                  <a16:creationId xmlns:a16="http://schemas.microsoft.com/office/drawing/2014/main" id="{F4DB10EA-A936-4AC4-800A-D0E968B2DEFB}"/>
                </a:ext>
              </a:extLst>
            </p:cNvPr>
            <p:cNvSpPr txBox="1">
              <a:spLocks noChangeArrowheads="1"/>
            </p:cNvSpPr>
            <p:nvPr/>
          </p:nvSpPr>
          <p:spPr bwMode="auto">
            <a:xfrm>
              <a:off x="1066" y="981"/>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ru-RU" sz="1800">
                  <a:cs typeface="Arial" panose="020B0604020202020204" pitchFamily="34" charset="0"/>
                </a:rPr>
                <a:t>α</a:t>
              </a:r>
            </a:p>
          </p:txBody>
        </p:sp>
        <p:sp>
          <p:nvSpPr>
            <p:cNvPr id="4115" name="Text Box 29">
              <a:extLst>
                <a:ext uri="{FF2B5EF4-FFF2-40B4-BE49-F238E27FC236}">
                  <a16:creationId xmlns:a16="http://schemas.microsoft.com/office/drawing/2014/main" id="{B6942FD6-30D6-4F86-9FFD-CB74BE18D088}"/>
                </a:ext>
              </a:extLst>
            </p:cNvPr>
            <p:cNvSpPr txBox="1">
              <a:spLocks noChangeArrowheads="1"/>
            </p:cNvSpPr>
            <p:nvPr/>
          </p:nvSpPr>
          <p:spPr bwMode="auto">
            <a:xfrm>
              <a:off x="2018" y="981"/>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ru-RU" sz="1800">
                  <a:cs typeface="Arial" panose="020B0604020202020204" pitchFamily="34" charset="0"/>
                </a:rPr>
                <a:t>β</a:t>
              </a:r>
            </a:p>
          </p:txBody>
        </p:sp>
        <p:sp>
          <p:nvSpPr>
            <p:cNvPr id="4116" name="Text Box 30">
              <a:extLst>
                <a:ext uri="{FF2B5EF4-FFF2-40B4-BE49-F238E27FC236}">
                  <a16:creationId xmlns:a16="http://schemas.microsoft.com/office/drawing/2014/main" id="{63E85011-50CE-4477-8D6E-D45C86511C8B}"/>
                </a:ext>
              </a:extLst>
            </p:cNvPr>
            <p:cNvSpPr txBox="1">
              <a:spLocks noChangeArrowheads="1"/>
            </p:cNvSpPr>
            <p:nvPr/>
          </p:nvSpPr>
          <p:spPr bwMode="auto">
            <a:xfrm>
              <a:off x="3016" y="1026"/>
              <a:ext cx="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cs typeface="Arial" panose="020B0604020202020204" pitchFamily="34" charset="0"/>
                </a:rPr>
                <a:t>hv</a:t>
              </a:r>
              <a:endParaRPr lang="el-GR" altLang="ru-RU" sz="1800">
                <a:cs typeface="Arial" panose="020B0604020202020204" pitchFamily="34" charset="0"/>
              </a:endParaRPr>
            </a:p>
          </p:txBody>
        </p:sp>
      </p:grpSp>
      <p:sp>
        <p:nvSpPr>
          <p:cNvPr id="4109" name="AutoShape 8">
            <a:extLst>
              <a:ext uri="{FF2B5EF4-FFF2-40B4-BE49-F238E27FC236}">
                <a16:creationId xmlns:a16="http://schemas.microsoft.com/office/drawing/2014/main" id="{89668D46-2ABC-48D4-861A-6C7C683B77B2}"/>
              </a:ext>
            </a:extLst>
          </p:cNvPr>
          <p:cNvSpPr>
            <a:spLocks/>
          </p:cNvSpPr>
          <p:nvPr/>
        </p:nvSpPr>
        <p:spPr bwMode="auto">
          <a:xfrm>
            <a:off x="7019925" y="3429000"/>
            <a:ext cx="914400" cy="284163"/>
          </a:xfrm>
          <a:prstGeom prst="accentCallout1">
            <a:avLst>
              <a:gd name="adj1" fmla="val 40222"/>
              <a:gd name="adj2" fmla="val -8333"/>
              <a:gd name="adj3" fmla="val 12292"/>
              <a:gd name="adj4" fmla="val -13611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ArBr</a:t>
            </a:r>
            <a:endParaRPr lang="ru-RU" altLang="ru-RU" sz="1800"/>
          </a:p>
        </p:txBody>
      </p:sp>
      <p:sp>
        <p:nvSpPr>
          <p:cNvPr id="4110" name="Номер слайда 1">
            <a:extLst>
              <a:ext uri="{FF2B5EF4-FFF2-40B4-BE49-F238E27FC236}">
                <a16:creationId xmlns:a16="http://schemas.microsoft.com/office/drawing/2014/main" id="{B7D86D60-E7E6-44E3-8987-6FB1CA4AC480}"/>
              </a:ext>
            </a:extLst>
          </p:cNvPr>
          <p:cNvSpPr>
            <a:spLocks noGrp="1"/>
          </p:cNvSpPr>
          <p:nvPr>
            <p:ph type="sldNum" sz="quarter" idx="12"/>
          </p:nvPr>
        </p:nvSpPr>
        <p:spPr>
          <a:xfrm>
            <a:off x="7000875" y="6372225"/>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B09555-233F-4B35-A5FC-7D4801757D0A}" type="slidenum">
              <a:rPr lang="ru-RU" altLang="ru-RU" sz="2800" smtClean="0">
                <a:solidFill>
                  <a:srgbClr val="FF0000"/>
                </a:solidFill>
              </a:rPr>
              <a:pPr>
                <a:spcBef>
                  <a:spcPct val="0"/>
                </a:spcBef>
                <a:buFontTx/>
                <a:buNone/>
              </a:pPr>
              <a:t>2</a:t>
            </a:fld>
            <a:endParaRPr lang="ru-RU" altLang="ru-RU"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7727"/>
                                        </p:tgtEl>
                                        <p:attrNameLst>
                                          <p:attrName>style.visibility</p:attrName>
                                        </p:attrNameLst>
                                      </p:cBhvr>
                                      <p:to>
                                        <p:strVal val="visible"/>
                                      </p:to>
                                    </p:set>
                                    <p:anim calcmode="lin" valueType="num">
                                      <p:cBhvr additive="base">
                                        <p:cTn id="7" dur="500" fill="hold"/>
                                        <p:tgtEl>
                                          <p:spTgt spid="157727"/>
                                        </p:tgtEl>
                                        <p:attrNameLst>
                                          <p:attrName>ppt_x</p:attrName>
                                        </p:attrNameLst>
                                      </p:cBhvr>
                                      <p:tavLst>
                                        <p:tav tm="0">
                                          <p:val>
                                            <p:strVal val="#ppt_x"/>
                                          </p:val>
                                        </p:tav>
                                        <p:tav tm="100000">
                                          <p:val>
                                            <p:strVal val="#ppt_x"/>
                                          </p:val>
                                        </p:tav>
                                      </p:tavLst>
                                    </p:anim>
                                    <p:anim calcmode="lin" valueType="num">
                                      <p:cBhvr additive="base">
                                        <p:cTn id="8" dur="500" fill="hold"/>
                                        <p:tgtEl>
                                          <p:spTgt spid="157727"/>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3000"/>
                                  </p:stCondLst>
                                  <p:childTnLst>
                                    <p:set>
                                      <p:cBhvr>
                                        <p:cTn id="10" dur="1" fill="hold">
                                          <p:stCondLst>
                                            <p:cond delay="0"/>
                                          </p:stCondLst>
                                        </p:cTn>
                                        <p:tgtEl>
                                          <p:spTgt spid="157728"/>
                                        </p:tgtEl>
                                        <p:attrNameLst>
                                          <p:attrName>style.visibility</p:attrName>
                                        </p:attrNameLst>
                                      </p:cBhvr>
                                      <p:to>
                                        <p:strVal val="visible"/>
                                      </p:to>
                                    </p:set>
                                    <p:animEffect transition="in" filter="wipe(up)">
                                      <p:cBhvr>
                                        <p:cTn id="11" dur="500"/>
                                        <p:tgtEl>
                                          <p:spTgt spid="157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743B3BEE-756A-4360-988C-3C9B785ED44D}"/>
              </a:ext>
            </a:extLst>
          </p:cNvPr>
          <p:cNvSpPr txBox="1">
            <a:spLocks noChangeArrowheads="1"/>
          </p:cNvSpPr>
          <p:nvPr/>
        </p:nvSpPr>
        <p:spPr bwMode="auto">
          <a:xfrm>
            <a:off x="6346825" y="0"/>
            <a:ext cx="27971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Brentner </a:t>
            </a:r>
            <a:r>
              <a:rPr lang="en-US" altLang="ru-RU" sz="1800"/>
              <a:t>L. B. et al., 2010</a:t>
            </a:r>
            <a:endParaRPr lang="ru-RU" altLang="ru-RU" sz="1800"/>
          </a:p>
        </p:txBody>
      </p:sp>
      <p:sp>
        <p:nvSpPr>
          <p:cNvPr id="22531" name="Text Box 4">
            <a:extLst>
              <a:ext uri="{FF2B5EF4-FFF2-40B4-BE49-F238E27FC236}">
                <a16:creationId xmlns:a16="http://schemas.microsoft.com/office/drawing/2014/main" id="{32487D4E-B960-44E9-A61A-96692782FE6D}"/>
              </a:ext>
            </a:extLst>
          </p:cNvPr>
          <p:cNvSpPr txBox="1">
            <a:spLocks noChangeArrowheads="1"/>
          </p:cNvSpPr>
          <p:nvPr/>
        </p:nvSpPr>
        <p:spPr bwMode="auto">
          <a:xfrm>
            <a:off x="3175000" y="404813"/>
            <a:ext cx="278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i="1"/>
              <a:t>Paspalum notatum</a:t>
            </a:r>
            <a:r>
              <a:rPr lang="ru-RU" altLang="ru-RU" sz="1800"/>
              <a:t> </a:t>
            </a:r>
            <a:r>
              <a:rPr lang="en-US" altLang="ru-RU" sz="1800"/>
              <a:t>(RDX)</a:t>
            </a:r>
            <a:endParaRPr lang="ru-RU" altLang="ru-RU" sz="1800"/>
          </a:p>
        </p:txBody>
      </p:sp>
      <p:pic>
        <p:nvPicPr>
          <p:cNvPr id="22532" name="Picture 5">
            <a:extLst>
              <a:ext uri="{FF2B5EF4-FFF2-40B4-BE49-F238E27FC236}">
                <a16:creationId xmlns:a16="http://schemas.microsoft.com/office/drawing/2014/main" id="{C4905FAD-5DBF-4D39-91D4-C925D51A23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9988" y="836613"/>
            <a:ext cx="4148137"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6">
            <a:extLst>
              <a:ext uri="{FF2B5EF4-FFF2-40B4-BE49-F238E27FC236}">
                <a16:creationId xmlns:a16="http://schemas.microsoft.com/office/drawing/2014/main" id="{9319E242-11E0-461F-92F0-A0649C182827}"/>
              </a:ext>
            </a:extLst>
          </p:cNvPr>
          <p:cNvSpPr txBox="1">
            <a:spLocks noChangeArrowheads="1"/>
          </p:cNvSpPr>
          <p:nvPr/>
        </p:nvSpPr>
        <p:spPr bwMode="auto">
          <a:xfrm>
            <a:off x="3995738" y="6375400"/>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48 </a:t>
            </a:r>
            <a:r>
              <a:rPr lang="ru-RU" altLang="ru-RU" sz="1800"/>
              <a:t>часов</a:t>
            </a:r>
          </a:p>
        </p:txBody>
      </p:sp>
      <p:sp>
        <p:nvSpPr>
          <p:cNvPr id="22534" name="Text Box 7">
            <a:extLst>
              <a:ext uri="{FF2B5EF4-FFF2-40B4-BE49-F238E27FC236}">
                <a16:creationId xmlns:a16="http://schemas.microsoft.com/office/drawing/2014/main" id="{9BE96E52-8DDB-478A-85F1-59D86B694582}"/>
              </a:ext>
            </a:extLst>
          </p:cNvPr>
          <p:cNvSpPr txBox="1">
            <a:spLocks noChangeArrowheads="1"/>
          </p:cNvSpPr>
          <p:nvPr/>
        </p:nvSpPr>
        <p:spPr bwMode="auto">
          <a:xfrm>
            <a:off x="6900863" y="5445125"/>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t>~58%</a:t>
            </a:r>
          </a:p>
        </p:txBody>
      </p:sp>
      <p:sp>
        <p:nvSpPr>
          <p:cNvPr id="22535" name="Text Box 8">
            <a:extLst>
              <a:ext uri="{FF2B5EF4-FFF2-40B4-BE49-F238E27FC236}">
                <a16:creationId xmlns:a16="http://schemas.microsoft.com/office/drawing/2014/main" id="{0C153F32-BC94-4A91-954C-7417D2C2CCE9}"/>
              </a:ext>
            </a:extLst>
          </p:cNvPr>
          <p:cNvSpPr txBox="1">
            <a:spLocks noChangeArrowheads="1"/>
          </p:cNvSpPr>
          <p:nvPr/>
        </p:nvSpPr>
        <p:spPr bwMode="auto">
          <a:xfrm>
            <a:off x="6827838" y="2708275"/>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a:cs typeface="Arial" panose="020B0604020202020204" pitchFamily="34" charset="0"/>
              </a:rPr>
              <a:t>~42%</a:t>
            </a:r>
          </a:p>
        </p:txBody>
      </p:sp>
      <p:sp>
        <p:nvSpPr>
          <p:cNvPr id="22536" name="Номер слайда 1">
            <a:extLst>
              <a:ext uri="{FF2B5EF4-FFF2-40B4-BE49-F238E27FC236}">
                <a16:creationId xmlns:a16="http://schemas.microsoft.com/office/drawing/2014/main" id="{4F80E0EA-E651-4944-9E4B-DD4004C721ED}"/>
              </a:ext>
            </a:extLst>
          </p:cNvPr>
          <p:cNvSpPr>
            <a:spLocks noGrp="1"/>
          </p:cNvSpPr>
          <p:nvPr>
            <p:ph type="sldNum" sz="quarter" idx="12"/>
          </p:nvPr>
        </p:nvSpPr>
        <p:spPr>
          <a:xfrm>
            <a:off x="7011988" y="637540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5F60A0-12AA-44F9-B21F-AE6B47B59528}" type="slidenum">
              <a:rPr lang="ru-RU" altLang="ru-RU" sz="2800" smtClean="0">
                <a:solidFill>
                  <a:srgbClr val="FF0000"/>
                </a:solidFill>
              </a:rPr>
              <a:pPr>
                <a:spcBef>
                  <a:spcPct val="0"/>
                </a:spcBef>
                <a:buFontTx/>
                <a:buNone/>
              </a:pPr>
              <a:t>20</a:t>
            </a:fld>
            <a:endParaRPr lang="ru-RU" altLang="ru-RU" sz="28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942E479A-CD75-441B-8A33-264867977EF5}"/>
              </a:ext>
            </a:extLst>
          </p:cNvPr>
          <p:cNvSpPr txBox="1">
            <a:spLocks noChangeArrowheads="1"/>
          </p:cNvSpPr>
          <p:nvPr/>
        </p:nvSpPr>
        <p:spPr bwMode="auto">
          <a:xfrm>
            <a:off x="6677025" y="0"/>
            <a:ext cx="24669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Cnudde </a:t>
            </a:r>
            <a:r>
              <a:rPr lang="en-US" altLang="ru-RU" sz="1800"/>
              <a:t>V. et al., 2008</a:t>
            </a:r>
            <a:endParaRPr lang="ru-RU" altLang="ru-RU" sz="1800"/>
          </a:p>
        </p:txBody>
      </p:sp>
      <p:pic>
        <p:nvPicPr>
          <p:cNvPr id="23555" name="Picture 8">
            <a:extLst>
              <a:ext uri="{FF2B5EF4-FFF2-40B4-BE49-F238E27FC236}">
                <a16:creationId xmlns:a16="http://schemas.microsoft.com/office/drawing/2014/main" id="{65F03626-8387-40AD-9A58-403F01A629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908050"/>
            <a:ext cx="5976938"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9">
            <a:extLst>
              <a:ext uri="{FF2B5EF4-FFF2-40B4-BE49-F238E27FC236}">
                <a16:creationId xmlns:a16="http://schemas.microsoft.com/office/drawing/2014/main" id="{00423866-A30A-4B10-995E-1355E886A2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79713"/>
            <a:ext cx="8893175" cy="357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Номер слайда 1">
            <a:extLst>
              <a:ext uri="{FF2B5EF4-FFF2-40B4-BE49-F238E27FC236}">
                <a16:creationId xmlns:a16="http://schemas.microsoft.com/office/drawing/2014/main" id="{CD312E20-F427-4076-A898-549A0BA12EEF}"/>
              </a:ext>
            </a:extLst>
          </p:cNvPr>
          <p:cNvSpPr>
            <a:spLocks noGrp="1"/>
          </p:cNvSpPr>
          <p:nvPr>
            <p:ph type="sldNum" sz="quarter" idx="12"/>
          </p:nvPr>
        </p:nvSpPr>
        <p:spPr>
          <a:xfrm>
            <a:off x="7010400" y="6373813"/>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210B2D-6475-4888-A812-42D5B220B573}" type="slidenum">
              <a:rPr lang="ru-RU" altLang="ru-RU" sz="2800" smtClean="0">
                <a:solidFill>
                  <a:srgbClr val="FF0000"/>
                </a:solidFill>
              </a:rPr>
              <a:pPr>
                <a:spcBef>
                  <a:spcPct val="0"/>
                </a:spcBef>
                <a:buFontTx/>
                <a:buNone/>
              </a:pPr>
              <a:t>21</a:t>
            </a:fld>
            <a:endParaRPr lang="ru-RU" altLang="ru-RU" sz="280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9740799-B37E-49BA-AA11-F956111EE372}"/>
              </a:ext>
            </a:extLst>
          </p:cNvPr>
          <p:cNvSpPr>
            <a:spLocks noGrp="1" noChangeArrowheads="1"/>
          </p:cNvSpPr>
          <p:nvPr>
            <p:ph type="title"/>
          </p:nvPr>
        </p:nvSpPr>
        <p:spPr/>
        <p:txBody>
          <a:bodyPr/>
          <a:lstStyle/>
          <a:p>
            <a:pPr eaLnBrk="1" hangingPunct="1"/>
            <a:r>
              <a:rPr lang="en-US" altLang="ru-RU" sz="4000">
                <a:solidFill>
                  <a:schemeClr val="tx1"/>
                </a:solidFill>
              </a:rPr>
              <a:t>Porosity, capillarity coefficients and penetration coefficients</a:t>
            </a:r>
            <a:endParaRPr lang="ru-RU" altLang="ru-RU" sz="4000">
              <a:solidFill>
                <a:schemeClr val="tx1"/>
              </a:solidFill>
            </a:endParaRPr>
          </a:p>
        </p:txBody>
      </p:sp>
      <p:sp>
        <p:nvSpPr>
          <p:cNvPr id="24579" name="Text Box 5">
            <a:extLst>
              <a:ext uri="{FF2B5EF4-FFF2-40B4-BE49-F238E27FC236}">
                <a16:creationId xmlns:a16="http://schemas.microsoft.com/office/drawing/2014/main" id="{D167C943-9BA4-446E-BC45-3C048A5C322C}"/>
              </a:ext>
            </a:extLst>
          </p:cNvPr>
          <p:cNvSpPr txBox="1">
            <a:spLocks noChangeArrowheads="1"/>
          </p:cNvSpPr>
          <p:nvPr/>
        </p:nvSpPr>
        <p:spPr bwMode="auto">
          <a:xfrm>
            <a:off x="6677025" y="0"/>
            <a:ext cx="24669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Cnudde </a:t>
            </a:r>
            <a:r>
              <a:rPr lang="en-US" altLang="ru-RU" sz="1800"/>
              <a:t>V. et al., 2008</a:t>
            </a:r>
            <a:endParaRPr lang="ru-RU" altLang="ru-RU" sz="1800"/>
          </a:p>
        </p:txBody>
      </p:sp>
      <p:graphicFrame>
        <p:nvGraphicFramePr>
          <p:cNvPr id="187492" name="Group 100">
            <a:extLst>
              <a:ext uri="{FF2B5EF4-FFF2-40B4-BE49-F238E27FC236}">
                <a16:creationId xmlns:a16="http://schemas.microsoft.com/office/drawing/2014/main" id="{BDE0902D-BE02-4771-8E4D-5F3792FEC043}"/>
              </a:ext>
            </a:extLst>
          </p:cNvPr>
          <p:cNvGraphicFramePr>
            <a:graphicFrameLocks noGrp="1"/>
          </p:cNvGraphicFramePr>
          <p:nvPr>
            <p:ph idx="1"/>
          </p:nvPr>
        </p:nvGraphicFramePr>
        <p:xfrm>
          <a:off x="457200" y="1600200"/>
          <a:ext cx="8291513" cy="4886326"/>
        </p:xfrm>
        <a:graphic>
          <a:graphicData uri="http://schemas.openxmlformats.org/drawingml/2006/table">
            <a:tbl>
              <a:tblPr/>
              <a:tblGrid>
                <a:gridCol w="2073275">
                  <a:extLst>
                    <a:ext uri="{9D8B030D-6E8A-4147-A177-3AD203B41FA5}">
                      <a16:colId xmlns:a16="http://schemas.microsoft.com/office/drawing/2014/main" val="20000"/>
                    </a:ext>
                  </a:extLst>
                </a:gridCol>
                <a:gridCol w="2073275">
                  <a:extLst>
                    <a:ext uri="{9D8B030D-6E8A-4147-A177-3AD203B41FA5}">
                      <a16:colId xmlns:a16="http://schemas.microsoft.com/office/drawing/2014/main" val="20001"/>
                    </a:ext>
                  </a:extLst>
                </a:gridCol>
                <a:gridCol w="2071688">
                  <a:extLst>
                    <a:ext uri="{9D8B030D-6E8A-4147-A177-3AD203B41FA5}">
                      <a16:colId xmlns:a16="http://schemas.microsoft.com/office/drawing/2014/main" val="20002"/>
                    </a:ext>
                  </a:extLst>
                </a:gridCol>
                <a:gridCol w="2073275">
                  <a:extLst>
                    <a:ext uri="{9D8B030D-6E8A-4147-A177-3AD203B41FA5}">
                      <a16:colId xmlns:a16="http://schemas.microsoft.com/office/drawing/2014/main" val="20003"/>
                    </a:ext>
                  </a:extLst>
                </a:gridCol>
              </a:tblGrid>
              <a:tr h="100597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a:ln>
                            <a:noFill/>
                          </a:ln>
                          <a:solidFill>
                            <a:schemeClr val="tx1"/>
                          </a:solidFill>
                          <a:effectLst/>
                          <a:latin typeface="Arial" panose="020B0604020202020204" pitchFamily="34" charset="0"/>
                        </a:rPr>
                        <a:t>Sample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a:ln>
                            <a:noFill/>
                          </a:ln>
                          <a:solidFill>
                            <a:schemeClr val="tx1"/>
                          </a:solidFill>
                          <a:effectLst/>
                          <a:latin typeface="Arial" panose="020B0604020202020204" pitchFamily="34" charset="0"/>
                        </a:rPr>
                        <a:t>Porosity (%)</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000" b="0" i="0" u="none" strike="noStrike" cap="none" normalizeH="0" baseline="0">
                          <a:ln>
                            <a:noFill/>
                          </a:ln>
                          <a:solidFill>
                            <a:schemeClr val="tx1"/>
                          </a:solidFill>
                          <a:effectLst/>
                          <a:latin typeface="Arial" panose="020B0604020202020204" pitchFamily="34" charset="0"/>
                        </a:rPr>
                        <a:t>Capillarity coefficient</a:t>
                      </a:r>
                      <a:r>
                        <a:rPr kumimoji="0" lang="en-US" altLang="ru-RU" sz="2000" b="0" i="0" u="none" strike="noStrike" cap="none" normalizeH="0" baseline="0">
                          <a:ln>
                            <a:noFill/>
                          </a:ln>
                          <a:solidFill>
                            <a:schemeClr val="tx1"/>
                          </a:solidFill>
                          <a:effectLst/>
                          <a:latin typeface="Arial" panose="020B0604020202020204" pitchFamily="34" charset="0"/>
                        </a:rPr>
                        <a:t> </a:t>
                      </a:r>
                      <a:r>
                        <a:rPr kumimoji="0" lang="ru-RU" altLang="ru-RU" sz="2000" b="0" i="0" u="none" strike="noStrike" cap="none" normalizeH="0" baseline="0">
                          <a:ln>
                            <a:noFill/>
                          </a:ln>
                          <a:solidFill>
                            <a:schemeClr val="tx1"/>
                          </a:solidFill>
                          <a:effectLst/>
                          <a:latin typeface="Arial" panose="020B0604020202020204" pitchFamily="34" charset="0"/>
                        </a:rPr>
                        <a:t>(kg/m</a:t>
                      </a:r>
                      <a:r>
                        <a:rPr kumimoji="0" lang="ru-RU" altLang="ru-RU" sz="2000" b="0" i="0" u="none" strike="noStrike" cap="none" normalizeH="0" baseline="30000">
                          <a:ln>
                            <a:noFill/>
                          </a:ln>
                          <a:solidFill>
                            <a:schemeClr val="tx1"/>
                          </a:solidFill>
                          <a:effectLst/>
                          <a:latin typeface="Arial" panose="020B0604020202020204" pitchFamily="34" charset="0"/>
                        </a:rPr>
                        <a:t>2</a:t>
                      </a:r>
                      <a:r>
                        <a:rPr kumimoji="0" lang="ru-RU" altLang="ru-RU" sz="2000" b="0" i="0" u="none" strike="noStrike" cap="none" normalizeH="0" baseline="0">
                          <a:ln>
                            <a:noFill/>
                          </a:ln>
                          <a:solidFill>
                            <a:schemeClr val="tx1"/>
                          </a:solidFill>
                          <a:effectLst/>
                          <a:latin typeface="Arial" panose="020B0604020202020204" pitchFamily="34" charset="0"/>
                        </a:rPr>
                        <a:t>)/</a:t>
                      </a:r>
                      <a:r>
                        <a:rPr kumimoji="0" lang="ru-RU"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r>
                        <a:rPr kumimoji="0" lang="en-US"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endParaRPr kumimoji="0" lang="ru-RU"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628650">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000" b="0" i="0" u="none" strike="noStrike" cap="none" normalizeH="0" baseline="0">
                          <a:ln>
                            <a:noFill/>
                          </a:ln>
                          <a:solidFill>
                            <a:schemeClr val="tx1"/>
                          </a:solidFill>
                          <a:effectLst/>
                          <a:latin typeface="Arial" panose="020B0604020202020204" pitchFamily="34" charset="0"/>
                        </a:rPr>
                        <a:t>Penetration</a:t>
                      </a:r>
                      <a:r>
                        <a:rPr kumimoji="0" lang="ru-RU" altLang="ru-RU" sz="2000" b="0" i="0" u="none" strike="noStrike" cap="none" normalizeH="0" baseline="0">
                          <a:ln>
                            <a:noFill/>
                          </a:ln>
                          <a:solidFill>
                            <a:schemeClr val="tx1"/>
                          </a:solidFill>
                          <a:effectLst/>
                          <a:latin typeface="Arial" panose="020B0604020202020204" pitchFamily="34" charset="0"/>
                        </a:rPr>
                        <a:t> coefficient</a:t>
                      </a:r>
                      <a:r>
                        <a:rPr kumimoji="0" lang="en-US" altLang="ru-RU" sz="2000" b="0" i="0" u="none" strike="noStrike" cap="none" normalizeH="0" baseline="0">
                          <a:ln>
                            <a:noFill/>
                          </a:ln>
                          <a:solidFill>
                            <a:schemeClr val="tx1"/>
                          </a:solidFill>
                          <a:effectLst/>
                          <a:latin typeface="Arial" panose="020B0604020202020204" pitchFamily="34" charset="0"/>
                        </a:rPr>
                        <a:t> </a:t>
                      </a:r>
                      <a:r>
                        <a:rPr kumimoji="0" lang="ru-RU" altLang="ru-RU" sz="2000" b="0" i="0" u="none" strike="noStrike" cap="none" normalizeH="0" baseline="0">
                          <a:ln>
                            <a:noFill/>
                          </a:ln>
                          <a:solidFill>
                            <a:schemeClr val="tx1"/>
                          </a:solidFill>
                          <a:effectLst/>
                          <a:latin typeface="Arial" panose="020B0604020202020204" pitchFamily="34" charset="0"/>
                        </a:rPr>
                        <a:t>m/</a:t>
                      </a:r>
                      <a:r>
                        <a:rPr kumimoji="0" lang="ru-RU"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r>
                        <a:rPr kumimoji="0" lang="en-US"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endParaRPr kumimoji="0" lang="ru-RU" altLang="ru-RU"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77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B217</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6</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0,0011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619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B154</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12</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0,0021</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619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B155</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12</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0,0013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19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B118</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17</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0,48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0,0024</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77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B60</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23</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0,70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&gt;0.0032</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619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M207</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51</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800" b="0" i="0" u="none" strike="noStrike" cap="none" normalizeH="0" baseline="0">
                          <a:ln>
                            <a:noFill/>
                          </a:ln>
                          <a:solidFill>
                            <a:schemeClr val="tx1"/>
                          </a:solidFill>
                          <a:effectLst/>
                          <a:latin typeface="Arial" panose="020B0604020202020204" pitchFamily="34" charset="0"/>
                        </a:rPr>
                        <a:t>2,04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2800" b="0" i="0" u="none" strike="noStrike" cap="none" normalizeH="0" baseline="0">
                          <a:ln>
                            <a:noFill/>
                          </a:ln>
                          <a:solidFill>
                            <a:schemeClr val="tx1"/>
                          </a:solidFill>
                          <a:effectLst/>
                          <a:latin typeface="Arial" panose="020B0604020202020204" pitchFamily="34" charset="0"/>
                        </a:rPr>
                        <a:t>&gt;0.0034</a:t>
                      </a:r>
                      <a:endParaRPr kumimoji="0" lang="ru-RU" altLang="ru-RU" sz="2800" b="0" i="0" u="none" strike="noStrike" cap="none" normalizeH="0" baseline="0">
                        <a:ln>
                          <a:noFill/>
                        </a:ln>
                        <a:solidFill>
                          <a:schemeClr val="tx1"/>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4622" name="Номер слайда 1">
            <a:extLst>
              <a:ext uri="{FF2B5EF4-FFF2-40B4-BE49-F238E27FC236}">
                <a16:creationId xmlns:a16="http://schemas.microsoft.com/office/drawing/2014/main" id="{B2FEE032-7FCC-4F24-BA5F-58A16F577D34}"/>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7922BC-AE10-4EF7-BB7F-6F47BF24985C}" type="slidenum">
              <a:rPr lang="ru-RU" altLang="ru-RU" sz="2800" smtClean="0">
                <a:solidFill>
                  <a:srgbClr val="FF0000"/>
                </a:solidFill>
              </a:rPr>
              <a:pPr>
                <a:spcBef>
                  <a:spcPct val="0"/>
                </a:spcBef>
                <a:buFontTx/>
                <a:buNone/>
              </a:pPr>
              <a:t>22</a:t>
            </a:fld>
            <a:endParaRPr lang="ru-RU" altLang="ru-RU" sz="28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3F69FC1E-44F4-432D-BA43-FAC5BA456191}"/>
              </a:ext>
            </a:extLst>
          </p:cNvPr>
          <p:cNvSpPr txBox="1">
            <a:spLocks noChangeArrowheads="1"/>
          </p:cNvSpPr>
          <p:nvPr/>
        </p:nvSpPr>
        <p:spPr bwMode="auto">
          <a:xfrm>
            <a:off x="6370638" y="0"/>
            <a:ext cx="27733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Митрофанов и др.</a:t>
            </a:r>
            <a:r>
              <a:rPr lang="en-US" altLang="ru-RU" sz="1800"/>
              <a:t>, 200</a:t>
            </a:r>
            <a:r>
              <a:rPr lang="ru-RU" altLang="ru-RU" sz="1800"/>
              <a:t>9</a:t>
            </a:r>
          </a:p>
        </p:txBody>
      </p:sp>
      <p:pic>
        <p:nvPicPr>
          <p:cNvPr id="25603" name="Picture 5">
            <a:extLst>
              <a:ext uri="{FF2B5EF4-FFF2-40B4-BE49-F238E27FC236}">
                <a16:creationId xmlns:a16="http://schemas.microsoft.com/office/drawing/2014/main" id="{1F6BE976-3938-4ABB-B40A-442BE7B42D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1630363"/>
            <a:ext cx="5427663"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6">
            <a:extLst>
              <a:ext uri="{FF2B5EF4-FFF2-40B4-BE49-F238E27FC236}">
                <a16:creationId xmlns:a16="http://schemas.microsoft.com/office/drawing/2014/main" id="{E57D4402-947D-4FB5-B6C9-4DEA6800FFA1}"/>
              </a:ext>
            </a:extLst>
          </p:cNvPr>
          <p:cNvSpPr>
            <a:spLocks noGrp="1" noChangeArrowheads="1"/>
          </p:cNvSpPr>
          <p:nvPr>
            <p:ph type="title"/>
          </p:nvPr>
        </p:nvSpPr>
        <p:spPr>
          <a:xfrm>
            <a:off x="107950" y="274638"/>
            <a:ext cx="8928100" cy="1143000"/>
          </a:xfrm>
        </p:spPr>
        <p:txBody>
          <a:bodyPr/>
          <a:lstStyle/>
          <a:p>
            <a:pPr eaLnBrk="1" hangingPunct="1"/>
            <a:r>
              <a:rPr lang="ru-RU" altLang="ru-RU" sz="3200"/>
              <a:t>Дисперсные выделения оксида урана и</a:t>
            </a:r>
            <a:r>
              <a:rPr lang="en-US" altLang="ru-RU" sz="3200"/>
              <a:t> </a:t>
            </a:r>
            <a:r>
              <a:rPr lang="ru-RU" altLang="ru-RU" sz="3200"/>
              <a:t>вкрапленные выделения</a:t>
            </a:r>
            <a:r>
              <a:rPr lang="en-US" altLang="ru-RU" sz="3200"/>
              <a:t> </a:t>
            </a:r>
            <a:r>
              <a:rPr lang="ru-RU" altLang="ru-RU" sz="3200"/>
              <a:t>браннерита.</a:t>
            </a:r>
          </a:p>
        </p:txBody>
      </p:sp>
      <p:sp>
        <p:nvSpPr>
          <p:cNvPr id="25605" name="Номер слайда 1">
            <a:extLst>
              <a:ext uri="{FF2B5EF4-FFF2-40B4-BE49-F238E27FC236}">
                <a16:creationId xmlns:a16="http://schemas.microsoft.com/office/drawing/2014/main" id="{A2557B93-77A4-4E8E-BD42-10FAD088B1C1}"/>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2ADF42-9B92-4E3A-AE59-15BA70B89E42}" type="slidenum">
              <a:rPr lang="ru-RU" altLang="ru-RU" sz="2800" smtClean="0">
                <a:solidFill>
                  <a:srgbClr val="FF0000"/>
                </a:solidFill>
              </a:rPr>
              <a:pPr>
                <a:spcBef>
                  <a:spcPct val="0"/>
                </a:spcBef>
                <a:buFontTx/>
                <a:buNone/>
              </a:pPr>
              <a:t>23</a:t>
            </a:fld>
            <a:endParaRPr lang="ru-RU" altLang="ru-RU" sz="2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215E664-1279-4D6B-8E28-A28358CA63AD}"/>
              </a:ext>
            </a:extLst>
          </p:cNvPr>
          <p:cNvSpPr>
            <a:spLocks noGrp="1" noChangeArrowheads="1"/>
          </p:cNvSpPr>
          <p:nvPr>
            <p:ph type="title"/>
          </p:nvPr>
        </p:nvSpPr>
        <p:spPr/>
        <p:txBody>
          <a:bodyPr/>
          <a:lstStyle/>
          <a:p>
            <a:pPr eaLnBrk="1" hangingPunct="1"/>
            <a:r>
              <a:rPr lang="ru-RU" altLang="ru-RU" sz="4000"/>
              <a:t>Радиоактивные частицы в почвах Семипалатинского полигона</a:t>
            </a:r>
          </a:p>
        </p:txBody>
      </p:sp>
      <p:grpSp>
        <p:nvGrpSpPr>
          <p:cNvPr id="26627" name="Group 11">
            <a:extLst>
              <a:ext uri="{FF2B5EF4-FFF2-40B4-BE49-F238E27FC236}">
                <a16:creationId xmlns:a16="http://schemas.microsoft.com/office/drawing/2014/main" id="{FDE6CB2D-B9A5-46BC-A2DB-13BCA0C655A7}"/>
              </a:ext>
            </a:extLst>
          </p:cNvPr>
          <p:cNvGrpSpPr>
            <a:grpSpLocks noChangeAspect="1"/>
          </p:cNvGrpSpPr>
          <p:nvPr/>
        </p:nvGrpSpPr>
        <p:grpSpPr bwMode="auto">
          <a:xfrm>
            <a:off x="323850" y="2205038"/>
            <a:ext cx="3883025" cy="3413125"/>
            <a:chOff x="3198" y="890"/>
            <a:chExt cx="1956" cy="1719"/>
          </a:xfrm>
        </p:grpSpPr>
        <p:pic>
          <p:nvPicPr>
            <p:cNvPr id="26637" name="Picture 8">
              <a:extLst>
                <a:ext uri="{FF2B5EF4-FFF2-40B4-BE49-F238E27FC236}">
                  <a16:creationId xmlns:a16="http://schemas.microsoft.com/office/drawing/2014/main" id="{A63016E8-BBDB-4D00-9EB5-BDA145E71F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8" y="890"/>
              <a:ext cx="1951"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8" name="Picture 9">
              <a:extLst>
                <a:ext uri="{FF2B5EF4-FFF2-40B4-BE49-F238E27FC236}">
                  <a16:creationId xmlns:a16="http://schemas.microsoft.com/office/drawing/2014/main" id="{AAC4231A-BD34-4A5B-8106-37D3747E13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8" y="1748"/>
              <a:ext cx="1956" cy="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628" name="Group 15">
            <a:extLst>
              <a:ext uri="{FF2B5EF4-FFF2-40B4-BE49-F238E27FC236}">
                <a16:creationId xmlns:a16="http://schemas.microsoft.com/office/drawing/2014/main" id="{F6740838-9245-43EF-A52A-59647BB3D1B0}"/>
              </a:ext>
            </a:extLst>
          </p:cNvPr>
          <p:cNvGrpSpPr>
            <a:grpSpLocks noChangeAspect="1"/>
          </p:cNvGrpSpPr>
          <p:nvPr/>
        </p:nvGrpSpPr>
        <p:grpSpPr bwMode="auto">
          <a:xfrm>
            <a:off x="4859338" y="2133600"/>
            <a:ext cx="3948112" cy="3636963"/>
            <a:chOff x="1555" y="1552"/>
            <a:chExt cx="1988" cy="1831"/>
          </a:xfrm>
        </p:grpSpPr>
        <p:pic>
          <p:nvPicPr>
            <p:cNvPr id="26635" name="Picture 12">
              <a:extLst>
                <a:ext uri="{FF2B5EF4-FFF2-40B4-BE49-F238E27FC236}">
                  <a16:creationId xmlns:a16="http://schemas.microsoft.com/office/drawing/2014/main" id="{620625D4-B2C1-4489-B88F-FDA272FB97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6" y="1552"/>
              <a:ext cx="1987" cy="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6" name="Picture 13">
              <a:extLst>
                <a:ext uri="{FF2B5EF4-FFF2-40B4-BE49-F238E27FC236}">
                  <a16:creationId xmlns:a16="http://schemas.microsoft.com/office/drawing/2014/main" id="{DB309C9B-2F20-4A4F-A37E-55849478B48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55" y="2468"/>
              <a:ext cx="1987" cy="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629" name="Text Box 16">
            <a:extLst>
              <a:ext uri="{FF2B5EF4-FFF2-40B4-BE49-F238E27FC236}">
                <a16:creationId xmlns:a16="http://schemas.microsoft.com/office/drawing/2014/main" id="{7DBA4B5D-EB93-44B9-A55C-18ECF015CF0A}"/>
              </a:ext>
            </a:extLst>
          </p:cNvPr>
          <p:cNvSpPr txBox="1">
            <a:spLocks noChangeArrowheads="1"/>
          </p:cNvSpPr>
          <p:nvPr/>
        </p:nvSpPr>
        <p:spPr bwMode="auto">
          <a:xfrm>
            <a:off x="1042988" y="5734050"/>
            <a:ext cx="2293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ru-RU" sz="1800">
                <a:cs typeface="Arial" panose="020B0604020202020204" pitchFamily="34" charset="0"/>
              </a:rPr>
              <a:t>α</a:t>
            </a:r>
            <a:r>
              <a:rPr lang="ru-RU" altLang="ru-RU" sz="1800">
                <a:cs typeface="Arial" panose="020B0604020202020204" pitchFamily="34" charset="0"/>
              </a:rPr>
              <a:t>-авторадиограмма</a:t>
            </a:r>
            <a:endParaRPr lang="el-GR" altLang="ru-RU" sz="1800">
              <a:cs typeface="Arial" panose="020B0604020202020204" pitchFamily="34" charset="0"/>
            </a:endParaRPr>
          </a:p>
        </p:txBody>
      </p:sp>
      <p:sp>
        <p:nvSpPr>
          <p:cNvPr id="26630" name="Text Box 17">
            <a:extLst>
              <a:ext uri="{FF2B5EF4-FFF2-40B4-BE49-F238E27FC236}">
                <a16:creationId xmlns:a16="http://schemas.microsoft.com/office/drawing/2014/main" id="{B0CC9048-0FB6-41B4-BA28-4FD1D43BFB1A}"/>
              </a:ext>
            </a:extLst>
          </p:cNvPr>
          <p:cNvSpPr txBox="1">
            <a:spLocks noChangeArrowheads="1"/>
          </p:cNvSpPr>
          <p:nvPr/>
        </p:nvSpPr>
        <p:spPr bwMode="auto">
          <a:xfrm>
            <a:off x="5734050" y="5734050"/>
            <a:ext cx="2293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ru-RU" sz="1800">
                <a:cs typeface="Arial" panose="020B0604020202020204" pitchFamily="34" charset="0"/>
              </a:rPr>
              <a:t>β</a:t>
            </a:r>
            <a:r>
              <a:rPr lang="ru-RU" altLang="ru-RU" sz="1800">
                <a:cs typeface="Arial" panose="020B0604020202020204" pitchFamily="34" charset="0"/>
              </a:rPr>
              <a:t>-авторадиограмма</a:t>
            </a:r>
            <a:endParaRPr lang="el-GR" altLang="ru-RU" sz="1800">
              <a:cs typeface="Arial" panose="020B0604020202020204" pitchFamily="34" charset="0"/>
            </a:endParaRPr>
          </a:p>
        </p:txBody>
      </p:sp>
      <p:sp>
        <p:nvSpPr>
          <p:cNvPr id="26631" name="Text Box 18">
            <a:extLst>
              <a:ext uri="{FF2B5EF4-FFF2-40B4-BE49-F238E27FC236}">
                <a16:creationId xmlns:a16="http://schemas.microsoft.com/office/drawing/2014/main" id="{5F2ADE13-CD20-48AB-8EFF-95BFCA9750E1}"/>
              </a:ext>
            </a:extLst>
          </p:cNvPr>
          <p:cNvSpPr txBox="1">
            <a:spLocks noChangeArrowheads="1"/>
          </p:cNvSpPr>
          <p:nvPr/>
        </p:nvSpPr>
        <p:spPr bwMode="auto">
          <a:xfrm>
            <a:off x="6545263" y="0"/>
            <a:ext cx="259873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Бахур А. Е</a:t>
            </a:r>
            <a:r>
              <a:rPr lang="en-US" altLang="ru-RU" sz="1800"/>
              <a:t>.</a:t>
            </a:r>
            <a:r>
              <a:rPr lang="ru-RU" altLang="ru-RU" sz="1800"/>
              <a:t> и др.</a:t>
            </a:r>
            <a:r>
              <a:rPr lang="en-US" altLang="ru-RU" sz="1800"/>
              <a:t>, </a:t>
            </a:r>
            <a:r>
              <a:rPr lang="ru-RU" altLang="ru-RU" sz="1800"/>
              <a:t>1997</a:t>
            </a:r>
          </a:p>
        </p:txBody>
      </p:sp>
      <p:sp>
        <p:nvSpPr>
          <p:cNvPr id="194579" name="Oval 19">
            <a:extLst>
              <a:ext uri="{FF2B5EF4-FFF2-40B4-BE49-F238E27FC236}">
                <a16:creationId xmlns:a16="http://schemas.microsoft.com/office/drawing/2014/main" id="{98FB9CD3-5DE1-4EA0-B7AC-BB132E5F5E4B}"/>
              </a:ext>
            </a:extLst>
          </p:cNvPr>
          <p:cNvSpPr>
            <a:spLocks noChangeArrowheads="1"/>
          </p:cNvSpPr>
          <p:nvPr/>
        </p:nvSpPr>
        <p:spPr bwMode="auto">
          <a:xfrm>
            <a:off x="3348038" y="2924175"/>
            <a:ext cx="792162" cy="79216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94580" name="Oval 20">
            <a:extLst>
              <a:ext uri="{FF2B5EF4-FFF2-40B4-BE49-F238E27FC236}">
                <a16:creationId xmlns:a16="http://schemas.microsoft.com/office/drawing/2014/main" id="{9A096C83-D91E-41EA-B8F3-E49BF8D0085C}"/>
              </a:ext>
            </a:extLst>
          </p:cNvPr>
          <p:cNvSpPr>
            <a:spLocks noChangeArrowheads="1"/>
          </p:cNvSpPr>
          <p:nvPr/>
        </p:nvSpPr>
        <p:spPr bwMode="auto">
          <a:xfrm>
            <a:off x="3059113" y="4797425"/>
            <a:ext cx="792162" cy="792163"/>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26634" name="Номер слайда 1">
            <a:extLst>
              <a:ext uri="{FF2B5EF4-FFF2-40B4-BE49-F238E27FC236}">
                <a16:creationId xmlns:a16="http://schemas.microsoft.com/office/drawing/2014/main" id="{A04A5FFB-1824-4296-8B2C-69C164BB2778}"/>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5342AC-6BC3-4B9B-87FE-BF835067699F}" type="slidenum">
              <a:rPr lang="ru-RU" altLang="ru-RU" sz="2800" smtClean="0">
                <a:solidFill>
                  <a:srgbClr val="FF0000"/>
                </a:solidFill>
              </a:rPr>
              <a:pPr>
                <a:spcBef>
                  <a:spcPct val="0"/>
                </a:spcBef>
                <a:buFontTx/>
                <a:buNone/>
              </a:pPr>
              <a:t>24</a:t>
            </a:fld>
            <a:endParaRPr lang="ru-RU" altLang="ru-RU"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026B1296-FDC1-45F0-9757-9A83D4506BC5}"/>
              </a:ext>
            </a:extLst>
          </p:cNvPr>
          <p:cNvSpPr>
            <a:spLocks noGrp="1" noChangeArrowheads="1"/>
          </p:cNvSpPr>
          <p:nvPr>
            <p:ph type="title"/>
          </p:nvPr>
        </p:nvSpPr>
        <p:spPr/>
        <p:txBody>
          <a:bodyPr/>
          <a:lstStyle/>
          <a:p>
            <a:pPr eaLnBrk="1" hangingPunct="1"/>
            <a:r>
              <a:rPr lang="ru-RU" altLang="ru-RU" sz="3200"/>
              <a:t>Радиография и локальный микроанализ</a:t>
            </a:r>
          </a:p>
        </p:txBody>
      </p:sp>
      <p:graphicFrame>
        <p:nvGraphicFramePr>
          <p:cNvPr id="27651" name="Object 4">
            <a:extLst>
              <a:ext uri="{FF2B5EF4-FFF2-40B4-BE49-F238E27FC236}">
                <a16:creationId xmlns:a16="http://schemas.microsoft.com/office/drawing/2014/main" id="{1EDE345A-B172-44AB-8D88-FAC336D7402C}"/>
              </a:ext>
            </a:extLst>
          </p:cNvPr>
          <p:cNvGraphicFramePr>
            <a:graphicFrameLocks noGrp="1" noChangeAspect="1"/>
          </p:cNvGraphicFramePr>
          <p:nvPr>
            <p:ph idx="4294967295"/>
          </p:nvPr>
        </p:nvGraphicFramePr>
        <p:xfrm>
          <a:off x="539750" y="1668463"/>
          <a:ext cx="8064500" cy="5145087"/>
        </p:xfrm>
        <a:graphic>
          <a:graphicData uri="http://schemas.openxmlformats.org/presentationml/2006/ole">
            <mc:AlternateContent xmlns:mc="http://schemas.openxmlformats.org/markup-compatibility/2006">
              <mc:Choice xmlns:v="urn:schemas-microsoft-com:vml" Requires="v">
                <p:oleObj name="PHOTO-PAINT" r:id="rId3" imgW="8866667" imgH="5657143" progId="CorelPhotoPaint.Image.12">
                  <p:embed/>
                </p:oleObj>
              </mc:Choice>
              <mc:Fallback>
                <p:oleObj name="PHOTO-PAINT" r:id="rId3" imgW="8866667" imgH="5657143" progId="CorelPhotoPaint.Image.12">
                  <p:embed/>
                  <p:pic>
                    <p:nvPicPr>
                      <p:cNvPr id="27651" name="Object 4">
                        <a:extLst>
                          <a:ext uri="{FF2B5EF4-FFF2-40B4-BE49-F238E27FC236}">
                            <a16:creationId xmlns:a16="http://schemas.microsoft.com/office/drawing/2014/main" id="{1EDE345A-B172-44AB-8D88-FAC336D74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668463"/>
                        <a:ext cx="8064500"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2" name="Text Box 7">
            <a:extLst>
              <a:ext uri="{FF2B5EF4-FFF2-40B4-BE49-F238E27FC236}">
                <a16:creationId xmlns:a16="http://schemas.microsoft.com/office/drawing/2014/main" id="{FC099777-FB05-4944-8942-3ED04CFDA979}"/>
              </a:ext>
            </a:extLst>
          </p:cNvPr>
          <p:cNvSpPr txBox="1">
            <a:spLocks noChangeArrowheads="1"/>
          </p:cNvSpPr>
          <p:nvPr/>
        </p:nvSpPr>
        <p:spPr bwMode="auto">
          <a:xfrm>
            <a:off x="6249988" y="0"/>
            <a:ext cx="289401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Власова И. Э</a:t>
            </a:r>
            <a:r>
              <a:rPr lang="en-US" altLang="ru-RU" sz="1800"/>
              <a:t>.</a:t>
            </a:r>
            <a:r>
              <a:rPr lang="ru-RU" altLang="ru-RU" sz="1800"/>
              <a:t> и др.</a:t>
            </a:r>
            <a:r>
              <a:rPr lang="en-US" altLang="ru-RU" sz="1800"/>
              <a:t>, 200</a:t>
            </a:r>
            <a:r>
              <a:rPr lang="ru-RU" altLang="ru-RU" sz="1800"/>
              <a:t>6</a:t>
            </a:r>
          </a:p>
        </p:txBody>
      </p:sp>
      <p:sp>
        <p:nvSpPr>
          <p:cNvPr id="27653" name="Text Box 9">
            <a:extLst>
              <a:ext uri="{FF2B5EF4-FFF2-40B4-BE49-F238E27FC236}">
                <a16:creationId xmlns:a16="http://schemas.microsoft.com/office/drawing/2014/main" id="{EF1551AC-070E-4FC6-B047-BD27D79BDDA4}"/>
              </a:ext>
            </a:extLst>
          </p:cNvPr>
          <p:cNvSpPr txBox="1">
            <a:spLocks noChangeArrowheads="1"/>
          </p:cNvSpPr>
          <p:nvPr/>
        </p:nvSpPr>
        <p:spPr bwMode="auto">
          <a:xfrm>
            <a:off x="1331913" y="1333500"/>
            <a:ext cx="2290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ru-RU" sz="1800">
                <a:cs typeface="Arial" panose="020B0604020202020204" pitchFamily="34" charset="0"/>
              </a:rPr>
              <a:t>α</a:t>
            </a:r>
            <a:r>
              <a:rPr lang="ru-RU" altLang="ru-RU" sz="1800">
                <a:cs typeface="Arial" panose="020B0604020202020204" pitchFamily="34" charset="0"/>
              </a:rPr>
              <a:t>-авторадиография</a:t>
            </a:r>
            <a:endParaRPr lang="el-GR" altLang="ru-RU" sz="1800">
              <a:cs typeface="Arial" panose="020B0604020202020204" pitchFamily="34" charset="0"/>
            </a:endParaRPr>
          </a:p>
        </p:txBody>
      </p:sp>
      <p:sp>
        <p:nvSpPr>
          <p:cNvPr id="27654" name="Text Box 10">
            <a:extLst>
              <a:ext uri="{FF2B5EF4-FFF2-40B4-BE49-F238E27FC236}">
                <a16:creationId xmlns:a16="http://schemas.microsoft.com/office/drawing/2014/main" id="{8CAC8724-CCCB-45F3-90A6-300FF38AD1C2}"/>
              </a:ext>
            </a:extLst>
          </p:cNvPr>
          <p:cNvSpPr txBox="1">
            <a:spLocks noChangeArrowheads="1"/>
          </p:cNvSpPr>
          <p:nvPr/>
        </p:nvSpPr>
        <p:spPr bwMode="auto">
          <a:xfrm>
            <a:off x="4859338" y="1341438"/>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cs typeface="Arial" panose="020B0604020202020204" pitchFamily="34" charset="0"/>
              </a:rPr>
              <a:t>Нейтронная авторадиография</a:t>
            </a:r>
            <a:endParaRPr lang="el-GR" altLang="ru-RU" sz="1800">
              <a:cs typeface="Arial" panose="020B0604020202020204" pitchFamily="34" charset="0"/>
            </a:endParaRPr>
          </a:p>
        </p:txBody>
      </p:sp>
      <p:sp>
        <p:nvSpPr>
          <p:cNvPr id="27655" name="Номер слайда 1">
            <a:extLst>
              <a:ext uri="{FF2B5EF4-FFF2-40B4-BE49-F238E27FC236}">
                <a16:creationId xmlns:a16="http://schemas.microsoft.com/office/drawing/2014/main" id="{972F2DF5-2DB2-4936-8DC0-634380D549B2}"/>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1E62F8-7140-44FE-AB30-C8A3A6F61C2B}" type="slidenum">
              <a:rPr lang="ru-RU" altLang="ru-RU" sz="2800" smtClean="0">
                <a:solidFill>
                  <a:srgbClr val="FF0000"/>
                </a:solidFill>
              </a:rPr>
              <a:pPr>
                <a:spcBef>
                  <a:spcPct val="0"/>
                </a:spcBef>
                <a:buFontTx/>
                <a:buNone/>
              </a:pPr>
              <a:t>25</a:t>
            </a:fld>
            <a:endParaRPr lang="ru-RU" altLang="ru-RU" sz="280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A471968-1009-4427-97CF-9F2A3ADEC2EA}"/>
              </a:ext>
            </a:extLst>
          </p:cNvPr>
          <p:cNvSpPr>
            <a:spLocks noGrp="1" noChangeArrowheads="1"/>
          </p:cNvSpPr>
          <p:nvPr>
            <p:ph type="title"/>
          </p:nvPr>
        </p:nvSpPr>
        <p:spPr/>
        <p:txBody>
          <a:bodyPr/>
          <a:lstStyle/>
          <a:p>
            <a:pPr eaLnBrk="1" hangingPunct="1"/>
            <a:r>
              <a:rPr lang="ru-RU" altLang="ru-RU" sz="3200"/>
              <a:t>Реконструкция радиоэкологической обстановки</a:t>
            </a:r>
          </a:p>
        </p:txBody>
      </p:sp>
      <p:sp>
        <p:nvSpPr>
          <p:cNvPr id="28675" name="Text Box 4">
            <a:extLst>
              <a:ext uri="{FF2B5EF4-FFF2-40B4-BE49-F238E27FC236}">
                <a16:creationId xmlns:a16="http://schemas.microsoft.com/office/drawing/2014/main" id="{434778F0-FBBF-4FC9-B1C6-B91AC42AB063}"/>
              </a:ext>
            </a:extLst>
          </p:cNvPr>
          <p:cNvSpPr txBox="1">
            <a:spLocks noChangeArrowheads="1"/>
          </p:cNvSpPr>
          <p:nvPr/>
        </p:nvSpPr>
        <p:spPr bwMode="auto">
          <a:xfrm>
            <a:off x="6148388" y="0"/>
            <a:ext cx="299561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Рихванов</a:t>
            </a:r>
            <a:r>
              <a:rPr lang="en-US" altLang="ru-RU" sz="1800"/>
              <a:t> </a:t>
            </a:r>
            <a:r>
              <a:rPr lang="ru-RU" altLang="ru-RU" sz="1800"/>
              <a:t>Л. П</a:t>
            </a:r>
            <a:r>
              <a:rPr lang="en-US" altLang="ru-RU" sz="1800"/>
              <a:t>.</a:t>
            </a:r>
            <a:r>
              <a:rPr lang="ru-RU" altLang="ru-RU" sz="1800"/>
              <a:t> и др.</a:t>
            </a:r>
            <a:r>
              <a:rPr lang="en-US" altLang="ru-RU" sz="1800"/>
              <a:t>, 2011</a:t>
            </a:r>
            <a:endParaRPr lang="ru-RU" altLang="ru-RU" sz="1800"/>
          </a:p>
        </p:txBody>
      </p:sp>
      <p:pic>
        <p:nvPicPr>
          <p:cNvPr id="28676" name="Picture 7">
            <a:extLst>
              <a:ext uri="{FF2B5EF4-FFF2-40B4-BE49-F238E27FC236}">
                <a16:creationId xmlns:a16="http://schemas.microsoft.com/office/drawing/2014/main" id="{0B142EE2-EDC5-48BB-8EDD-31915AD70A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63" y="1628775"/>
            <a:ext cx="8955087"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8">
            <a:extLst>
              <a:ext uri="{FF2B5EF4-FFF2-40B4-BE49-F238E27FC236}">
                <a16:creationId xmlns:a16="http://schemas.microsoft.com/office/drawing/2014/main" id="{4B71309D-0662-4239-96F3-A4DDE0FEFFFA}"/>
              </a:ext>
            </a:extLst>
          </p:cNvPr>
          <p:cNvSpPr txBox="1">
            <a:spLocks noChangeArrowheads="1"/>
          </p:cNvSpPr>
          <p:nvPr/>
        </p:nvSpPr>
        <p:spPr bwMode="auto">
          <a:xfrm>
            <a:off x="4551363" y="6256338"/>
            <a:ext cx="611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Фон</a:t>
            </a:r>
          </a:p>
        </p:txBody>
      </p:sp>
      <p:sp>
        <p:nvSpPr>
          <p:cNvPr id="28678" name="Номер слайда 1">
            <a:extLst>
              <a:ext uri="{FF2B5EF4-FFF2-40B4-BE49-F238E27FC236}">
                <a16:creationId xmlns:a16="http://schemas.microsoft.com/office/drawing/2014/main" id="{E83E4114-AD88-4577-A017-ECBA777D63BC}"/>
              </a:ext>
            </a:extLst>
          </p:cNvPr>
          <p:cNvSpPr>
            <a:spLocks noGrp="1"/>
          </p:cNvSpPr>
          <p:nvPr>
            <p:ph type="sldNum" sz="quarter" idx="12"/>
          </p:nvPr>
        </p:nvSpPr>
        <p:spPr>
          <a:xfrm>
            <a:off x="7010400" y="638810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3F02DA-ABE4-4A84-B4DE-C8DDF39D4C19}" type="slidenum">
              <a:rPr lang="ru-RU" altLang="ru-RU" sz="2800" smtClean="0">
                <a:solidFill>
                  <a:srgbClr val="FF0000"/>
                </a:solidFill>
              </a:rPr>
              <a:pPr>
                <a:spcBef>
                  <a:spcPct val="0"/>
                </a:spcBef>
                <a:buFontTx/>
                <a:buNone/>
              </a:pPr>
              <a:t>26</a:t>
            </a:fld>
            <a:endParaRPr lang="ru-RU" altLang="ru-RU" sz="28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E937C8B-0C27-4249-92E6-85CFE63B0F20}"/>
              </a:ext>
            </a:extLst>
          </p:cNvPr>
          <p:cNvSpPr>
            <a:spLocks noGrp="1" noChangeArrowheads="1"/>
          </p:cNvSpPr>
          <p:nvPr>
            <p:ph type="title"/>
          </p:nvPr>
        </p:nvSpPr>
        <p:spPr/>
        <p:txBody>
          <a:bodyPr/>
          <a:lstStyle/>
          <a:p>
            <a:pPr eaLnBrk="1" hangingPunct="1"/>
            <a:r>
              <a:rPr lang="ru-RU" altLang="ru-RU" sz="3200"/>
              <a:t>Реконструкция радиоэкологической обстановки</a:t>
            </a:r>
          </a:p>
        </p:txBody>
      </p:sp>
      <p:sp>
        <p:nvSpPr>
          <p:cNvPr id="29699" name="Text Box 3">
            <a:extLst>
              <a:ext uri="{FF2B5EF4-FFF2-40B4-BE49-F238E27FC236}">
                <a16:creationId xmlns:a16="http://schemas.microsoft.com/office/drawing/2014/main" id="{5AC36005-869B-4F72-8549-A73ED31B896E}"/>
              </a:ext>
            </a:extLst>
          </p:cNvPr>
          <p:cNvSpPr txBox="1">
            <a:spLocks noChangeArrowheads="1"/>
          </p:cNvSpPr>
          <p:nvPr/>
        </p:nvSpPr>
        <p:spPr bwMode="auto">
          <a:xfrm>
            <a:off x="6148388" y="0"/>
            <a:ext cx="299561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Рихванов</a:t>
            </a:r>
            <a:r>
              <a:rPr lang="en-US" altLang="ru-RU" sz="1800"/>
              <a:t> </a:t>
            </a:r>
            <a:r>
              <a:rPr lang="ru-RU" altLang="ru-RU" sz="1800"/>
              <a:t>Л. П</a:t>
            </a:r>
            <a:r>
              <a:rPr lang="en-US" altLang="ru-RU" sz="1800"/>
              <a:t>.</a:t>
            </a:r>
            <a:r>
              <a:rPr lang="ru-RU" altLang="ru-RU" sz="1800"/>
              <a:t> и др.</a:t>
            </a:r>
            <a:r>
              <a:rPr lang="en-US" altLang="ru-RU" sz="1800"/>
              <a:t>, 2011</a:t>
            </a:r>
            <a:endParaRPr lang="ru-RU" altLang="ru-RU" sz="1800"/>
          </a:p>
        </p:txBody>
      </p:sp>
      <p:pic>
        <p:nvPicPr>
          <p:cNvPr id="29700" name="Picture 5">
            <a:extLst>
              <a:ext uri="{FF2B5EF4-FFF2-40B4-BE49-F238E27FC236}">
                <a16:creationId xmlns:a16="http://schemas.microsoft.com/office/drawing/2014/main" id="{1F0B019D-7E32-40CA-8E96-8508E36B98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713" y="1566863"/>
            <a:ext cx="8918575"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Номер слайда 1">
            <a:extLst>
              <a:ext uri="{FF2B5EF4-FFF2-40B4-BE49-F238E27FC236}">
                <a16:creationId xmlns:a16="http://schemas.microsoft.com/office/drawing/2014/main" id="{4F964BE2-02A5-49E2-867F-6F4591FE5564}"/>
              </a:ext>
            </a:extLst>
          </p:cNvPr>
          <p:cNvSpPr>
            <a:spLocks noGrp="1"/>
          </p:cNvSpPr>
          <p:nvPr>
            <p:ph type="sldNum" sz="quarter" idx="12"/>
          </p:nvPr>
        </p:nvSpPr>
        <p:spPr>
          <a:xfrm>
            <a:off x="7015163"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22F78C-8AC8-4CC7-911A-A354139DFFF9}" type="slidenum">
              <a:rPr lang="ru-RU" altLang="ru-RU" sz="2800" smtClean="0">
                <a:solidFill>
                  <a:srgbClr val="FF0000"/>
                </a:solidFill>
              </a:rPr>
              <a:pPr>
                <a:spcBef>
                  <a:spcPct val="0"/>
                </a:spcBef>
                <a:buFontTx/>
                <a:buNone/>
              </a:pPr>
              <a:t>27</a:t>
            </a:fld>
            <a:endParaRPr lang="ru-RU" altLang="ru-RU" sz="28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CF7ECBA-5FB7-421E-A4CC-D1BA32C9C1B5}"/>
              </a:ext>
            </a:extLst>
          </p:cNvPr>
          <p:cNvSpPr>
            <a:spLocks noGrp="1" noChangeArrowheads="1"/>
          </p:cNvSpPr>
          <p:nvPr>
            <p:ph type="title"/>
          </p:nvPr>
        </p:nvSpPr>
        <p:spPr/>
        <p:txBody>
          <a:bodyPr/>
          <a:lstStyle/>
          <a:p>
            <a:pPr eaLnBrk="1" hangingPunct="1"/>
            <a:r>
              <a:rPr lang="ru-RU" altLang="ru-RU" sz="4000"/>
              <a:t>Абель Ньепс де Сен-Виктор </a:t>
            </a:r>
            <a:br>
              <a:rPr lang="en-US" altLang="ru-RU" sz="4000"/>
            </a:br>
            <a:r>
              <a:rPr lang="en-US" altLang="ru-RU" sz="4000"/>
              <a:t>(1867 </a:t>
            </a:r>
            <a:r>
              <a:rPr lang="ru-RU" altLang="ru-RU" sz="4000"/>
              <a:t>г.)</a:t>
            </a:r>
          </a:p>
        </p:txBody>
      </p:sp>
      <p:pic>
        <p:nvPicPr>
          <p:cNvPr id="5123" name="Picture 4">
            <a:extLst>
              <a:ext uri="{FF2B5EF4-FFF2-40B4-BE49-F238E27FC236}">
                <a16:creationId xmlns:a16="http://schemas.microsoft.com/office/drawing/2014/main" id="{131D2BF7-D2A0-4ED9-A150-D926488AC8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1484313"/>
            <a:ext cx="72739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Номер слайда 1">
            <a:extLst>
              <a:ext uri="{FF2B5EF4-FFF2-40B4-BE49-F238E27FC236}">
                <a16:creationId xmlns:a16="http://schemas.microsoft.com/office/drawing/2014/main" id="{812963EE-38C0-4E45-90C2-C88D5EF2B6BB}"/>
              </a:ext>
            </a:extLst>
          </p:cNvPr>
          <p:cNvSpPr>
            <a:spLocks noGrp="1"/>
          </p:cNvSpPr>
          <p:nvPr>
            <p:ph type="sldNum" sz="quarter" idx="12"/>
          </p:nvPr>
        </p:nvSpPr>
        <p:spPr>
          <a:xfrm>
            <a:off x="7002463"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80EB3D-4F26-4C11-826D-E3111F971F79}" type="slidenum">
              <a:rPr lang="ru-RU" altLang="ru-RU" sz="2800" smtClean="0">
                <a:solidFill>
                  <a:srgbClr val="FF0000"/>
                </a:solidFill>
              </a:rPr>
              <a:pPr>
                <a:spcBef>
                  <a:spcPct val="0"/>
                </a:spcBef>
                <a:buFontTx/>
                <a:buNone/>
              </a:pPr>
              <a:t>3</a:t>
            </a:fld>
            <a:endParaRPr lang="ru-RU" altLang="ru-RU" sz="28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5FADE9A5-5BA9-42B9-8283-53E23E63CFE4}"/>
              </a:ext>
            </a:extLst>
          </p:cNvPr>
          <p:cNvSpPr>
            <a:spLocks noGrp="1" noChangeArrowheads="1"/>
          </p:cNvSpPr>
          <p:nvPr>
            <p:ph type="title"/>
          </p:nvPr>
        </p:nvSpPr>
        <p:spPr/>
        <p:txBody>
          <a:bodyPr/>
          <a:lstStyle/>
          <a:p>
            <a:pPr eaLnBrk="1" hangingPunct="1"/>
            <a:r>
              <a:rPr lang="ru-RU" altLang="ru-RU" sz="4000"/>
              <a:t>Антуан Анри Беккерель </a:t>
            </a:r>
            <a:br>
              <a:rPr lang="ru-RU" altLang="ru-RU" sz="4000"/>
            </a:br>
            <a:r>
              <a:rPr lang="ru-RU" altLang="ru-RU" sz="4000"/>
              <a:t>(1896 г.)</a:t>
            </a:r>
          </a:p>
        </p:txBody>
      </p:sp>
      <p:pic>
        <p:nvPicPr>
          <p:cNvPr id="6147" name="Picture 5">
            <a:extLst>
              <a:ext uri="{FF2B5EF4-FFF2-40B4-BE49-F238E27FC236}">
                <a16:creationId xmlns:a16="http://schemas.microsoft.com/office/drawing/2014/main" id="{1541F062-1AE0-441B-A4EA-94805C90AB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8038" y="1628775"/>
            <a:ext cx="55340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023AB39D-6982-4C12-A09F-EF69D80420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2997200"/>
            <a:ext cx="4498975"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Номер слайда 1">
            <a:extLst>
              <a:ext uri="{FF2B5EF4-FFF2-40B4-BE49-F238E27FC236}">
                <a16:creationId xmlns:a16="http://schemas.microsoft.com/office/drawing/2014/main" id="{89259589-D62D-4CE7-97DC-739D2E137954}"/>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870457-D2F9-4DF9-8514-5DE524923FB7}" type="slidenum">
              <a:rPr lang="ru-RU" altLang="ru-RU" sz="2800" smtClean="0">
                <a:solidFill>
                  <a:srgbClr val="FF0000"/>
                </a:solidFill>
              </a:rPr>
              <a:pPr>
                <a:spcBef>
                  <a:spcPct val="0"/>
                </a:spcBef>
                <a:buFontTx/>
                <a:buNone/>
              </a:pPr>
              <a:t>4</a:t>
            </a:fld>
            <a:endParaRPr lang="ru-RU" altLang="ru-RU" sz="28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6532497-5927-4763-9102-1837DBE44728}"/>
              </a:ext>
            </a:extLst>
          </p:cNvPr>
          <p:cNvSpPr>
            <a:spLocks noGrp="1" noChangeArrowheads="1"/>
          </p:cNvSpPr>
          <p:nvPr>
            <p:ph type="title"/>
          </p:nvPr>
        </p:nvSpPr>
        <p:spPr/>
        <p:txBody>
          <a:bodyPr/>
          <a:lstStyle/>
          <a:p>
            <a:pPr eaLnBrk="1" hangingPunct="1"/>
            <a:r>
              <a:rPr lang="ru-RU" altLang="ru-RU" sz="4000"/>
              <a:t>Антуан Марселлен Бернар Лакассань (1924 г.)</a:t>
            </a:r>
          </a:p>
        </p:txBody>
      </p:sp>
      <p:pic>
        <p:nvPicPr>
          <p:cNvPr id="7171" name="Picture 4">
            <a:extLst>
              <a:ext uri="{FF2B5EF4-FFF2-40B4-BE49-F238E27FC236}">
                <a16:creationId xmlns:a16="http://schemas.microsoft.com/office/drawing/2014/main" id="{064AA4EC-F8A4-4B60-88C7-06ABBE9362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1700213"/>
            <a:ext cx="332898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Номер слайда 1">
            <a:extLst>
              <a:ext uri="{FF2B5EF4-FFF2-40B4-BE49-F238E27FC236}">
                <a16:creationId xmlns:a16="http://schemas.microsoft.com/office/drawing/2014/main" id="{9EE7F9A6-A772-497F-8ACA-7A39ED3C8BA5}"/>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B7FE21-CAB1-4702-ABC0-28C379B6FB67}" type="slidenum">
              <a:rPr lang="ru-RU" altLang="ru-RU" sz="2800" smtClean="0">
                <a:solidFill>
                  <a:srgbClr val="FF0000"/>
                </a:solidFill>
              </a:rPr>
              <a:pPr>
                <a:spcBef>
                  <a:spcPct val="0"/>
                </a:spcBef>
                <a:buFontTx/>
                <a:buNone/>
              </a:pPr>
              <a:t>5</a:t>
            </a:fld>
            <a:endParaRPr lang="ru-RU" altLang="ru-RU" sz="28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81A1B2F-3236-4DE4-85A2-3A5A7BFB7BD8}"/>
              </a:ext>
            </a:extLst>
          </p:cNvPr>
          <p:cNvSpPr>
            <a:spLocks noGrp="1" noChangeArrowheads="1"/>
          </p:cNvSpPr>
          <p:nvPr>
            <p:ph type="title"/>
          </p:nvPr>
        </p:nvSpPr>
        <p:spPr/>
        <p:txBody>
          <a:bodyPr/>
          <a:lstStyle/>
          <a:p>
            <a:pPr eaLnBrk="1" hangingPunct="1"/>
            <a:r>
              <a:rPr lang="ru-RU" altLang="ru-RU"/>
              <a:t>Радиография</a:t>
            </a:r>
          </a:p>
        </p:txBody>
      </p:sp>
      <p:sp>
        <p:nvSpPr>
          <p:cNvPr id="8195" name="Rectangle 3">
            <a:extLst>
              <a:ext uri="{FF2B5EF4-FFF2-40B4-BE49-F238E27FC236}">
                <a16:creationId xmlns:a16="http://schemas.microsoft.com/office/drawing/2014/main" id="{C7087088-1085-4E97-8E4E-F3DC2CB9A959}"/>
              </a:ext>
            </a:extLst>
          </p:cNvPr>
          <p:cNvSpPr>
            <a:spLocks noGrp="1" noChangeArrowheads="1"/>
          </p:cNvSpPr>
          <p:nvPr>
            <p:ph type="body" idx="1"/>
          </p:nvPr>
        </p:nvSpPr>
        <p:spPr/>
        <p:txBody>
          <a:bodyPr/>
          <a:lstStyle/>
          <a:p>
            <a:pPr marL="609600" indent="-609600" eaLnBrk="1" hangingPunct="1"/>
            <a:r>
              <a:rPr lang="ru-RU" altLang="ru-RU" sz="2400"/>
              <a:t>Радиография, основанная на регистрации ионов и заряженных частиц</a:t>
            </a:r>
          </a:p>
          <a:p>
            <a:pPr marL="990600" lvl="1" indent="-533400" eaLnBrk="1" hangingPunct="1"/>
            <a:r>
              <a:rPr lang="ru-RU" altLang="ru-RU" sz="2000"/>
              <a:t>Осколки спонтанного (α-авторадиография) и вынужденного (f-радиография) деления. </a:t>
            </a:r>
          </a:p>
          <a:p>
            <a:pPr marL="990600" lvl="1" indent="-533400" eaLnBrk="1" hangingPunct="1"/>
            <a:r>
              <a:rPr lang="ru-RU" altLang="ru-RU" sz="2000"/>
              <a:t>α-частицы, образовавшихся в результате ядерных реакции.</a:t>
            </a:r>
          </a:p>
          <a:p>
            <a:pPr marL="990600" lvl="1" indent="-533400" eaLnBrk="1" hangingPunct="1"/>
            <a:r>
              <a:rPr lang="ru-RU" altLang="ru-RU" sz="2000"/>
              <a:t>Природное α-излучение (α-авторадиография).</a:t>
            </a:r>
          </a:p>
          <a:p>
            <a:pPr marL="990600" lvl="1" indent="-533400" eaLnBrk="1" hangingPunct="1"/>
            <a:r>
              <a:rPr lang="ru-RU" altLang="ru-RU" sz="2000"/>
              <a:t>Протоны и электроны</a:t>
            </a:r>
          </a:p>
          <a:p>
            <a:pPr marL="609600" indent="-609600" eaLnBrk="1" hangingPunct="1"/>
            <a:r>
              <a:rPr lang="ru-RU" altLang="ru-RU" sz="2400"/>
              <a:t>Рентгенорадиография и γ-радиография.</a:t>
            </a:r>
          </a:p>
          <a:p>
            <a:pPr marL="609600" indent="-609600" eaLnBrk="1" hangingPunct="1"/>
            <a:r>
              <a:rPr lang="ru-RU" altLang="ru-RU" sz="2400"/>
              <a:t>Активационная радиография.</a:t>
            </a:r>
          </a:p>
          <a:p>
            <a:pPr marL="609600" indent="-609600" eaLnBrk="1" hangingPunct="1"/>
            <a:r>
              <a:rPr lang="ru-RU" altLang="ru-RU" sz="2400"/>
              <a:t>Нейтронная радиография.</a:t>
            </a:r>
          </a:p>
        </p:txBody>
      </p:sp>
      <p:sp>
        <p:nvSpPr>
          <p:cNvPr id="8196" name="Номер слайда 1">
            <a:extLst>
              <a:ext uri="{FF2B5EF4-FFF2-40B4-BE49-F238E27FC236}">
                <a16:creationId xmlns:a16="http://schemas.microsoft.com/office/drawing/2014/main" id="{F3B63D3A-40DD-44C9-A2B0-34B523368F4D}"/>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00EED9-2896-4980-81D8-A39238689AD5}" type="slidenum">
              <a:rPr lang="ru-RU" altLang="ru-RU" sz="2800" smtClean="0">
                <a:solidFill>
                  <a:srgbClr val="FF0000"/>
                </a:solidFill>
              </a:rPr>
              <a:pPr>
                <a:spcBef>
                  <a:spcPct val="0"/>
                </a:spcBef>
                <a:buFontTx/>
                <a:buNone/>
              </a:pPr>
              <a:t>6</a:t>
            </a:fld>
            <a:endParaRPr lang="ru-RU" altLang="ru-RU" sz="28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F504931-73E5-474E-BCD8-F574FC56AF17}"/>
              </a:ext>
            </a:extLst>
          </p:cNvPr>
          <p:cNvSpPr>
            <a:spLocks noGrp="1" noChangeArrowheads="1"/>
          </p:cNvSpPr>
          <p:nvPr>
            <p:ph type="title"/>
          </p:nvPr>
        </p:nvSpPr>
        <p:spPr/>
        <p:txBody>
          <a:bodyPr/>
          <a:lstStyle/>
          <a:p>
            <a:pPr eaLnBrk="1" hangingPunct="1"/>
            <a:r>
              <a:rPr lang="ru-RU" altLang="ru-RU"/>
              <a:t>Радиография</a:t>
            </a:r>
          </a:p>
        </p:txBody>
      </p:sp>
      <p:sp>
        <p:nvSpPr>
          <p:cNvPr id="9219" name="Rectangle 3">
            <a:extLst>
              <a:ext uri="{FF2B5EF4-FFF2-40B4-BE49-F238E27FC236}">
                <a16:creationId xmlns:a16="http://schemas.microsoft.com/office/drawing/2014/main" id="{FFFCE14C-0DBA-40D2-979D-95D99912611D}"/>
              </a:ext>
            </a:extLst>
          </p:cNvPr>
          <p:cNvSpPr>
            <a:spLocks noGrp="1" noChangeArrowheads="1"/>
          </p:cNvSpPr>
          <p:nvPr>
            <p:ph sz="half" idx="1"/>
          </p:nvPr>
        </p:nvSpPr>
        <p:spPr/>
        <p:txBody>
          <a:bodyPr/>
          <a:lstStyle/>
          <a:p>
            <a:pPr marL="609600" indent="-609600" eaLnBrk="1" hangingPunct="1"/>
            <a:r>
              <a:rPr lang="ru-RU" altLang="ru-RU" sz="2400" dirty="0"/>
              <a:t>Контрастная (</a:t>
            </a:r>
            <a:r>
              <a:rPr lang="ru-RU" altLang="ru-RU" sz="2400" dirty="0" err="1"/>
              <a:t>макрорадиография</a:t>
            </a:r>
            <a:r>
              <a:rPr lang="ru-RU" altLang="ru-RU" sz="2400" dirty="0"/>
              <a:t>)</a:t>
            </a:r>
          </a:p>
        </p:txBody>
      </p:sp>
      <p:sp>
        <p:nvSpPr>
          <p:cNvPr id="2" name="Объект 1">
            <a:extLst>
              <a:ext uri="{FF2B5EF4-FFF2-40B4-BE49-F238E27FC236}">
                <a16:creationId xmlns:a16="http://schemas.microsoft.com/office/drawing/2014/main" id="{4823BAA5-DC1D-4A87-A3E2-5A345B3879CE}"/>
              </a:ext>
            </a:extLst>
          </p:cNvPr>
          <p:cNvSpPr>
            <a:spLocks noGrp="1"/>
          </p:cNvSpPr>
          <p:nvPr>
            <p:ph sz="half" idx="2"/>
          </p:nvPr>
        </p:nvSpPr>
        <p:spPr/>
        <p:txBody>
          <a:bodyPr/>
          <a:lstStyle/>
          <a:p>
            <a:r>
              <a:rPr lang="ru-RU" altLang="ru-RU" sz="2800" dirty="0"/>
              <a:t>Трековая (</a:t>
            </a:r>
            <a:r>
              <a:rPr lang="ru-RU" altLang="ru-RU" sz="2800" dirty="0" err="1"/>
              <a:t>микрорадиография</a:t>
            </a:r>
            <a:r>
              <a:rPr lang="ru-RU" altLang="ru-RU" sz="2800" dirty="0"/>
              <a:t>)</a:t>
            </a:r>
          </a:p>
          <a:p>
            <a:endParaRPr lang="ru-RU" sz="2800" dirty="0"/>
          </a:p>
        </p:txBody>
      </p:sp>
      <p:sp>
        <p:nvSpPr>
          <p:cNvPr id="9220" name="Номер слайда 1">
            <a:extLst>
              <a:ext uri="{FF2B5EF4-FFF2-40B4-BE49-F238E27FC236}">
                <a16:creationId xmlns:a16="http://schemas.microsoft.com/office/drawing/2014/main" id="{D19BC98A-B7BB-40E6-801D-CD73DD11E5D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E8950B-0DD7-4374-A024-E32000F1A419}" type="slidenum">
              <a:rPr lang="ru-RU" altLang="ru-RU" sz="2800" smtClean="0">
                <a:solidFill>
                  <a:srgbClr val="FF0000"/>
                </a:solidFill>
              </a:rPr>
              <a:pPr>
                <a:spcBef>
                  <a:spcPct val="0"/>
                </a:spcBef>
                <a:buFontTx/>
                <a:buNone/>
              </a:pPr>
              <a:t>7</a:t>
            </a:fld>
            <a:endParaRPr lang="ru-RU" altLang="ru-RU" sz="2800">
              <a:solidFill>
                <a:srgbClr val="FF0000"/>
              </a:solidFill>
            </a:endParaRPr>
          </a:p>
        </p:txBody>
      </p:sp>
      <p:pic>
        <p:nvPicPr>
          <p:cNvPr id="9222" name="Picture 6" descr="Треки, образованные в фотографическом слое а-частицами">
            <a:extLst>
              <a:ext uri="{FF2B5EF4-FFF2-40B4-BE49-F238E27FC236}">
                <a16:creationId xmlns:a16="http://schemas.microsoft.com/office/drawing/2014/main" id="{95D02825-4324-409F-AA22-2C54E7AFF8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7375" y="3506788"/>
            <a:ext cx="24098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Авторадиография">
            <a:extLst>
              <a:ext uri="{FF2B5EF4-FFF2-40B4-BE49-F238E27FC236}">
                <a16:creationId xmlns:a16="http://schemas.microsoft.com/office/drawing/2014/main" id="{BAF20F00-4C8C-48DA-99D2-4B0F62BB8B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664" y="3068960"/>
            <a:ext cx="1927498" cy="2658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3A5E999-AD87-4C08-8EF6-57A578FD665A}"/>
              </a:ext>
            </a:extLst>
          </p:cNvPr>
          <p:cNvSpPr>
            <a:spLocks noGrp="1" noChangeArrowheads="1"/>
          </p:cNvSpPr>
          <p:nvPr>
            <p:ph type="title"/>
          </p:nvPr>
        </p:nvSpPr>
        <p:spPr/>
        <p:txBody>
          <a:bodyPr/>
          <a:lstStyle/>
          <a:p>
            <a:pPr eaLnBrk="1" hangingPunct="1"/>
            <a:r>
              <a:rPr lang="ru-RU" altLang="ru-RU"/>
              <a:t>Радиография</a:t>
            </a:r>
          </a:p>
        </p:txBody>
      </p:sp>
      <p:sp>
        <p:nvSpPr>
          <p:cNvPr id="10243" name="Rectangle 3">
            <a:extLst>
              <a:ext uri="{FF2B5EF4-FFF2-40B4-BE49-F238E27FC236}">
                <a16:creationId xmlns:a16="http://schemas.microsoft.com/office/drawing/2014/main" id="{06A14277-4562-471B-A920-39CCACB1E9E4}"/>
              </a:ext>
            </a:extLst>
          </p:cNvPr>
          <p:cNvSpPr>
            <a:spLocks noGrp="1" noChangeArrowheads="1"/>
          </p:cNvSpPr>
          <p:nvPr>
            <p:ph type="body" idx="1"/>
          </p:nvPr>
        </p:nvSpPr>
        <p:spPr>
          <a:xfrm>
            <a:off x="457200" y="1600200"/>
            <a:ext cx="8229600" cy="1323975"/>
          </a:xfrm>
        </p:spPr>
        <p:txBody>
          <a:bodyPr/>
          <a:lstStyle/>
          <a:p>
            <a:pPr marL="609600" indent="-609600" eaLnBrk="1" hangingPunct="1"/>
            <a:r>
              <a:rPr lang="ru-RU" altLang="ru-RU" sz="2400"/>
              <a:t>Компьютерная цифровая (</a:t>
            </a:r>
            <a:r>
              <a:rPr lang="en-US" altLang="ru-RU" sz="2400"/>
              <a:t>CR) </a:t>
            </a:r>
            <a:r>
              <a:rPr lang="ru-RU" altLang="ru-RU" sz="2400"/>
              <a:t>радиография.</a:t>
            </a:r>
            <a:endParaRPr lang="en-US" altLang="ru-RU" sz="2400"/>
          </a:p>
        </p:txBody>
      </p:sp>
      <p:sp>
        <p:nvSpPr>
          <p:cNvPr id="10244" name="Text Box 5">
            <a:extLst>
              <a:ext uri="{FF2B5EF4-FFF2-40B4-BE49-F238E27FC236}">
                <a16:creationId xmlns:a16="http://schemas.microsoft.com/office/drawing/2014/main" id="{A8851E21-509E-4CA9-9B98-93C4F107A6B2}"/>
              </a:ext>
            </a:extLst>
          </p:cNvPr>
          <p:cNvSpPr txBox="1">
            <a:spLocks noChangeArrowheads="1"/>
          </p:cNvSpPr>
          <p:nvPr/>
        </p:nvSpPr>
        <p:spPr bwMode="auto">
          <a:xfrm>
            <a:off x="1170781" y="2270055"/>
            <a:ext cx="680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dirty="0"/>
              <a:t>BaFBr</a:t>
            </a:r>
            <a:r>
              <a:rPr lang="ru-RU" altLang="ru-RU" sz="2400" baseline="-25000" dirty="0"/>
              <a:t>x</a:t>
            </a:r>
            <a:r>
              <a:rPr lang="ru-RU" altLang="ru-RU" sz="2400" dirty="0"/>
              <a:t>I</a:t>
            </a:r>
            <a:r>
              <a:rPr lang="ru-RU" altLang="ru-RU" sz="2400" baseline="-25000" dirty="0"/>
              <a:t>1-x</a:t>
            </a:r>
            <a:r>
              <a:rPr lang="ru-RU" altLang="ru-RU" sz="2400" dirty="0"/>
              <a:t> :Eu</a:t>
            </a:r>
            <a:r>
              <a:rPr lang="ru-RU" altLang="ru-RU" sz="2400" baseline="30000" dirty="0"/>
              <a:t>2+</a:t>
            </a:r>
            <a:r>
              <a:rPr lang="ru-RU" altLang="ru-RU" sz="2400" dirty="0"/>
              <a:t>, </a:t>
            </a:r>
            <a:r>
              <a:rPr lang="en-US" altLang="ru-RU" sz="2400" dirty="0" err="1"/>
              <a:t>CsBr</a:t>
            </a:r>
            <a:r>
              <a:rPr lang="ru-RU" altLang="ru-RU" sz="2400" dirty="0"/>
              <a:t>:</a:t>
            </a:r>
            <a:r>
              <a:rPr lang="en-US" altLang="ru-RU" sz="2400" dirty="0"/>
              <a:t>Eu</a:t>
            </a:r>
            <a:r>
              <a:rPr lang="ru-RU" altLang="ru-RU" sz="2400" baseline="30000" dirty="0"/>
              <a:t>2+</a:t>
            </a:r>
            <a:r>
              <a:rPr lang="ru-RU" altLang="ru-RU" sz="2400" dirty="0"/>
              <a:t>, </a:t>
            </a:r>
            <a:r>
              <a:rPr lang="en-US" altLang="ru-RU" sz="2400" dirty="0" err="1"/>
              <a:t>RbBr</a:t>
            </a:r>
            <a:r>
              <a:rPr lang="ru-RU" altLang="ru-RU" sz="2400" dirty="0"/>
              <a:t>:</a:t>
            </a:r>
            <a:r>
              <a:rPr lang="en-US" altLang="ru-RU" sz="2400" dirty="0"/>
              <a:t>Tl</a:t>
            </a:r>
            <a:r>
              <a:rPr lang="ru-RU" altLang="ru-RU" sz="2400" dirty="0"/>
              <a:t>, </a:t>
            </a:r>
            <a:r>
              <a:rPr lang="ru-RU" altLang="ru-RU" sz="2400" dirty="0" err="1"/>
              <a:t>SrS:Ce,Sm</a:t>
            </a:r>
            <a:r>
              <a:rPr lang="ru-RU" altLang="ru-RU" sz="2400" dirty="0"/>
              <a:t> </a:t>
            </a:r>
          </a:p>
        </p:txBody>
      </p:sp>
      <p:sp>
        <p:nvSpPr>
          <p:cNvPr id="10245" name="Номер слайда 1">
            <a:extLst>
              <a:ext uri="{FF2B5EF4-FFF2-40B4-BE49-F238E27FC236}">
                <a16:creationId xmlns:a16="http://schemas.microsoft.com/office/drawing/2014/main" id="{E6424C03-C2AA-4070-9C54-952A1B3B05D1}"/>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FEC0A8-1B56-46B7-87BB-1D9588375C92}" type="slidenum">
              <a:rPr lang="ru-RU" altLang="ru-RU" sz="2800" smtClean="0">
                <a:solidFill>
                  <a:srgbClr val="FF0000"/>
                </a:solidFill>
              </a:rPr>
              <a:pPr>
                <a:spcBef>
                  <a:spcPct val="0"/>
                </a:spcBef>
                <a:buFontTx/>
                <a:buNone/>
              </a:pPr>
              <a:t>8</a:t>
            </a:fld>
            <a:endParaRPr lang="ru-RU" altLang="ru-RU" sz="2800">
              <a:solidFill>
                <a:srgbClr val="FF0000"/>
              </a:solidFill>
            </a:endParaRPr>
          </a:p>
        </p:txBody>
      </p:sp>
      <p:pic>
        <p:nvPicPr>
          <p:cNvPr id="10247" name="Picture 7" descr="Компьютерная радиография с использованием флуоресцентных запоминающих  пластин, что это такое?">
            <a:extLst>
              <a:ext uri="{FF2B5EF4-FFF2-40B4-BE49-F238E27FC236}">
                <a16:creationId xmlns:a16="http://schemas.microsoft.com/office/drawing/2014/main" id="{35DAD860-433A-467E-9988-41948F2A98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824" y="2924175"/>
            <a:ext cx="3168352" cy="38685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a:extLst>
              <a:ext uri="{FF2B5EF4-FFF2-40B4-BE49-F238E27FC236}">
                <a16:creationId xmlns:a16="http://schemas.microsoft.com/office/drawing/2014/main" id="{3C971276-7ABF-459A-888A-612BD3A7BCBD}"/>
              </a:ext>
            </a:extLst>
          </p:cNvPr>
          <p:cNvSpPr txBox="1">
            <a:spLocks noChangeArrowheads="1"/>
          </p:cNvSpPr>
          <p:nvPr/>
        </p:nvSpPr>
        <p:spPr bwMode="auto">
          <a:xfrm>
            <a:off x="6867525" y="0"/>
            <a:ext cx="227647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a:t>Hatori </a:t>
            </a:r>
            <a:r>
              <a:rPr lang="en-US" altLang="ru-RU" sz="1800"/>
              <a:t>A. et al., 2011</a:t>
            </a:r>
            <a:endParaRPr lang="ru-RU" altLang="ru-RU" sz="1800"/>
          </a:p>
        </p:txBody>
      </p:sp>
      <p:pic>
        <p:nvPicPr>
          <p:cNvPr id="11268" name="Picture 6">
            <a:extLst>
              <a:ext uri="{FF2B5EF4-FFF2-40B4-BE49-F238E27FC236}">
                <a16:creationId xmlns:a16="http://schemas.microsoft.com/office/drawing/2014/main" id="{991A8DC5-F432-45F4-8BBE-2CCF9194EF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738" y="1412875"/>
            <a:ext cx="53276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7">
            <a:extLst>
              <a:ext uri="{FF2B5EF4-FFF2-40B4-BE49-F238E27FC236}">
                <a16:creationId xmlns:a16="http://schemas.microsoft.com/office/drawing/2014/main" id="{FE399AF4-D88E-41F9-AB2D-AEF824155624}"/>
              </a:ext>
            </a:extLst>
          </p:cNvPr>
          <p:cNvSpPr txBox="1">
            <a:spLocks noChangeArrowheads="1"/>
          </p:cNvSpPr>
          <p:nvPr/>
        </p:nvSpPr>
        <p:spPr bwMode="auto">
          <a:xfrm>
            <a:off x="2987675" y="5589588"/>
            <a:ext cx="28495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Осельтамивира фосфат </a:t>
            </a:r>
            <a:endParaRPr lang="en-US" altLang="ru-RU" sz="1800"/>
          </a:p>
          <a:p>
            <a:pPr algn="ctr" eaLnBrk="1" hangingPunct="1">
              <a:spcBef>
                <a:spcPct val="0"/>
              </a:spcBef>
              <a:buFontTx/>
              <a:buNone/>
            </a:pPr>
            <a:r>
              <a:rPr lang="ru-RU" altLang="ru-RU" sz="1800"/>
              <a:t>ТАМИФЛЮ </a:t>
            </a:r>
            <a:endParaRPr lang="en-US" altLang="ru-RU" sz="1800"/>
          </a:p>
          <a:p>
            <a:pPr algn="ctr" eaLnBrk="1" hangingPunct="1">
              <a:spcBef>
                <a:spcPct val="0"/>
              </a:spcBef>
              <a:buFontTx/>
              <a:buNone/>
            </a:pPr>
            <a:r>
              <a:rPr lang="ru-RU" altLang="ru-RU" sz="1800"/>
              <a:t>TAMIFLU®</a:t>
            </a:r>
          </a:p>
        </p:txBody>
      </p:sp>
      <p:sp>
        <p:nvSpPr>
          <p:cNvPr id="11270" name="Номер слайда 1">
            <a:extLst>
              <a:ext uri="{FF2B5EF4-FFF2-40B4-BE49-F238E27FC236}">
                <a16:creationId xmlns:a16="http://schemas.microsoft.com/office/drawing/2014/main" id="{67B0EE5F-ADAB-4000-82D4-EF68AD79A296}"/>
              </a:ext>
            </a:extLst>
          </p:cNvPr>
          <p:cNvSpPr>
            <a:spLocks noGrp="1"/>
          </p:cNvSpPr>
          <p:nvPr>
            <p:ph type="sldNum" sz="quarter" idx="12"/>
          </p:nvPr>
        </p:nvSpPr>
        <p:spPr>
          <a:xfrm>
            <a:off x="7010400" y="6381750"/>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6C81FB-FF5D-434E-8E42-909DE7E06482}" type="slidenum">
              <a:rPr lang="ru-RU" altLang="ru-RU" sz="2800" smtClean="0">
                <a:solidFill>
                  <a:srgbClr val="FF0000"/>
                </a:solidFill>
              </a:rPr>
              <a:pPr>
                <a:spcBef>
                  <a:spcPct val="0"/>
                </a:spcBef>
                <a:buFontTx/>
                <a:buNone/>
              </a:pPr>
              <a:t>9</a:t>
            </a:fld>
            <a:endParaRPr lang="ru-RU" altLang="ru-RU" sz="2800">
              <a:solidFill>
                <a:srgbClr val="FF0000"/>
              </a:solidFill>
            </a:endParaRPr>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3906</TotalTime>
  <Words>3965</Words>
  <Application>Microsoft Office PowerPoint</Application>
  <PresentationFormat>Экран (4:3)</PresentationFormat>
  <Paragraphs>255</Paragraphs>
  <Slides>27</Slides>
  <Notes>26</Notes>
  <HiddenSlides>0</HiddenSlides>
  <MMClips>0</MMClips>
  <ScaleCrop>false</ScaleCrop>
  <HeadingPairs>
    <vt:vector size="8" baseType="variant">
      <vt:variant>
        <vt:lpstr>Использованные шрифты</vt:lpstr>
      </vt:variant>
      <vt:variant>
        <vt:i4>2</vt:i4>
      </vt:variant>
      <vt:variant>
        <vt:lpstr>Тема</vt:lpstr>
      </vt:variant>
      <vt:variant>
        <vt:i4>1</vt:i4>
      </vt:variant>
      <vt:variant>
        <vt:lpstr>Внедренные серверы OLE</vt:lpstr>
      </vt:variant>
      <vt:variant>
        <vt:i4>2</vt:i4>
      </vt:variant>
      <vt:variant>
        <vt:lpstr>Заголовки слайдов</vt:lpstr>
      </vt:variant>
      <vt:variant>
        <vt:i4>27</vt:i4>
      </vt:variant>
    </vt:vector>
  </HeadingPairs>
  <TitlesOfParts>
    <vt:vector size="32" baseType="lpstr">
      <vt:lpstr>Arial</vt:lpstr>
      <vt:lpstr>Calibri</vt:lpstr>
      <vt:lpstr>Оформление по умолчанию</vt:lpstr>
      <vt:lpstr>Формула</vt:lpstr>
      <vt:lpstr>PHOTO-PAINT</vt:lpstr>
      <vt:lpstr>Радиография</vt:lpstr>
      <vt:lpstr>Фотографические эмульсии</vt:lpstr>
      <vt:lpstr>Абель Ньепс де Сен-Виктор  (1867 г.)</vt:lpstr>
      <vt:lpstr>Антуан Анри Беккерель  (1896 г.)</vt:lpstr>
      <vt:lpstr>Антуан Марселлен Бернар Лакассань (1924 г.)</vt:lpstr>
      <vt:lpstr>Радиография</vt:lpstr>
      <vt:lpstr>Радиография</vt:lpstr>
      <vt:lpstr>Радиография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Porosity, capillarity coefficients and penetration coefficients</vt:lpstr>
      <vt:lpstr>Дисперсные выделения оксида урана и вкрапленные выделения браннерита.</vt:lpstr>
      <vt:lpstr>Радиоактивные частицы в почвах Семипалатинского полигона</vt:lpstr>
      <vt:lpstr>Радиография и локальный микроанализ</vt:lpstr>
      <vt:lpstr>Реконструкция радиоэкологической обстановки</vt:lpstr>
      <vt:lpstr>Реконструкция радиоэкологической обстановки</vt:lpstr>
    </vt:vector>
  </TitlesOfParts>
  <Company>RADIOECOLOGY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Альфа-спектрометрия с применением ППД</dc:title>
  <dc:creator>Manakhov</dc:creator>
  <cp:lastModifiedBy>D.V. Manakhov</cp:lastModifiedBy>
  <cp:revision>48</cp:revision>
  <dcterms:created xsi:type="dcterms:W3CDTF">2012-03-02T06:42:00Z</dcterms:created>
  <dcterms:modified xsi:type="dcterms:W3CDTF">2022-11-01T21:42:47Z</dcterms:modified>
</cp:coreProperties>
</file>