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8" r:id="rId11"/>
    <p:sldId id="269" r:id="rId12"/>
    <p:sldId id="270" r:id="rId13"/>
    <p:sldId id="271" r:id="rId14"/>
    <p:sldId id="266" r:id="rId15"/>
    <p:sldId id="267" r:id="rId16"/>
    <p:sldId id="272" r:id="rId17"/>
    <p:sldId id="273" r:id="rId18"/>
    <p:sldId id="274" r:id="rId19"/>
    <p:sldId id="275" r:id="rId2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6600"/>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18D4E-3BCB-4964-9163-788D4A414D68}" v="4" dt="2022-11-01T21:40:30.627"/>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73618" autoAdjust="0"/>
  </p:normalViewPr>
  <p:slideViewPr>
    <p:cSldViewPr>
      <p:cViewPr varScale="1">
        <p:scale>
          <a:sx n="60" d="100"/>
          <a:sy n="60" d="100"/>
        </p:scale>
        <p:origin x="2011"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 Manakhov" userId="56fc202244518b9b" providerId="LiveId" clId="{DE618D4E-3BCB-4964-9163-788D4A414D68}"/>
    <pc:docChg chg="modSld">
      <pc:chgData name="D.V. Manakhov" userId="56fc202244518b9b" providerId="LiveId" clId="{DE618D4E-3BCB-4964-9163-788D4A414D68}" dt="2022-11-01T20:56:23.876" v="209" actId="6549"/>
      <pc:docMkLst>
        <pc:docMk/>
      </pc:docMkLst>
      <pc:sldChg chg="modNotesTx">
        <pc:chgData name="D.V. Manakhov" userId="56fc202244518b9b" providerId="LiveId" clId="{DE618D4E-3BCB-4964-9163-788D4A414D68}" dt="2022-04-06T19:33:42.259" v="1" actId="20577"/>
        <pc:sldMkLst>
          <pc:docMk/>
          <pc:sldMk cId="0" sldId="257"/>
        </pc:sldMkLst>
      </pc:sldChg>
      <pc:sldChg chg="addSp modSp mod modNotesTx">
        <pc:chgData name="D.V. Manakhov" userId="56fc202244518b9b" providerId="LiveId" clId="{DE618D4E-3BCB-4964-9163-788D4A414D68}" dt="2022-11-01T20:44:32.945" v="202" actId="57"/>
        <pc:sldMkLst>
          <pc:docMk/>
          <pc:sldMk cId="0" sldId="258"/>
        </pc:sldMkLst>
        <pc:graphicFrameChg chg="add mod modGraphic">
          <ac:chgData name="D.V. Manakhov" userId="56fc202244518b9b" providerId="LiveId" clId="{DE618D4E-3BCB-4964-9163-788D4A414D68}" dt="2022-04-06T19:36:54.747" v="65" actId="57"/>
          <ac:graphicFrameMkLst>
            <pc:docMk/>
            <pc:sldMk cId="0" sldId="258"/>
            <ac:graphicFrameMk id="2" creationId="{A511A34B-122A-4957-96AF-D8E90B9C5904}"/>
          </ac:graphicFrameMkLst>
        </pc:graphicFrameChg>
      </pc:sldChg>
      <pc:sldChg chg="modNotesTx">
        <pc:chgData name="D.V. Manakhov" userId="56fc202244518b9b" providerId="LiveId" clId="{DE618D4E-3BCB-4964-9163-788D4A414D68}" dt="2022-11-01T20:45:56.749" v="203" actId="58"/>
        <pc:sldMkLst>
          <pc:docMk/>
          <pc:sldMk cId="0" sldId="259"/>
        </pc:sldMkLst>
      </pc:sldChg>
      <pc:sldChg chg="modNotesTx">
        <pc:chgData name="D.V. Manakhov" userId="56fc202244518b9b" providerId="LiveId" clId="{DE618D4E-3BCB-4964-9163-788D4A414D68}" dt="2022-11-01T20:46:52.551" v="205" actId="58"/>
        <pc:sldMkLst>
          <pc:docMk/>
          <pc:sldMk cId="0" sldId="260"/>
        </pc:sldMkLst>
      </pc:sldChg>
      <pc:sldChg chg="modNotesTx">
        <pc:chgData name="D.V. Manakhov" userId="56fc202244518b9b" providerId="LiveId" clId="{DE618D4E-3BCB-4964-9163-788D4A414D68}" dt="2022-04-06T19:41:36.880" v="89" actId="20577"/>
        <pc:sldMkLst>
          <pc:docMk/>
          <pc:sldMk cId="0" sldId="261"/>
        </pc:sldMkLst>
      </pc:sldChg>
      <pc:sldChg chg="modNotesTx">
        <pc:chgData name="D.V. Manakhov" userId="56fc202244518b9b" providerId="LiveId" clId="{DE618D4E-3BCB-4964-9163-788D4A414D68}" dt="2022-04-06T19:41:52.261" v="91" actId="20577"/>
        <pc:sldMkLst>
          <pc:docMk/>
          <pc:sldMk cId="0" sldId="262"/>
        </pc:sldMkLst>
      </pc:sldChg>
      <pc:sldChg chg="modNotesTx">
        <pc:chgData name="D.V. Manakhov" userId="56fc202244518b9b" providerId="LiveId" clId="{DE618D4E-3BCB-4964-9163-788D4A414D68}" dt="2022-11-01T20:48:34.998" v="207" actId="20577"/>
        <pc:sldMkLst>
          <pc:docMk/>
          <pc:sldMk cId="0" sldId="263"/>
        </pc:sldMkLst>
      </pc:sldChg>
      <pc:sldChg chg="modNotesTx">
        <pc:chgData name="D.V. Manakhov" userId="56fc202244518b9b" providerId="LiveId" clId="{DE618D4E-3BCB-4964-9163-788D4A414D68}" dt="2022-04-06T19:43:20.301" v="95" actId="20577"/>
        <pc:sldMkLst>
          <pc:docMk/>
          <pc:sldMk cId="0" sldId="265"/>
        </pc:sldMkLst>
      </pc:sldChg>
      <pc:sldChg chg="modNotesTx">
        <pc:chgData name="D.V. Manakhov" userId="56fc202244518b9b" providerId="LiveId" clId="{DE618D4E-3BCB-4964-9163-788D4A414D68}" dt="2022-04-06T19:52:18.415" v="135" actId="20577"/>
        <pc:sldMkLst>
          <pc:docMk/>
          <pc:sldMk cId="0" sldId="266"/>
        </pc:sldMkLst>
      </pc:sldChg>
      <pc:sldChg chg="modNotesTx">
        <pc:chgData name="D.V. Manakhov" userId="56fc202244518b9b" providerId="LiveId" clId="{DE618D4E-3BCB-4964-9163-788D4A414D68}" dt="2022-11-01T20:56:23.876" v="209" actId="6549"/>
        <pc:sldMkLst>
          <pc:docMk/>
          <pc:sldMk cId="0" sldId="267"/>
        </pc:sldMkLst>
      </pc:sldChg>
      <pc:sldChg chg="modNotesTx">
        <pc:chgData name="D.V. Manakhov" userId="56fc202244518b9b" providerId="LiveId" clId="{DE618D4E-3BCB-4964-9163-788D4A414D68}" dt="2022-04-06T19:44:47.347" v="98" actId="57"/>
        <pc:sldMkLst>
          <pc:docMk/>
          <pc:sldMk cId="0" sldId="268"/>
        </pc:sldMkLst>
      </pc:sldChg>
      <pc:sldChg chg="modNotesTx">
        <pc:chgData name="D.V. Manakhov" userId="56fc202244518b9b" providerId="LiveId" clId="{DE618D4E-3BCB-4964-9163-788D4A414D68}" dt="2022-04-06T19:47:38.731" v="100" actId="57"/>
        <pc:sldMkLst>
          <pc:docMk/>
          <pc:sldMk cId="0" sldId="269"/>
        </pc:sldMkLst>
      </pc:sldChg>
      <pc:sldChg chg="modNotesTx">
        <pc:chgData name="D.V. Manakhov" userId="56fc202244518b9b" providerId="LiveId" clId="{DE618D4E-3BCB-4964-9163-788D4A414D68}" dt="2022-04-06T19:48:10.361" v="101"/>
        <pc:sldMkLst>
          <pc:docMk/>
          <pc:sldMk cId="0" sldId="270"/>
        </pc:sldMkLst>
      </pc:sldChg>
      <pc:sldChg chg="modNotesTx">
        <pc:chgData name="D.V. Manakhov" userId="56fc202244518b9b" providerId="LiveId" clId="{DE618D4E-3BCB-4964-9163-788D4A414D68}" dt="2022-04-06T19:49:20.171" v="103" actId="20577"/>
        <pc:sldMkLst>
          <pc:docMk/>
          <pc:sldMk cId="0" sldId="271"/>
        </pc:sldMkLst>
      </pc:sldChg>
      <pc:sldChg chg="modNotesTx">
        <pc:chgData name="D.V. Manakhov" userId="56fc202244518b9b" providerId="LiveId" clId="{DE618D4E-3BCB-4964-9163-788D4A414D68}" dt="2022-04-06T19:55:04.808" v="144" actId="20577"/>
        <pc:sldMkLst>
          <pc:docMk/>
          <pc:sldMk cId="0" sldId="272"/>
        </pc:sldMkLst>
      </pc:sldChg>
      <pc:sldChg chg="modNotesTx">
        <pc:chgData name="D.V. Manakhov" userId="56fc202244518b9b" providerId="LiveId" clId="{DE618D4E-3BCB-4964-9163-788D4A414D68}" dt="2022-04-06T19:55:53.418" v="146" actId="20577"/>
        <pc:sldMkLst>
          <pc:docMk/>
          <pc:sldMk cId="0" sldId="273"/>
        </pc:sldMkLst>
      </pc:sldChg>
      <pc:sldChg chg="modNotesTx">
        <pc:chgData name="D.V. Manakhov" userId="56fc202244518b9b" providerId="LiveId" clId="{DE618D4E-3BCB-4964-9163-788D4A414D68}" dt="2022-04-06T19:56:34.557" v="148" actId="20577"/>
        <pc:sldMkLst>
          <pc:docMk/>
          <pc:sldMk cId="0" sldId="274"/>
        </pc:sldMkLst>
      </pc:sldChg>
      <pc:sldChg chg="modNotesTx">
        <pc:chgData name="D.V. Manakhov" userId="56fc202244518b9b" providerId="LiveId" clId="{DE618D4E-3BCB-4964-9163-788D4A414D68}" dt="2022-04-06T20:01:05.616" v="191" actId="6549"/>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C67D55F-4DDC-450E-9736-B2656A8C3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a:extLst>
              <a:ext uri="{FF2B5EF4-FFF2-40B4-BE49-F238E27FC236}">
                <a16:creationId xmlns:a16="http://schemas.microsoft.com/office/drawing/2014/main" id="{F68D593C-A447-460B-9D74-D9D2877B67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F5F0CF12-A352-4C03-BC18-FD196A7D8450}" type="datetimeFigureOut">
              <a:rPr lang="ru-RU"/>
              <a:pPr>
                <a:defRPr/>
              </a:pPr>
              <a:t>02.11.2022</a:t>
            </a:fld>
            <a:endParaRPr lang="ru-RU"/>
          </a:p>
        </p:txBody>
      </p:sp>
      <p:sp>
        <p:nvSpPr>
          <p:cNvPr id="4" name="Образ слайда 3">
            <a:extLst>
              <a:ext uri="{FF2B5EF4-FFF2-40B4-BE49-F238E27FC236}">
                <a16:creationId xmlns:a16="http://schemas.microsoft.com/office/drawing/2014/main" id="{DB9CC496-B6E3-4280-94D0-C3994F4142B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27640FA6-8191-4DC8-9278-ECD5FC16BA3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99A46D79-185B-4605-8253-7987B0ADAAD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a:extLst>
              <a:ext uri="{FF2B5EF4-FFF2-40B4-BE49-F238E27FC236}">
                <a16:creationId xmlns:a16="http://schemas.microsoft.com/office/drawing/2014/main" id="{F6BDAD3D-0A84-420E-8045-BC0030CD4C0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AD3F976C-29CA-4F36-AD92-B67573B4CA9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Изотопные индикаторы, вещества, имеющие в своем составе химический элемент с изотопным составом, отличающимся от природного. Часто изотопными индикаторами называют сами изотопы-метки. Т.к. поведение изотопов одного элемента в физ.-хим. процессах практически идентично, использование изотопных индикаторов позволяет по результатам измерения содержания изотопа-метки исследовать самые различные процессы, такие как: 1) диффузия и миграция меченого вещества, 2) химические реакции, 3) биологические процессы. Различают стабильные и радиоактивные изотопные индикаторы в зависимости от того, стабильный или радиоактивный изотоп добавляют в вещество в качестве метки. Приведены примеры.</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2</a:t>
            </a:fld>
            <a:endParaRPr lang="ru-RU"/>
          </a:p>
        </p:txBody>
      </p:sp>
    </p:spTree>
    <p:extLst>
      <p:ext uri="{BB962C8B-B14F-4D97-AF65-F5344CB8AC3E}">
        <p14:creationId xmlns:p14="http://schemas.microsoft.com/office/powerpoint/2010/main" val="175529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Применяя метод мечения и последующего отлова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Одум</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Понтин</a:t>
            </a:r>
            <a:r>
              <a:rPr lang="ru-RU" sz="1800" dirty="0">
                <a:effectLst/>
                <a:latin typeface="Calibri" panose="020F0502020204030204" pitchFamily="34" charset="0"/>
                <a:ea typeface="Calibri" panose="020F0502020204030204" pitchFamily="34" charset="0"/>
                <a:cs typeface="Times New Roman" panose="02020603050405020304" pitchFamily="18" charset="0"/>
              </a:rPr>
              <a:t> (1961) оценили численность популяций желтого муравья в окрестностях Оксфорда. Использовалось «купание» муравьев в растворе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32</a:t>
            </a:r>
            <a:r>
              <a:rPr lang="en-US" sz="1800" dirty="0">
                <a:effectLst/>
                <a:latin typeface="Calibri" panose="020F0502020204030204" pitchFamily="34" charset="0"/>
                <a:ea typeface="Calibri" panose="020F0502020204030204" pitchFamily="34" charset="0"/>
                <a:cs typeface="Times New Roman" panose="02020603050405020304" pitchFamily="18" charset="0"/>
              </a:rPr>
              <a:t>P</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Несмотря на вторичное мечение немеченых муравьев, связанное с заглатыванием немечеными особями фекалий и жидкости от меченных муравьев, исследователи без труда разграничили первично и вторично меченных муравьёв. Меченые муравьи выпускались на исследуемую территорию. Спустя некоторое время муравьев собирали и прикрепляли лентой к линованной бумаге, которую пропускали через счетное сканирующее устройство. Радиоактивные муравьи автоматически регистрировались. Плотность населения рассчитывалась по формуле, приведенной на слайде.</a:t>
            </a:r>
            <a:endParaRPr lang="ru-RU" dirty="0"/>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11</a:t>
            </a:fld>
            <a:endParaRPr lang="ru-RU"/>
          </a:p>
        </p:txBody>
      </p:sp>
    </p:spTree>
    <p:extLst>
      <p:ext uri="{BB962C8B-B14F-4D97-AF65-F5344CB8AC3E}">
        <p14:creationId xmlns:p14="http://schemas.microsoft.com/office/powerpoint/2010/main" val="161863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Результаты, представленные в таблице показывают, что самые маленькие колонии имеют по 2-3 тыс. особей рабочих, в то время как большие колонии могут иметь более 10 тысяч. Для шести колоний было проведено два отбора: спустя 1-2 дня после мечения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sample</a:t>
            </a:r>
            <a:r>
              <a:rPr lang="ru-RU" sz="1800" dirty="0">
                <a:effectLst/>
                <a:latin typeface="Calibri" panose="020F0502020204030204" pitchFamily="34" charset="0"/>
                <a:ea typeface="Calibri" panose="020F0502020204030204" pitchFamily="34" charset="0"/>
                <a:cs typeface="Times New Roman" panose="02020603050405020304" pitchFamily="18" charset="0"/>
              </a:rPr>
              <a:t> 1) и спустя 4-7 дней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sample</a:t>
            </a:r>
            <a:r>
              <a:rPr lang="ru-RU" sz="1800" dirty="0">
                <a:effectLst/>
                <a:latin typeface="Calibri" panose="020F0502020204030204" pitchFamily="34" charset="0"/>
                <a:ea typeface="Calibri" panose="020F0502020204030204" pitchFamily="34" charset="0"/>
                <a:cs typeface="Times New Roman" panose="02020603050405020304" pitchFamily="18" charset="0"/>
              </a:rPr>
              <a:t> 2). Сходство полученных по результатам двух отловов оценок общего числа особей в колониях получилось удовлетворительным.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Wt</a:t>
            </a:r>
            <a:r>
              <a:rPr lang="ru-RU" sz="1800" dirty="0">
                <a:effectLst/>
                <a:latin typeface="Calibri" panose="020F0502020204030204" pitchFamily="34" charset="0"/>
                <a:ea typeface="Calibri" panose="020F0502020204030204" pitchFamily="34" charset="0"/>
                <a:cs typeface="Times New Roman" panose="02020603050405020304" pitchFamily="18" charset="0"/>
              </a:rPr>
              <a:t> – средневзвешенная оценка числа рабочих особей в колонии с учетом численности отловленных муравьев в двух отборах. Количество вылетевших маток также было оценено. </a:t>
            </a:r>
            <a:endParaRPr lang="ru-RU" dirty="0"/>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12</a:t>
            </a:fld>
            <a:endParaRPr lang="ru-RU"/>
          </a:p>
        </p:txBody>
      </p:sp>
    </p:spTree>
    <p:extLst>
      <p:ext uri="{BB962C8B-B14F-4D97-AF65-F5344CB8AC3E}">
        <p14:creationId xmlns:p14="http://schemas.microsoft.com/office/powerpoint/2010/main" val="328394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Регрессионный анализ показывает, что число вылетевших королев хорошо коррелирует с численностью рабочих особей муравейников. Таким образом, были получены очень интересные и важные данные. Определение плотности населения муравьев является первым шагом на пути понимания воздействия муравьев на луговые экосистемы, так как именно муравьи посредством своих колоний тлей потребляют значительную часть первичной продукции этих сообществ.</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13</a:t>
            </a:fld>
            <a:endParaRPr lang="ru-RU"/>
          </a:p>
        </p:txBody>
      </p:sp>
    </p:spTree>
    <p:extLst>
      <p:ext uri="{BB962C8B-B14F-4D97-AF65-F5344CB8AC3E}">
        <p14:creationId xmlns:p14="http://schemas.microsoft.com/office/powerpoint/2010/main" val="280443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Среди работ, посвященных исследованию поведения позвоночных животных с помощью радиоактивных меток наибольшую долю занимают работы по изучению мелких млекопитающих, прежде всего грызунов. Используют обычно проволоку, содержащую радионуклид, например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60</a:t>
            </a:r>
            <a:r>
              <a:rPr lang="ru-RU" sz="1800" dirty="0">
                <a:effectLst/>
                <a:latin typeface="Calibri" panose="020F0502020204030204" pitchFamily="34" charset="0"/>
                <a:ea typeface="Calibri" panose="020F0502020204030204" pitchFamily="34" charset="0"/>
                <a:cs typeface="Times New Roman" panose="02020603050405020304" pitchFamily="18" charset="0"/>
              </a:rPr>
              <a:t>Со. Ее вводят грызуну под кожу "шприцем-иглой". После выпуска за зверьком ведутся непосредственные наблюдения с помощью радиометров. Это обеспечивает обнаружение меченого зверька и наблюдение за ним на поверхности земли на расстоянии 8-9 м, а под землей - на глубине до 1 м. Целесообразно одновременно следить двум-трем наблюдателям. Предварительно тщательно картируют особенности микрорельефа, расположение деревьев, кустов, валежника и прочих фрагментов, имеющих значение в жизни зверька данного вида. Первые часы наблюдений обычно наиболее трудны, т. к. неизвестны особенности передвижения данной особи. Позже вырисовываются контуры индивидуального участка, что облегчает наблюдения. Работу обычно проводят в течение суток без перерыва, после чего отлавливают зверька и извлекают из него метку, которая может быть использована еще несколько раз. При необходимости наблюдения за конкретным зверьком могут продолжаться длительное время. Несмотря на трудоемкость, длительные и непрерывные наблюдения за мечеными нуклидом зверьками необычайно ценны. Особенно это важно для обитателей леса, ведущих скрытый образ жизни.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 с помощью этого метода подробно изучена суточная активность рыжей полевки. Ритм активности имеет полифазный круглосуточный характер. У одного зверька в среднем имеется 7 фаз активности в сутки. Их суммарная продолжительность зимой составляет 21% суток, весной 28% суток, летом 35% и осенью 27%. Отдельные фазы активности длились по сезонам в среднем, соответственно, 40, 50, 70 и 50 мин, а фазы отдыха 170, 160, 130 и 140 мин. Зимой рыжие полевки живут под снегом и в толще снега; разницы в освещенности днем и ночью для них практически не существует, поэтому уровни активности днем и ночью сходны. Весной, когда снег тает, а лиственные деревья, кустарники, травы еще не начали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вегетировать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освещенность в лесу наибольшая, а количество укрытий мало, поэтому в это время года более выражена ночная активность. Летом, когда листва деревьев и кустарников снижает освещенность в лесу, ночная и дневная активность по времени одинаковы.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14</a:t>
            </a:fld>
            <a:endParaRPr lang="ru-RU"/>
          </a:p>
        </p:txBody>
      </p:sp>
    </p:spTree>
    <p:extLst>
      <p:ext uri="{BB962C8B-B14F-4D97-AF65-F5344CB8AC3E}">
        <p14:creationId xmlns:p14="http://schemas.microsoft.com/office/powerpoint/2010/main" val="144119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Мечение грызунов радиоактивным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32</a:t>
            </a:r>
            <a:r>
              <a:rPr lang="ru-RU" sz="1800" dirty="0">
                <a:effectLst/>
                <a:latin typeface="Calibri" panose="020F0502020204030204" pitchFamily="34" charset="0"/>
                <a:ea typeface="Calibri" panose="020F0502020204030204" pitchFamily="34" charset="0"/>
                <a:cs typeface="Times New Roman" panose="02020603050405020304" pitchFamily="18" charset="0"/>
              </a:rPr>
              <a:t>Р проводят вводя раствор непосредственно в пищевод шприцем со специальной иглой. Следы радиоактивного нуклида выводятся вместе с порциями мочи и фекалиями животного. Окрестности места выпуска грызуна тщательно обследуют с помощью радиометра для обнаружения всех точек, в которых зверек оставил свои следы. Продолжают поиски новых точек с выделениями зверька и их регистрацию на местности до полного выведения метки из организма и исчезновения этих следов. С помощью этого метода был изучен, например, характер использования участка обитания полевкой-экономкой в разные дни. В первые сутки после мечения полевка обошла часть своего участка, в следующие сутки - другую, в третьи — третью. На четвертые сутки наблюдений она вернулась туда, где кормилась в первые сутки. Таким образом, зверек последовательно обошел весь свой участок. Участки, которые полевка обошла в течение трех суток, расходились веерообразно от центра. В природных очагах лептоспирозов, где основной носитель инфекции - полевка-экономка, после мечения радиоактивным раствором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32</a:t>
            </a:r>
            <a:r>
              <a:rPr lang="ru-RU" sz="1800" dirty="0">
                <a:effectLst/>
                <a:latin typeface="Calibri" panose="020F0502020204030204" pitchFamily="34" charset="0"/>
                <a:ea typeface="Calibri" panose="020F0502020204030204" pitchFamily="34" charset="0"/>
                <a:cs typeface="Times New Roman" panose="02020603050405020304" pitchFamily="18" charset="0"/>
              </a:rPr>
              <a:t>Р с помощью радиометра выявляли мочевые точки с нуклидами. Эти точки имитировали распространение возбудителя, который выводится из организма животного вместе с мочой. Таким образом, определяли степень обсеменения территории возбудителем. С помощью этого метода была оценена частота контакта зверьков с зараженными точками и, следовательно, вероятность заражения.</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15</a:t>
            </a:fld>
            <a:endParaRPr lang="ru-RU"/>
          </a:p>
        </p:txBody>
      </p:sp>
    </p:spTree>
    <p:extLst>
      <p:ext uri="{BB962C8B-B14F-4D97-AF65-F5344CB8AC3E}">
        <p14:creationId xmlns:p14="http://schemas.microsoft.com/office/powerpoint/2010/main" val="220050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Изучение поведения амфибий и рептилий затруднено тем, что эти животные значительную часть своей жизни проводят под землей. Поэтому изучать их передвижение довольно трудно.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Брикенридж</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Тестер (1961), изучавшие экологию дакотской жабы, провели опыты по выяснению перемещения этого животного под землей и по ее поверхности, используя в качестве метки проволоку, содержащую 182-тантал. Этот радионуклид был выбран потому, что он обладает сравнительно малым периодом полураспада и высокоэнергетическим гамма-спектром (в спектре присутствуют довольно интенсивные гамма-линии – 27, 35% - с энергиями 1221 и 1121 кэВ). Жаб метили путем подкожного введения кусочка проволоки активностью около 100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мкКи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Используя сцинтилляционный счетчик, исследователи могли обнаружить животных на поверхности на расстоянии около 6 м, под землей на глубине 55 см, а под слоем воды га глубине до 37 см на расстоянии до 1,5 м. Местоположение животных на поверхности регистрировалось с достаточно высокой точностью.</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16</a:t>
            </a:fld>
            <a:endParaRPr lang="ru-RU"/>
          </a:p>
        </p:txBody>
      </p:sp>
    </p:spTree>
    <p:extLst>
      <p:ext uri="{BB962C8B-B14F-4D97-AF65-F5344CB8AC3E}">
        <p14:creationId xmlns:p14="http://schemas.microsoft.com/office/powerpoint/2010/main" val="259042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 слайде представлено перемещение жабы №283 с 17 июня по 24 августа. Цифры показывают количество дней, проведенных животным на этом месте. Пунктирные линии показывают направление движения, но не маршрут. Изучение передвижения жаб по поверхности в летний период показали, что дистанции, на которые перемещаются животные за день, невелики. Наиболее часто встречаются дневные дистанции до 100 футов (30 м) – около 84% всех дневных перемещений.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17</a:t>
            </a:fld>
            <a:endParaRPr lang="ru-RU"/>
          </a:p>
        </p:txBody>
      </p:sp>
    </p:spTree>
    <p:extLst>
      <p:ext uri="{BB962C8B-B14F-4D97-AF65-F5344CB8AC3E}">
        <p14:creationId xmlns:p14="http://schemas.microsoft.com/office/powerpoint/2010/main" val="423743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Исследование поведения жаб в период зимней спячки проводилось следующим образом. Когда исследователи замечали, что жаба впадает в спячку, они размещали в слое земли на расстоянии 30 см от нее термоэлементы с интервалом по глубине в 10 см, чтобы регистрировать температурный режим в период зимней спячки животного. Кроме того, на том же расстоянии от жабы в почве устраивали шахту, в которую помещали сцинтилляционный счетчик, чтобы следить за передвижением жабы во время спячки. Оказалось, что жабы в состоянии спячки достаточно интенсивно перемещались в вертикальном направлении. На слайде приведены результаты наблюдений за жабой №225. Жирной линией показано перемещение жабы, пунктирная линия – изотерма 32ºF (0ºC) и точечная – изотерма 31ºF (-0,6ºC). Материалы данного исследования показывают, что большинство жаб совершали активные перемещения по вертикали в период зимней спячки. Графики показывают, что существует взаимосвязь между температурой почвы и глубиной нахождения животного. В октябре жаба зарылась на глубину около 50 см. При понижении температуры в месте нахождения жабы до нулевой отметки, животное начинало заглубляться, стараясь оставаться в зоне положительных температур. После оттаивания почвы в мае жаба начинает подниматься вслед за нулевой отметкой.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18</a:t>
            </a:fld>
            <a:endParaRPr lang="ru-RU"/>
          </a:p>
        </p:txBody>
      </p:sp>
    </p:spTree>
    <p:extLst>
      <p:ext uri="{BB962C8B-B14F-4D97-AF65-F5344CB8AC3E}">
        <p14:creationId xmlns:p14="http://schemas.microsoft.com/office/powerpoint/2010/main" val="269534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Использование радионуклидов в качестве метки при исследовании поведения птиц встречается в литературе довольно редко. Так Хэнсон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Кейз</a:t>
            </a:r>
            <a:r>
              <a:rPr lang="ru-RU" sz="1800" dirty="0">
                <a:effectLst/>
                <a:latin typeface="Calibri" panose="020F0502020204030204" pitchFamily="34" charset="0"/>
                <a:ea typeface="Calibri" panose="020F0502020204030204" pitchFamily="34" charset="0"/>
                <a:cs typeface="Times New Roman" panose="02020603050405020304" pitchFamily="18" charset="0"/>
              </a:rPr>
              <a:t> (1963) воспользовались меченными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65</a:t>
            </a:r>
            <a:r>
              <a:rPr lang="ru-RU" sz="1800" dirty="0">
                <a:effectLst/>
                <a:latin typeface="Calibri" panose="020F0502020204030204" pitchFamily="34" charset="0"/>
                <a:ea typeface="Calibri" panose="020F0502020204030204" pitchFamily="34" charset="0"/>
                <a:cs typeface="Times New Roman" panose="02020603050405020304" pitchFamily="18" charset="0"/>
              </a:rPr>
              <a:t>Zn и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32</a:t>
            </a:r>
            <a:r>
              <a:rPr lang="ru-RU" sz="1800" dirty="0">
                <a:effectLst/>
                <a:latin typeface="Calibri" panose="020F0502020204030204" pitchFamily="34" charset="0"/>
                <a:ea typeface="Calibri" panose="020F0502020204030204" pitchFamily="34" charset="0"/>
                <a:cs typeface="Times New Roman" panose="02020603050405020304" pitchFamily="18" charset="0"/>
              </a:rPr>
              <a:t>P водоплавающими птицами в окрестностях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Хэнфорда</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Поступление радионуклидов в организм уток произошло вследствие загрязнения реки Колумбия выбросами атомных реакторов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Хэнфорде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(радиохимический завод). Исследователи, отбирая уток на загрязненной территории и за ее пределами, проверяли содержание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65</a:t>
            </a:r>
            <a:r>
              <a:rPr lang="ru-RU" sz="1800" dirty="0">
                <a:effectLst/>
                <a:latin typeface="Calibri" panose="020F0502020204030204" pitchFamily="34" charset="0"/>
                <a:ea typeface="Calibri" panose="020F0502020204030204" pitchFamily="34" charset="0"/>
                <a:cs typeface="Times New Roman" panose="02020603050405020304" pitchFamily="18" charset="0"/>
              </a:rPr>
              <a:t>Zn и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32</a:t>
            </a:r>
            <a:r>
              <a:rPr lang="ru-RU" sz="1800" dirty="0">
                <a:effectLst/>
                <a:latin typeface="Calibri" panose="020F0502020204030204" pitchFamily="34" charset="0"/>
                <a:ea typeface="Calibri" panose="020F0502020204030204" pitchFamily="34" charset="0"/>
                <a:cs typeface="Times New Roman" panose="02020603050405020304" pitchFamily="18" charset="0"/>
              </a:rPr>
              <a:t>P в их голове. Из 600 отобранных в радиусе 80 км от реактора уток 41% содержали радионуклиды. Кроме того, сезонные колебания числа меченых особей позволили зарегистрировать прилет немеченых, пролетных птиц.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Как можно видеть из приведенных примеров, широкое использование радионуклидного мечения при исследовании поведения животных пришлось на 50-70 годы XX века. Мне не удалось найти более поздних публикаций подобных исследований. Вероятнее всего это связано с тем, что ужесточились требования радиационной безопасности. Использование радионуклидной метки в широких масштабах стало трудновыполнимым. Тем не менее, само появление такого рода методов дала современной экологии ни с чем не сравнимые возможности по исследованию поведения животных, в особенности обитающих под землей, как для изучения их взаимосвязей с окружающей средой, их экологии, так и для понимания процессов перераспределения энергии, а также для изучения процессов распространения инфекционных заболеваний в популяциях и изменения численности самих популяций.</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19</a:t>
            </a:fld>
            <a:endParaRPr lang="ru-RU"/>
          </a:p>
        </p:txBody>
      </p:sp>
    </p:spTree>
    <p:extLst>
      <p:ext uri="{BB962C8B-B14F-4D97-AF65-F5344CB8AC3E}">
        <p14:creationId xmlns:p14="http://schemas.microsoft.com/office/powerpoint/2010/main" val="329704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качестве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стабильных изотопных индикаторов могут быть использованы изотопы только тех элементов, которые в природе представлены смесями стабильных изотопов. У целого ряда элементов (В, F, Na, Al, P, I) имеется только один стабильный нуклид, поэтому стабильных изотопных индикаторов, меченных по этим элементам, нет. Кроме того, для применения стабильного изотопа в качестве метки его относительное содержание в природной смеси изотопов данного элемента должно быть невелико. Так, в случае кислорода, состоящего из стабильных изотопов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16</a:t>
            </a:r>
            <a:r>
              <a:rPr lang="ru-RU" sz="1800" dirty="0">
                <a:effectLst/>
                <a:latin typeface="Calibri" panose="020F0502020204030204" pitchFamily="34" charset="0"/>
                <a:ea typeface="Calibri" panose="020F0502020204030204" pitchFamily="34" charset="0"/>
                <a:cs typeface="Times New Roman" panose="02020603050405020304" pitchFamily="18" charset="0"/>
              </a:rPr>
              <a:t>О,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17</a:t>
            </a:r>
            <a:r>
              <a:rPr lang="ru-RU" sz="1800" dirty="0">
                <a:effectLst/>
                <a:latin typeface="Calibri" panose="020F0502020204030204" pitchFamily="34" charset="0"/>
                <a:ea typeface="Calibri" panose="020F0502020204030204" pitchFamily="34" charset="0"/>
                <a:cs typeface="Times New Roman" panose="02020603050405020304" pitchFamily="18" charset="0"/>
              </a:rPr>
              <a:t>О и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18</a:t>
            </a:r>
            <a:r>
              <a:rPr lang="ru-RU" sz="1800" dirty="0">
                <a:effectLst/>
                <a:latin typeface="Calibri" panose="020F0502020204030204" pitchFamily="34" charset="0"/>
                <a:ea typeface="Calibri" panose="020F0502020204030204" pitchFamily="34" charset="0"/>
                <a:cs typeface="Times New Roman" panose="02020603050405020304" pitchFamily="18" charset="0"/>
              </a:rPr>
              <a:t>О (содержание в природной смеси 99,756%, 0,037% и 0,204% соответственно), роль стабильного изотопа-метки могут играть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17</a:t>
            </a:r>
            <a:r>
              <a:rPr lang="ru-RU" sz="1800" dirty="0">
                <a:effectLst/>
                <a:latin typeface="Calibri" panose="020F0502020204030204" pitchFamily="34" charset="0"/>
                <a:ea typeface="Calibri" panose="020F0502020204030204" pitchFamily="34" charset="0"/>
                <a:cs typeface="Times New Roman" panose="02020603050405020304" pitchFamily="18" charset="0"/>
              </a:rPr>
              <a:t>О и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18</a:t>
            </a:r>
            <a:r>
              <a:rPr lang="ru-RU" sz="1800" dirty="0">
                <a:effectLst/>
                <a:latin typeface="Calibri" panose="020F0502020204030204" pitchFamily="34" charset="0"/>
                <a:ea typeface="Calibri" panose="020F0502020204030204" pitchFamily="34" charset="0"/>
                <a:cs typeface="Times New Roman" panose="02020603050405020304" pitchFamily="18" charset="0"/>
              </a:rPr>
              <a:t>О (чаще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18</a:t>
            </a:r>
            <a:r>
              <a:rPr lang="ru-RU" sz="1800" dirty="0">
                <a:effectLst/>
                <a:latin typeface="Calibri" panose="020F0502020204030204" pitchFamily="34" charset="0"/>
                <a:ea typeface="Calibri" panose="020F0502020204030204" pitchFamily="34" charset="0"/>
                <a:cs typeface="Times New Roman" panose="02020603050405020304" pitchFamily="18" charset="0"/>
              </a:rPr>
              <a:t>О, т.к. его извлечение из природной смеси намного дешевле). Регистрацию стабильного изотопа-метки в изучаемых процессах осуществляют по его содержанию в веществе на разных этапах процесса. Для этого используют в основном масс-спектрометрию; иногда, особенно в случае элементов с малыми Z, также ИК-спектроскопию, ЯМР, вискозиметрию и другие методы. Стабильные нуклиды для изотопных индикаторов получают методами разделения изотопов. На слайде приведены плюсы (зеленым) и минусы (красным) использования стабильных изотопов в качестве метки.</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3</a:t>
            </a:fld>
            <a:endParaRPr lang="ru-RU"/>
          </a:p>
        </p:txBody>
      </p:sp>
    </p:spTree>
    <p:extLst>
      <p:ext uri="{BB962C8B-B14F-4D97-AF65-F5344CB8AC3E}">
        <p14:creationId xmlns:p14="http://schemas.microsoft.com/office/powerpoint/2010/main" val="121644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Радиоактивные изотопные индикаторы более универсальны: радионуклиды, которые можно использовать как метки, имеются у подавляющего большинства элементов. При этом существует возможность выбора радионуклида-метки среди нескольких радионуклидов, различающихся типом и энергией радиоактивного превращений и периодом полураспада. Присутствие радиоактивных изотопных индикаторов в среде устанавливают, детектируя ионизирующее излучение, испускаемое радионуклидом. Короткоживущие радионуклиды часто предпочтительнее долгоживущих, т. к. уже через небольшой промежуток времени исследуемый материал совершенно свободен от радиоактивных атомов – безопасен. На слайде плюсы минусы. В случае радиоактивных изотопных индикаторов пределы обнаружения тем ниже, чем меньше T</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effectLst/>
                <a:latin typeface="Calibri" panose="020F0502020204030204" pitchFamily="34" charset="0"/>
                <a:ea typeface="Calibri" panose="020F0502020204030204" pitchFamily="34" charset="0"/>
                <a:cs typeface="Times New Roman" panose="02020603050405020304" pitchFamily="18" charset="0"/>
              </a:rPr>
              <a:t> радионуклида-метки, и могут достигать чрезвычайно низких значений (10</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-16</a:t>
            </a:r>
            <a:r>
              <a:rPr lang="ru-RU" sz="1800" dirty="0">
                <a:effectLst/>
                <a:latin typeface="Calibri" panose="020F0502020204030204" pitchFamily="34" charset="0"/>
                <a:ea typeface="Calibri" panose="020F0502020204030204" pitchFamily="34" charset="0"/>
                <a:cs typeface="Times New Roman" panose="02020603050405020304" pitchFamily="18" charset="0"/>
              </a:rPr>
              <a:t>-10</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-20</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 массе). Основной минус – наличие ионизирующих излучений, что определяет особые правила при использовании радиоактивных изотопов в качестве метки.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4</a:t>
            </a:fld>
            <a:endParaRPr lang="ru-RU"/>
          </a:p>
        </p:txBody>
      </p:sp>
    </p:spTree>
    <p:extLst>
      <p:ext uri="{BB962C8B-B14F-4D97-AF65-F5344CB8AC3E}">
        <p14:creationId xmlns:p14="http://schemas.microsoft.com/office/powerpoint/2010/main" val="197204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Большинство используемых радионуклидов - искусственные, получаемые при ядерных реакциях как продукты деления, при проведении активационного анализа, радиоактивном распаде долгоживущих "материнских" радионуклидов. Для тяжелых элементов - Ра,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Th</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Bi</a:t>
            </a:r>
            <a:r>
              <a:rPr lang="ru-RU" sz="1800" dirty="0">
                <a:effectLst/>
                <a:latin typeface="Calibri" panose="020F0502020204030204" pitchFamily="34" charset="0"/>
                <a:ea typeface="Calibri" panose="020F0502020204030204" pitchFamily="34" charset="0"/>
                <a:cs typeface="Times New Roman" panose="02020603050405020304" pitchFamily="18" charset="0"/>
              </a:rPr>
              <a:t>, Pb,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Тl</a:t>
            </a:r>
            <a:r>
              <a:rPr lang="ru-RU" sz="1800" dirty="0">
                <a:effectLst/>
                <a:latin typeface="Calibri" panose="020F0502020204030204" pitchFamily="34" charset="0"/>
                <a:ea typeface="Calibri" panose="020F0502020204030204" pitchFamily="34" charset="0"/>
                <a:cs typeface="Times New Roman" panose="02020603050405020304" pitchFamily="18" charset="0"/>
              </a:rPr>
              <a:t> - обычно используют их короткоживущие радионуклиды, входящие в состав природных радиоактивных рядов. Так, в качестве метки для тория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232</a:t>
            </a:r>
            <a:r>
              <a:rPr lang="ru-RU" sz="1800" dirty="0">
                <a:effectLst/>
                <a:latin typeface="Calibri" panose="020F0502020204030204" pitchFamily="34" charset="0"/>
                <a:ea typeface="Calibri" panose="020F0502020204030204" pitchFamily="34" charset="0"/>
                <a:cs typeface="Times New Roman" panose="02020603050405020304" pitchFamily="18" charset="0"/>
              </a:rPr>
              <a:t>Th альфа-</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радиоактивeн</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но имеет очень низкую удельную радиоактивность из-за большого значения Т</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effectLst/>
                <a:latin typeface="Calibri" panose="020F0502020204030204" pitchFamily="34" charset="0"/>
                <a:ea typeface="Calibri" panose="020F0502020204030204" pitchFamily="34" charset="0"/>
                <a:cs typeface="Times New Roman" panose="02020603050405020304" pitchFamily="18" charset="0"/>
              </a:rPr>
              <a:t> = 1,40x10</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ru-RU" sz="1800" dirty="0">
                <a:effectLst/>
                <a:latin typeface="Calibri" panose="020F0502020204030204" pitchFamily="34" charset="0"/>
                <a:ea typeface="Calibri" panose="020F0502020204030204" pitchFamily="34" charset="0"/>
                <a:cs typeface="Times New Roman" panose="02020603050405020304" pitchFamily="18" charset="0"/>
              </a:rPr>
              <a:t> лет) применяется, например, бета-излучающий член уран-радиевого ряда распада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234</a:t>
            </a:r>
            <a:r>
              <a:rPr lang="ru-RU" sz="1800" dirty="0">
                <a:effectLst/>
                <a:latin typeface="Calibri" panose="020F0502020204030204" pitchFamily="34" charset="0"/>
                <a:ea typeface="Calibri" panose="020F0502020204030204" pitchFamily="34" charset="0"/>
                <a:cs typeface="Times New Roman" panose="02020603050405020304" pitchFamily="18" charset="0"/>
              </a:rPr>
              <a:t>Тh с T</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effectLst/>
                <a:latin typeface="Calibri" panose="020F0502020204030204" pitchFamily="34" charset="0"/>
                <a:ea typeface="Calibri" panose="020F0502020204030204" pitchFamily="34" charset="0"/>
                <a:cs typeface="Times New Roman" panose="02020603050405020304" pitchFamily="18" charset="0"/>
              </a:rPr>
              <a:t> = 24,1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сут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5</a:t>
            </a:fld>
            <a:endParaRPr lang="ru-RU"/>
          </a:p>
        </p:txBody>
      </p:sp>
    </p:spTree>
    <p:extLst>
      <p:ext uri="{BB962C8B-B14F-4D97-AF65-F5344CB8AC3E}">
        <p14:creationId xmlns:p14="http://schemas.microsoft.com/office/powerpoint/2010/main" val="369623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Излучение радионуклида-метки может привести к появлению различных артефактов из-за радиолиза воды, образования горячих атомов или других эффектов. Однако при низких удельных активностях препаратов, достаточных для проведения подавляющего большинства исследований, артефакты несущественны; они начинают сказываться на результатах при удельных активностях препаратов выше 10</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ru-RU" sz="1800" dirty="0">
                <a:effectLst/>
                <a:latin typeface="Calibri" panose="020F0502020204030204" pitchFamily="34" charset="0"/>
                <a:ea typeface="Calibri" panose="020F0502020204030204" pitchFamily="34" charset="0"/>
                <a:cs typeface="Times New Roman" panose="02020603050405020304" pitchFamily="18" charset="0"/>
              </a:rPr>
              <a:t>-10</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МБк</a:t>
            </a:r>
            <a:r>
              <a:rPr lang="ru-RU" sz="1800" dirty="0">
                <a:effectLst/>
                <a:latin typeface="Calibri" panose="020F0502020204030204" pitchFamily="34" charset="0"/>
                <a:ea typeface="Calibri" panose="020F0502020204030204" pitchFamily="34" charset="0"/>
                <a:cs typeface="Times New Roman" panose="02020603050405020304" pitchFamily="18" charset="0"/>
              </a:rPr>
              <a:t>/г; тогда для выявления артефактов проводят дополнительные исследования (используют разные радионуклиды-метки одного и того же элемента, варьируют удельную активность препаратов и т.п.). </a:t>
            </a:r>
            <a:r>
              <a:rPr lang="ru-RU" altLang="ru-RU" sz="1800" dirty="0">
                <a:solidFill>
                  <a:srgbClr val="CC0000"/>
                </a:solidFill>
              </a:rPr>
              <a:t>Изотопный обмен</a:t>
            </a:r>
            <a:r>
              <a:rPr lang="ru-RU" altLang="ru-RU" sz="1800" dirty="0">
                <a:solidFill>
                  <a:srgbClr val="CC0000"/>
                </a:solidFill>
                <a:effectLst/>
                <a:latin typeface="Calibri" panose="020F0502020204030204" pitchFamily="34" charset="0"/>
                <a:cs typeface="Times New Roman" panose="02020603050405020304" pitchFamily="18" charset="0"/>
              </a:rPr>
              <a:t>.</a:t>
            </a:r>
            <a:endParaRPr lang="ru-RU" altLang="ru-RU" sz="1800" dirty="0">
              <a:solidFill>
                <a:srgbClr val="CC0000"/>
              </a:solidFill>
            </a:endParaRP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6</a:t>
            </a:fld>
            <a:endParaRPr lang="ru-RU"/>
          </a:p>
        </p:txBody>
      </p:sp>
    </p:spTree>
    <p:extLst>
      <p:ext uri="{BB962C8B-B14F-4D97-AF65-F5344CB8AC3E}">
        <p14:creationId xmlns:p14="http://schemas.microsoft.com/office/powerpoint/2010/main" val="251182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Ограниченность применения изотопных индикаторов вообще связана с возможностью изотопного обмена в некоторых процессах (например, атомов-меток в исследуемом растворенном веществе с атомами того же элемента, входящими в состав молекул растворителя). Поэтому в молекулу изучаемого соединения изотоп-метку стараются вводить в определенную позицию, где скорость изотопного обмена невелика. Так, при использовании в качестве изотопного индикатора фенола его метят по бензольному кольцу, а не по атому Н фенольной группы.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7</a:t>
            </a:fld>
            <a:endParaRPr lang="ru-RU"/>
          </a:p>
        </p:txBody>
      </p:sp>
    </p:spTree>
    <p:extLst>
      <p:ext uri="{BB962C8B-B14F-4D97-AF65-F5344CB8AC3E}">
        <p14:creationId xmlns:p14="http://schemas.microsoft.com/office/powerpoint/2010/main" val="286248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Мы начнем рассмотрение конкретных примеров применения радиоактивных меток в науке с несколько необычного их использования для исследования поведения животных. Для изучения динамики популяций необходимо количественно оценить различные ее параметры: общую численность, рождаемость, скорости миграции и другие. Разработка радионуклидных методов предоставила экологам широчайшие возможности изучения динамики популяций, определения индивидуального участка обитания животного, рассмотрения других аспектов поведения. До появления этих методов животных метили (и продолжают метить сейчас) посредством калечения (отрезания части копыта, пальца и т.п.) или клеймения (собственно клеймения, кольцевания, использования ошейников, выстригания шерсти, окраски части тела). Сейчас появилась возможность использовать ошейники с передатчиками, камерами и т.п. высокотехнологичными приборами.</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8</a:t>
            </a:fld>
            <a:endParaRPr lang="ru-RU"/>
          </a:p>
        </p:txBody>
      </p:sp>
    </p:spTree>
    <p:extLst>
      <p:ext uri="{BB962C8B-B14F-4D97-AF65-F5344CB8AC3E}">
        <p14:creationId xmlns:p14="http://schemas.microsoft.com/office/powerpoint/2010/main" val="103241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К недостаткам этих методов относятся сложность проведения наблюдений (под землей), трудности, связанные с повторными отловами большого количества животных, изменение поведения животных вследствие контакта с человеком. Использование радионуклидных меток устранило некоторые из этих недостатков, но выдвинуло другие: необходимость использования сложного оборудования, учет правовых аспектов, связанных с поступлением радионуклидов в окружающую среду, потенциальное влияние ИИ на организм животных, невозможность различить особи, меченные одним и тем же радионуклидом. Метод радиоактивного мечения включает использование радиоактивных красок, поясов, колец, проволоки, вводимой внутрь тела животного или прикрепляемой снаружи, физиологическое мечение и нейтронную активацию стабильного элемента, введенного в качестве метки.</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9</a:t>
            </a:fld>
            <a:endParaRPr lang="ru-RU"/>
          </a:p>
        </p:txBody>
      </p:sp>
    </p:spTree>
    <p:extLst>
      <p:ext uri="{BB962C8B-B14F-4D97-AF65-F5344CB8AC3E}">
        <p14:creationId xmlns:p14="http://schemas.microsoft.com/office/powerpoint/2010/main" val="147736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Радионуклиды широко используются для изучения поведения членистоногих, прежде всего насекомых. Пэрис (1965) изучал мокриц, обитающих на лугах Калифорнии. Основная цель работы состояла в выяснении перемещения животных этого вида. Предшествующие работы по изучению перемещения мокриц были безуспешными, так как это животное очень трудно вернуть на место его обитания. Собранных особей Пэрис выдерживал без пищи до 48 часов, после чего метил их, давая фекалии грызунов, пропитанные раствором </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32</a:t>
            </a:r>
            <a:r>
              <a:rPr lang="ru-RU" sz="1800" dirty="0">
                <a:effectLst/>
                <a:latin typeface="Calibri" panose="020F0502020204030204" pitchFamily="34" charset="0"/>
                <a:ea typeface="Calibri" panose="020F0502020204030204" pitchFamily="34" charset="0"/>
                <a:cs typeface="Times New Roman" panose="02020603050405020304" pitchFamily="18" charset="0"/>
              </a:rPr>
              <a:t>Р. В каждом варианте опыта было помечено по 1000 особей. В условиях рыхлой подстилки и верхнего слоя почвы, в котором и обитают мокрицы, экранирование не мешало регистрации излучения фосфора. Сравнительно малый период полураспада фосфора также отвечал целям данного исследования, так как позволял повторить опыт на том же участке спустя короткое время и облегчал дезактивацию. Меченных животных выпускали на площадку, оборудованную ловушками, сгруппированными по румбам на разном расстоянии от места выпуска (схема в правом-верхнем углу слайда). В нижней части слайда приведены результаты исследования: среднее количество меченых особей на ловушку по оси Z, расстояние от места выпуска по оси X и время прошедшее после выпуска по оси Y. Белые графики, параллельные оси времени показывают, результаты в одном кольце (на одной дистанции) для каждого времени наблюдения. Черные графики, параллельные оси расстояния –изменения результатов в разных кольцах. На графике справа внизу показано распределение среднего числа особей, отловленных на разных расстояниях от места выпуска на 8-й день.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Исследование подвижности мокриц показало, что эти членистоногие имеют неожиданно большие возможности для перемещения. В исследованных луговых ценозах популяции мокриц могут перераспределяться по территории в ходе своей нормальной деятельности. Кроме того, обнаружены различия в подвижности летом и зимой. </a:t>
            </a:r>
          </a:p>
        </p:txBody>
      </p:sp>
      <p:sp>
        <p:nvSpPr>
          <p:cNvPr id="4" name="Номер слайда 3"/>
          <p:cNvSpPr>
            <a:spLocks noGrp="1"/>
          </p:cNvSpPr>
          <p:nvPr>
            <p:ph type="sldNum" sz="quarter" idx="5"/>
          </p:nvPr>
        </p:nvSpPr>
        <p:spPr/>
        <p:txBody>
          <a:bodyPr/>
          <a:lstStyle/>
          <a:p>
            <a:pPr>
              <a:defRPr/>
            </a:pPr>
            <a:fld id="{AD3F976C-29CA-4F36-AD92-B67573B4CA94}" type="slidenum">
              <a:rPr lang="ru-RU" smtClean="0"/>
              <a:pPr>
                <a:defRPr/>
              </a:pPr>
              <a:t>10</a:t>
            </a:fld>
            <a:endParaRPr lang="ru-RU"/>
          </a:p>
        </p:txBody>
      </p:sp>
    </p:spTree>
    <p:extLst>
      <p:ext uri="{BB962C8B-B14F-4D97-AF65-F5344CB8AC3E}">
        <p14:creationId xmlns:p14="http://schemas.microsoft.com/office/powerpoint/2010/main" val="348060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2896B753-EADC-4EB2-BA5C-4F46585EE55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23E68E22-7972-453F-BEDB-AB5742052A0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611F42E9-0F1C-4396-AB94-EC660090DC7B}"/>
              </a:ext>
            </a:extLst>
          </p:cNvPr>
          <p:cNvSpPr>
            <a:spLocks noGrp="1" noChangeArrowheads="1"/>
          </p:cNvSpPr>
          <p:nvPr>
            <p:ph type="sldNum" sz="quarter" idx="12"/>
          </p:nvPr>
        </p:nvSpPr>
        <p:spPr>
          <a:ln/>
        </p:spPr>
        <p:txBody>
          <a:bodyPr/>
          <a:lstStyle>
            <a:lvl1pPr>
              <a:defRPr/>
            </a:lvl1pPr>
          </a:lstStyle>
          <a:p>
            <a:pPr>
              <a:defRPr/>
            </a:pPr>
            <a:fld id="{2E1E3CEC-1173-448A-971F-157760EA080F}" type="slidenum">
              <a:rPr lang="ru-RU" altLang="ru-RU"/>
              <a:pPr>
                <a:defRPr/>
              </a:pPr>
              <a:t>‹#›</a:t>
            </a:fld>
            <a:endParaRPr lang="ru-RU" altLang="ru-RU"/>
          </a:p>
        </p:txBody>
      </p:sp>
    </p:spTree>
    <p:extLst>
      <p:ext uri="{BB962C8B-B14F-4D97-AF65-F5344CB8AC3E}">
        <p14:creationId xmlns:p14="http://schemas.microsoft.com/office/powerpoint/2010/main" val="356115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4E5FD5F-A6E8-4EF5-AA99-C7363CD6AA8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DBE49B10-4078-4AE1-9395-24978F68CE2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9E0C3A66-EF25-4FF5-99F4-F79D0028CDE3}"/>
              </a:ext>
            </a:extLst>
          </p:cNvPr>
          <p:cNvSpPr>
            <a:spLocks noGrp="1" noChangeArrowheads="1"/>
          </p:cNvSpPr>
          <p:nvPr>
            <p:ph type="sldNum" sz="quarter" idx="12"/>
          </p:nvPr>
        </p:nvSpPr>
        <p:spPr>
          <a:ln/>
        </p:spPr>
        <p:txBody>
          <a:bodyPr/>
          <a:lstStyle>
            <a:lvl1pPr>
              <a:defRPr/>
            </a:lvl1pPr>
          </a:lstStyle>
          <a:p>
            <a:pPr>
              <a:defRPr/>
            </a:pPr>
            <a:fld id="{314A5639-6785-4B90-9EA1-35E18F70CB28}" type="slidenum">
              <a:rPr lang="ru-RU" altLang="ru-RU"/>
              <a:pPr>
                <a:defRPr/>
              </a:pPr>
              <a:t>‹#›</a:t>
            </a:fld>
            <a:endParaRPr lang="ru-RU" altLang="ru-RU"/>
          </a:p>
        </p:txBody>
      </p:sp>
    </p:spTree>
    <p:extLst>
      <p:ext uri="{BB962C8B-B14F-4D97-AF65-F5344CB8AC3E}">
        <p14:creationId xmlns:p14="http://schemas.microsoft.com/office/powerpoint/2010/main" val="355892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9D3EAA3F-B7E5-4669-9844-36E60158601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AEE5D396-8D32-4485-9CF7-830A8B446A2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5A0BF60A-0BD2-43FF-999D-793D6403262C}"/>
              </a:ext>
            </a:extLst>
          </p:cNvPr>
          <p:cNvSpPr>
            <a:spLocks noGrp="1" noChangeArrowheads="1"/>
          </p:cNvSpPr>
          <p:nvPr>
            <p:ph type="sldNum" sz="quarter" idx="12"/>
          </p:nvPr>
        </p:nvSpPr>
        <p:spPr>
          <a:ln/>
        </p:spPr>
        <p:txBody>
          <a:bodyPr/>
          <a:lstStyle>
            <a:lvl1pPr>
              <a:defRPr/>
            </a:lvl1pPr>
          </a:lstStyle>
          <a:p>
            <a:pPr>
              <a:defRPr/>
            </a:pPr>
            <a:fld id="{160498C1-FB72-44C7-B817-38EAE059511D}" type="slidenum">
              <a:rPr lang="ru-RU" altLang="ru-RU"/>
              <a:pPr>
                <a:defRPr/>
              </a:pPr>
              <a:t>‹#›</a:t>
            </a:fld>
            <a:endParaRPr lang="ru-RU" altLang="ru-RU"/>
          </a:p>
        </p:txBody>
      </p:sp>
    </p:spTree>
    <p:extLst>
      <p:ext uri="{BB962C8B-B14F-4D97-AF65-F5344CB8AC3E}">
        <p14:creationId xmlns:p14="http://schemas.microsoft.com/office/powerpoint/2010/main" val="42736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DD85B2CD-C1B8-4F19-B892-2770669885E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0999B769-6510-4B9B-BB74-D04E3DD6A05E}"/>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E68018DE-F4E9-47C0-BC67-62385D838702}"/>
              </a:ext>
            </a:extLst>
          </p:cNvPr>
          <p:cNvSpPr>
            <a:spLocks noGrp="1" noChangeArrowheads="1"/>
          </p:cNvSpPr>
          <p:nvPr>
            <p:ph type="sldNum" sz="quarter" idx="12"/>
          </p:nvPr>
        </p:nvSpPr>
        <p:spPr>
          <a:ln/>
        </p:spPr>
        <p:txBody>
          <a:bodyPr/>
          <a:lstStyle>
            <a:lvl1pPr>
              <a:defRPr/>
            </a:lvl1pPr>
          </a:lstStyle>
          <a:p>
            <a:pPr>
              <a:defRPr/>
            </a:pPr>
            <a:fld id="{DAF4AD58-8D35-4EE3-9F6F-8EB8259DD20C}" type="slidenum">
              <a:rPr lang="ru-RU" altLang="ru-RU"/>
              <a:pPr>
                <a:defRPr/>
              </a:pPr>
              <a:t>‹#›</a:t>
            </a:fld>
            <a:endParaRPr lang="ru-RU" altLang="ru-RU"/>
          </a:p>
        </p:txBody>
      </p:sp>
    </p:spTree>
    <p:extLst>
      <p:ext uri="{BB962C8B-B14F-4D97-AF65-F5344CB8AC3E}">
        <p14:creationId xmlns:p14="http://schemas.microsoft.com/office/powerpoint/2010/main" val="357033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ADB1994-229A-41CC-B547-0910AA38011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9A5BEB0C-06BB-4FD5-B4D5-20DAE40738B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C641374F-ADED-445A-B2C7-AF546773D3C4}"/>
              </a:ext>
            </a:extLst>
          </p:cNvPr>
          <p:cNvSpPr>
            <a:spLocks noGrp="1" noChangeArrowheads="1"/>
          </p:cNvSpPr>
          <p:nvPr>
            <p:ph type="sldNum" sz="quarter" idx="12"/>
          </p:nvPr>
        </p:nvSpPr>
        <p:spPr>
          <a:ln/>
        </p:spPr>
        <p:txBody>
          <a:bodyPr/>
          <a:lstStyle>
            <a:lvl1pPr>
              <a:defRPr/>
            </a:lvl1pPr>
          </a:lstStyle>
          <a:p>
            <a:pPr>
              <a:defRPr/>
            </a:pPr>
            <a:fld id="{9E735F9E-E9F1-49C3-9177-B0781E813756}" type="slidenum">
              <a:rPr lang="ru-RU" altLang="ru-RU"/>
              <a:pPr>
                <a:defRPr/>
              </a:pPr>
              <a:t>‹#›</a:t>
            </a:fld>
            <a:endParaRPr lang="ru-RU" altLang="ru-RU"/>
          </a:p>
        </p:txBody>
      </p:sp>
    </p:spTree>
    <p:extLst>
      <p:ext uri="{BB962C8B-B14F-4D97-AF65-F5344CB8AC3E}">
        <p14:creationId xmlns:p14="http://schemas.microsoft.com/office/powerpoint/2010/main" val="136321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BAC388B4-598E-40D5-BF00-579015886777}"/>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76D80058-CE57-410B-B6CA-534392CD6CE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D80CA3D3-588B-4E5D-8F4B-BC3A594B150F}"/>
              </a:ext>
            </a:extLst>
          </p:cNvPr>
          <p:cNvSpPr>
            <a:spLocks noGrp="1" noChangeArrowheads="1"/>
          </p:cNvSpPr>
          <p:nvPr>
            <p:ph type="sldNum" sz="quarter" idx="12"/>
          </p:nvPr>
        </p:nvSpPr>
        <p:spPr>
          <a:ln/>
        </p:spPr>
        <p:txBody>
          <a:bodyPr/>
          <a:lstStyle>
            <a:lvl1pPr>
              <a:defRPr/>
            </a:lvl1pPr>
          </a:lstStyle>
          <a:p>
            <a:pPr>
              <a:defRPr/>
            </a:pPr>
            <a:fld id="{C2D6FAD0-B4C2-4D37-974F-DA9B270C458F}" type="slidenum">
              <a:rPr lang="ru-RU" altLang="ru-RU"/>
              <a:pPr>
                <a:defRPr/>
              </a:pPr>
              <a:t>‹#›</a:t>
            </a:fld>
            <a:endParaRPr lang="ru-RU" altLang="ru-RU"/>
          </a:p>
        </p:txBody>
      </p:sp>
    </p:spTree>
    <p:extLst>
      <p:ext uri="{BB962C8B-B14F-4D97-AF65-F5344CB8AC3E}">
        <p14:creationId xmlns:p14="http://schemas.microsoft.com/office/powerpoint/2010/main" val="50842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8819EB21-C06C-48CA-A073-1E9A09E839A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3E637BA1-CE39-4EA2-9589-B5C33E146BF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AA20EBB4-7DBF-4E76-AAE0-C27B6C95A083}"/>
              </a:ext>
            </a:extLst>
          </p:cNvPr>
          <p:cNvSpPr>
            <a:spLocks noGrp="1" noChangeArrowheads="1"/>
          </p:cNvSpPr>
          <p:nvPr>
            <p:ph type="sldNum" sz="quarter" idx="12"/>
          </p:nvPr>
        </p:nvSpPr>
        <p:spPr>
          <a:ln/>
        </p:spPr>
        <p:txBody>
          <a:bodyPr/>
          <a:lstStyle>
            <a:lvl1pPr>
              <a:defRPr/>
            </a:lvl1pPr>
          </a:lstStyle>
          <a:p>
            <a:pPr>
              <a:defRPr/>
            </a:pPr>
            <a:fld id="{B59088A2-FC33-4374-ACA5-CD3958223B43}" type="slidenum">
              <a:rPr lang="ru-RU" altLang="ru-RU"/>
              <a:pPr>
                <a:defRPr/>
              </a:pPr>
              <a:t>‹#›</a:t>
            </a:fld>
            <a:endParaRPr lang="ru-RU" altLang="ru-RU"/>
          </a:p>
        </p:txBody>
      </p:sp>
    </p:spTree>
    <p:extLst>
      <p:ext uri="{BB962C8B-B14F-4D97-AF65-F5344CB8AC3E}">
        <p14:creationId xmlns:p14="http://schemas.microsoft.com/office/powerpoint/2010/main" val="151296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32015664-8523-4B53-A56C-7068754521A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673E0D45-F1B8-4A2E-8B80-B871A40CAA5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1633E6C5-2DE2-4A46-AF56-60183C40A473}"/>
              </a:ext>
            </a:extLst>
          </p:cNvPr>
          <p:cNvSpPr>
            <a:spLocks noGrp="1" noChangeArrowheads="1"/>
          </p:cNvSpPr>
          <p:nvPr>
            <p:ph type="sldNum" sz="quarter" idx="12"/>
          </p:nvPr>
        </p:nvSpPr>
        <p:spPr>
          <a:ln/>
        </p:spPr>
        <p:txBody>
          <a:bodyPr/>
          <a:lstStyle>
            <a:lvl1pPr>
              <a:defRPr/>
            </a:lvl1pPr>
          </a:lstStyle>
          <a:p>
            <a:pPr>
              <a:defRPr/>
            </a:pPr>
            <a:fld id="{10480EEC-5B7D-4203-83E0-1190A2D2453A}" type="slidenum">
              <a:rPr lang="ru-RU" altLang="ru-RU"/>
              <a:pPr>
                <a:defRPr/>
              </a:pPr>
              <a:t>‹#›</a:t>
            </a:fld>
            <a:endParaRPr lang="ru-RU" altLang="ru-RU"/>
          </a:p>
        </p:txBody>
      </p:sp>
    </p:spTree>
    <p:extLst>
      <p:ext uri="{BB962C8B-B14F-4D97-AF65-F5344CB8AC3E}">
        <p14:creationId xmlns:p14="http://schemas.microsoft.com/office/powerpoint/2010/main" val="111823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A341551C-67F2-4B0B-A075-E755FF02511C}"/>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DF5826F1-0981-4131-94C5-4120870E538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BE2F9B12-8691-4955-BA61-03B0C9FE1113}"/>
              </a:ext>
            </a:extLst>
          </p:cNvPr>
          <p:cNvSpPr>
            <a:spLocks noGrp="1" noChangeArrowheads="1"/>
          </p:cNvSpPr>
          <p:nvPr>
            <p:ph type="sldNum" sz="quarter" idx="12"/>
          </p:nvPr>
        </p:nvSpPr>
        <p:spPr>
          <a:ln/>
        </p:spPr>
        <p:txBody>
          <a:bodyPr/>
          <a:lstStyle>
            <a:lvl1pPr>
              <a:defRPr/>
            </a:lvl1pPr>
          </a:lstStyle>
          <a:p>
            <a:pPr>
              <a:defRPr/>
            </a:pPr>
            <a:fld id="{C532B205-CA9A-4C44-A5BA-11FC4278948F}" type="slidenum">
              <a:rPr lang="ru-RU" altLang="ru-RU"/>
              <a:pPr>
                <a:defRPr/>
              </a:pPr>
              <a:t>‹#›</a:t>
            </a:fld>
            <a:endParaRPr lang="ru-RU" altLang="ru-RU"/>
          </a:p>
        </p:txBody>
      </p:sp>
    </p:spTree>
    <p:extLst>
      <p:ext uri="{BB962C8B-B14F-4D97-AF65-F5344CB8AC3E}">
        <p14:creationId xmlns:p14="http://schemas.microsoft.com/office/powerpoint/2010/main" val="5798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745E8C-6CAF-4345-A794-FFD656A631D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B45AAB82-9A2B-491C-98C3-7451BF3257A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44362B3B-FCBF-4023-AD4A-0299440DA948}"/>
              </a:ext>
            </a:extLst>
          </p:cNvPr>
          <p:cNvSpPr>
            <a:spLocks noGrp="1" noChangeArrowheads="1"/>
          </p:cNvSpPr>
          <p:nvPr>
            <p:ph type="sldNum" sz="quarter" idx="12"/>
          </p:nvPr>
        </p:nvSpPr>
        <p:spPr>
          <a:ln/>
        </p:spPr>
        <p:txBody>
          <a:bodyPr/>
          <a:lstStyle>
            <a:lvl1pPr>
              <a:defRPr/>
            </a:lvl1pPr>
          </a:lstStyle>
          <a:p>
            <a:pPr>
              <a:defRPr/>
            </a:pPr>
            <a:fld id="{9A844C2E-2258-40AC-A8C9-CB89AAC2EE99}" type="slidenum">
              <a:rPr lang="ru-RU" altLang="ru-RU"/>
              <a:pPr>
                <a:defRPr/>
              </a:pPr>
              <a:t>‹#›</a:t>
            </a:fld>
            <a:endParaRPr lang="ru-RU" altLang="ru-RU"/>
          </a:p>
        </p:txBody>
      </p:sp>
    </p:spTree>
    <p:extLst>
      <p:ext uri="{BB962C8B-B14F-4D97-AF65-F5344CB8AC3E}">
        <p14:creationId xmlns:p14="http://schemas.microsoft.com/office/powerpoint/2010/main" val="170463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F3053292-2F87-4E31-8767-E4741D26B14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CDA58A98-33E3-4C04-89EE-356476526B4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26F4B5EB-CC91-45A8-BAF8-9D538256B2BA}"/>
              </a:ext>
            </a:extLst>
          </p:cNvPr>
          <p:cNvSpPr>
            <a:spLocks noGrp="1" noChangeArrowheads="1"/>
          </p:cNvSpPr>
          <p:nvPr>
            <p:ph type="sldNum" sz="quarter" idx="12"/>
          </p:nvPr>
        </p:nvSpPr>
        <p:spPr>
          <a:ln/>
        </p:spPr>
        <p:txBody>
          <a:bodyPr/>
          <a:lstStyle>
            <a:lvl1pPr>
              <a:defRPr/>
            </a:lvl1pPr>
          </a:lstStyle>
          <a:p>
            <a:pPr>
              <a:defRPr/>
            </a:pPr>
            <a:fld id="{DC41641C-810B-4DE5-AF27-4D057A931D2B}" type="slidenum">
              <a:rPr lang="ru-RU" altLang="ru-RU"/>
              <a:pPr>
                <a:defRPr/>
              </a:pPr>
              <a:t>‹#›</a:t>
            </a:fld>
            <a:endParaRPr lang="ru-RU" altLang="ru-RU"/>
          </a:p>
        </p:txBody>
      </p:sp>
    </p:spTree>
    <p:extLst>
      <p:ext uri="{BB962C8B-B14F-4D97-AF65-F5344CB8AC3E}">
        <p14:creationId xmlns:p14="http://schemas.microsoft.com/office/powerpoint/2010/main" val="175309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A31450BA-C14A-41DD-ADA5-FE16D44A3B4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5025246C-59E7-462F-A3B4-B4B196C3C4B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D9FE98CF-5E64-4181-9161-4BB561CF675D}"/>
              </a:ext>
            </a:extLst>
          </p:cNvPr>
          <p:cNvSpPr>
            <a:spLocks noGrp="1" noChangeArrowheads="1"/>
          </p:cNvSpPr>
          <p:nvPr>
            <p:ph type="sldNum" sz="quarter" idx="12"/>
          </p:nvPr>
        </p:nvSpPr>
        <p:spPr>
          <a:ln/>
        </p:spPr>
        <p:txBody>
          <a:bodyPr/>
          <a:lstStyle>
            <a:lvl1pPr>
              <a:defRPr/>
            </a:lvl1pPr>
          </a:lstStyle>
          <a:p>
            <a:pPr>
              <a:defRPr/>
            </a:pPr>
            <a:fld id="{6F372DAC-44F4-4D9E-AA69-1F283C013A9D}" type="slidenum">
              <a:rPr lang="ru-RU" altLang="ru-RU"/>
              <a:pPr>
                <a:defRPr/>
              </a:pPr>
              <a:t>‹#›</a:t>
            </a:fld>
            <a:endParaRPr lang="ru-RU" altLang="ru-RU"/>
          </a:p>
        </p:txBody>
      </p:sp>
    </p:spTree>
    <p:extLst>
      <p:ext uri="{BB962C8B-B14F-4D97-AF65-F5344CB8AC3E}">
        <p14:creationId xmlns:p14="http://schemas.microsoft.com/office/powerpoint/2010/main" val="343365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7040D7-799B-4209-80EF-7542EDCBFCD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5A065ABE-5DC6-4CD2-BDF2-A409756A578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4A54DC2D-8607-4898-8876-ED41422CEDF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CD5A33E8-EF33-4F90-90AA-E43D0E8D295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3D0AC016-C91D-4704-ABB7-FA3EADB35FF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520BA65-1D47-4334-8BD9-90D9A9070E4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wmf"/><Relationship Id="rId11" Type="http://schemas.openxmlformats.org/officeDocument/2006/relationships/image" Target="../media/image10.png"/><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6.png"/><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oleObject" Target="../embeddings/oleObject10.bin"/><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8DF379D-E26D-4885-84F7-844DDED8D5AD}"/>
              </a:ext>
            </a:extLst>
          </p:cNvPr>
          <p:cNvSpPr>
            <a:spLocks noGrp="1" noChangeArrowheads="1"/>
          </p:cNvSpPr>
          <p:nvPr>
            <p:ph type="ctrTitle"/>
          </p:nvPr>
        </p:nvSpPr>
        <p:spPr>
          <a:xfrm>
            <a:off x="685800" y="2130425"/>
            <a:ext cx="7772400" cy="1470025"/>
          </a:xfrm>
        </p:spPr>
        <p:txBody>
          <a:bodyPr anchor="ctr"/>
          <a:lstStyle/>
          <a:p>
            <a:pPr eaLnBrk="1" hangingPunct="1"/>
            <a:r>
              <a:rPr lang="ru-RU" altLang="ru-RU" sz="4400"/>
              <a:t>Изотопные индикаторы (метки)</a:t>
            </a:r>
          </a:p>
        </p:txBody>
      </p:sp>
      <p:sp>
        <p:nvSpPr>
          <p:cNvPr id="3075" name="Номер слайда 4">
            <a:extLst>
              <a:ext uri="{FF2B5EF4-FFF2-40B4-BE49-F238E27FC236}">
                <a16:creationId xmlns:a16="http://schemas.microsoft.com/office/drawing/2014/main" id="{1CA135AC-283E-46A2-A56E-5AAC9A60A032}"/>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89947D-DCCF-4241-A0BA-B4EDA7AF676F}" type="slidenum">
              <a:rPr lang="ru-RU" altLang="ru-RU" sz="2800">
                <a:solidFill>
                  <a:srgbClr val="FF0000"/>
                </a:solidFill>
              </a:rPr>
              <a:pPr/>
              <a:t>1</a:t>
            </a:fld>
            <a:endParaRPr lang="ru-RU" altLang="ru-RU" sz="28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8">
            <a:extLst>
              <a:ext uri="{FF2B5EF4-FFF2-40B4-BE49-F238E27FC236}">
                <a16:creationId xmlns:a16="http://schemas.microsoft.com/office/drawing/2014/main" id="{7D8FED5C-656D-4AFF-BDBF-75ED228CCCC6}"/>
              </a:ext>
            </a:extLst>
          </p:cNvPr>
          <p:cNvSpPr>
            <a:spLocks noGrp="1" noChangeArrowheads="1"/>
          </p:cNvSpPr>
          <p:nvPr>
            <p:ph type="title"/>
          </p:nvPr>
        </p:nvSpPr>
        <p:spPr/>
        <p:txBody>
          <a:bodyPr/>
          <a:lstStyle/>
          <a:p>
            <a:pPr eaLnBrk="1" hangingPunct="1"/>
            <a:r>
              <a:rPr lang="ru-RU" altLang="ru-RU" sz="4000"/>
              <a:t>Изучение перемещения мокриц</a:t>
            </a:r>
          </a:p>
        </p:txBody>
      </p:sp>
      <p:graphicFrame>
        <p:nvGraphicFramePr>
          <p:cNvPr id="12291" name="Object 24">
            <a:extLst>
              <a:ext uri="{FF2B5EF4-FFF2-40B4-BE49-F238E27FC236}">
                <a16:creationId xmlns:a16="http://schemas.microsoft.com/office/drawing/2014/main" id="{6E28559E-2D3C-4583-8954-79350CBFDB92}"/>
              </a:ext>
            </a:extLst>
          </p:cNvPr>
          <p:cNvGraphicFramePr>
            <a:graphicFrameLocks noGrp="1" noChangeAspect="1"/>
          </p:cNvGraphicFramePr>
          <p:nvPr>
            <p:ph sz="quarter" idx="2"/>
          </p:nvPr>
        </p:nvGraphicFramePr>
        <p:xfrm>
          <a:off x="468313" y="3500438"/>
          <a:ext cx="4479925" cy="3298825"/>
        </p:xfrm>
        <a:graphic>
          <a:graphicData uri="http://schemas.openxmlformats.org/presentationml/2006/ole">
            <mc:AlternateContent xmlns:mc="http://schemas.openxmlformats.org/markup-compatibility/2006">
              <mc:Choice xmlns:v="urn:schemas-microsoft-com:vml" Requires="v">
                <p:oleObj name="PHOTO-PAINT" r:id="rId3" imgW="17809524" imgH="13114286" progId="CorelPhotoPaint.Image.12">
                  <p:embed/>
                </p:oleObj>
              </mc:Choice>
              <mc:Fallback>
                <p:oleObj name="PHOTO-PAINT" r:id="rId3" imgW="17809524" imgH="13114286" progId="CorelPhotoPaint.Image.12">
                  <p:embed/>
                  <p:pic>
                    <p:nvPicPr>
                      <p:cNvPr id="12291" name="Object 24">
                        <a:extLst>
                          <a:ext uri="{FF2B5EF4-FFF2-40B4-BE49-F238E27FC236}">
                            <a16:creationId xmlns:a16="http://schemas.microsoft.com/office/drawing/2014/main" id="{6E28559E-2D3C-4583-8954-79350CBFD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00438"/>
                        <a:ext cx="44799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292" name="Group 19">
            <a:extLst>
              <a:ext uri="{FF2B5EF4-FFF2-40B4-BE49-F238E27FC236}">
                <a16:creationId xmlns:a16="http://schemas.microsoft.com/office/drawing/2014/main" id="{693F6A0D-95FF-4473-BABB-D78CAF1ADBE3}"/>
              </a:ext>
            </a:extLst>
          </p:cNvPr>
          <p:cNvGrpSpPr>
            <a:grpSpLocks/>
          </p:cNvGrpSpPr>
          <p:nvPr/>
        </p:nvGrpSpPr>
        <p:grpSpPr bwMode="auto">
          <a:xfrm>
            <a:off x="971550" y="1412875"/>
            <a:ext cx="2506663" cy="1828800"/>
            <a:chOff x="565" y="1162"/>
            <a:chExt cx="1579" cy="1152"/>
          </a:xfrm>
        </p:grpSpPr>
        <p:sp>
          <p:nvSpPr>
            <p:cNvPr id="12304" name="Line 4">
              <a:extLst>
                <a:ext uri="{FF2B5EF4-FFF2-40B4-BE49-F238E27FC236}">
                  <a16:creationId xmlns:a16="http://schemas.microsoft.com/office/drawing/2014/main" id="{14188EEA-EC19-43D3-B8F3-4006ADDCF03A}"/>
                </a:ext>
              </a:extLst>
            </p:cNvPr>
            <p:cNvSpPr>
              <a:spLocks noChangeShapeType="1"/>
            </p:cNvSpPr>
            <p:nvPr/>
          </p:nvSpPr>
          <p:spPr bwMode="auto">
            <a:xfrm flipH="1">
              <a:off x="565" y="1439"/>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05" name="Line 5">
              <a:extLst>
                <a:ext uri="{FF2B5EF4-FFF2-40B4-BE49-F238E27FC236}">
                  <a16:creationId xmlns:a16="http://schemas.microsoft.com/office/drawing/2014/main" id="{4F741913-A196-4059-8F9F-2FAA977F6A8B}"/>
                </a:ext>
              </a:extLst>
            </p:cNvPr>
            <p:cNvSpPr>
              <a:spLocks noChangeShapeType="1"/>
            </p:cNvSpPr>
            <p:nvPr/>
          </p:nvSpPr>
          <p:spPr bwMode="auto">
            <a:xfrm flipH="1">
              <a:off x="1237" y="2052"/>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06" name="Line 7">
              <a:extLst>
                <a:ext uri="{FF2B5EF4-FFF2-40B4-BE49-F238E27FC236}">
                  <a16:creationId xmlns:a16="http://schemas.microsoft.com/office/drawing/2014/main" id="{EF490DF5-DEBA-46A7-B397-F5AA450717F5}"/>
                </a:ext>
              </a:extLst>
            </p:cNvPr>
            <p:cNvSpPr>
              <a:spLocks noChangeShapeType="1"/>
            </p:cNvSpPr>
            <p:nvPr/>
          </p:nvSpPr>
          <p:spPr bwMode="auto">
            <a:xfrm>
              <a:off x="901" y="1439"/>
              <a:ext cx="720" cy="62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07" name="Text Box 9">
              <a:extLst>
                <a:ext uri="{FF2B5EF4-FFF2-40B4-BE49-F238E27FC236}">
                  <a16:creationId xmlns:a16="http://schemas.microsoft.com/office/drawing/2014/main" id="{A5FE286E-43E8-46A1-BBCF-E0732167E0FF}"/>
                </a:ext>
              </a:extLst>
            </p:cNvPr>
            <p:cNvSpPr txBox="1">
              <a:spLocks noChangeArrowheads="1"/>
            </p:cNvSpPr>
            <p:nvPr/>
          </p:nvSpPr>
          <p:spPr bwMode="auto">
            <a:xfrm flipH="1">
              <a:off x="1245" y="1373"/>
              <a:ext cx="56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14,29</a:t>
              </a:r>
              <a:r>
                <a:rPr lang="en-US" altLang="ru-RU" sz="1400">
                  <a:cs typeface="Arial" panose="020B0604020202020204" pitchFamily="34" charset="0"/>
                </a:rPr>
                <a:t> </a:t>
              </a:r>
              <a:r>
                <a:rPr lang="ru-RU" altLang="ru-RU" sz="1400">
                  <a:cs typeface="Arial" panose="020B0604020202020204" pitchFamily="34" charset="0"/>
                </a:rPr>
                <a:t>дней</a:t>
              </a:r>
              <a:endParaRPr lang="en-US" altLang="ru-RU" sz="1400">
                <a:cs typeface="Arial" panose="020B0604020202020204" pitchFamily="34" charset="0"/>
              </a:endParaRPr>
            </a:p>
          </p:txBody>
        </p:sp>
        <p:sp>
          <p:nvSpPr>
            <p:cNvPr id="12308" name="Text Box 10">
              <a:extLst>
                <a:ext uri="{FF2B5EF4-FFF2-40B4-BE49-F238E27FC236}">
                  <a16:creationId xmlns:a16="http://schemas.microsoft.com/office/drawing/2014/main" id="{D398214F-C8CD-437C-8B5B-8EAFA1803EF3}"/>
                </a:ext>
              </a:extLst>
            </p:cNvPr>
            <p:cNvSpPr txBox="1">
              <a:spLocks noChangeArrowheads="1"/>
            </p:cNvSpPr>
            <p:nvPr/>
          </p:nvSpPr>
          <p:spPr bwMode="auto">
            <a:xfrm flipH="1">
              <a:off x="1239" y="1631"/>
              <a:ext cx="72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dirty="0">
                  <a:cs typeface="Arial" panose="020B0604020202020204" pitchFamily="34" charset="0"/>
                </a:rPr>
                <a:t>1,71 (100%)</a:t>
              </a:r>
              <a:r>
                <a:rPr lang="ru-RU" altLang="ru-RU" sz="1400" dirty="0"/>
                <a:t> </a:t>
              </a:r>
              <a:r>
                <a:rPr lang="el-GR" altLang="ru-RU" sz="1400" dirty="0"/>
                <a:t>β</a:t>
              </a:r>
              <a:r>
                <a:rPr lang="ru-RU" altLang="ru-RU" sz="1400" baseline="30000" dirty="0"/>
                <a:t>-</a:t>
              </a:r>
              <a:endParaRPr lang="en-US" altLang="ru-RU" sz="1400" baseline="30000" dirty="0"/>
            </a:p>
          </p:txBody>
        </p:sp>
        <p:graphicFrame>
          <p:nvGraphicFramePr>
            <p:cNvPr id="12309" name="Object 11">
              <a:extLst>
                <a:ext uri="{FF2B5EF4-FFF2-40B4-BE49-F238E27FC236}">
                  <a16:creationId xmlns:a16="http://schemas.microsoft.com/office/drawing/2014/main" id="{E7A9B0CC-B5FC-4F4C-ACB0-90CEC962BAD9}"/>
                </a:ext>
              </a:extLst>
            </p:cNvPr>
            <p:cNvGraphicFramePr>
              <a:graphicFrameLocks noChangeAspect="1"/>
            </p:cNvGraphicFramePr>
            <p:nvPr/>
          </p:nvGraphicFramePr>
          <p:xfrm>
            <a:off x="760" y="1162"/>
            <a:ext cx="244" cy="244"/>
          </p:xfrm>
          <a:graphic>
            <a:graphicData uri="http://schemas.openxmlformats.org/presentationml/2006/ole">
              <mc:AlternateContent xmlns:mc="http://schemas.openxmlformats.org/markup-compatibility/2006">
                <mc:Choice xmlns:v="urn:schemas-microsoft-com:vml" Requires="v">
                  <p:oleObj name="Формула" r:id="rId5" imgW="241195" imgH="241195" progId="Equation.3">
                    <p:embed/>
                  </p:oleObj>
                </mc:Choice>
                <mc:Fallback>
                  <p:oleObj name="Формула" r:id="rId5" imgW="241195" imgH="241195" progId="Equation.3">
                    <p:embed/>
                    <p:pic>
                      <p:nvPicPr>
                        <p:cNvPr id="12309" name="Object 11">
                          <a:extLst>
                            <a:ext uri="{FF2B5EF4-FFF2-40B4-BE49-F238E27FC236}">
                              <a16:creationId xmlns:a16="http://schemas.microsoft.com/office/drawing/2014/main" id="{E7A9B0CC-B5FC-4F4C-ACB0-90CEC962B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 y="1162"/>
                          <a:ext cx="244"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0" name="Object 12">
              <a:extLst>
                <a:ext uri="{FF2B5EF4-FFF2-40B4-BE49-F238E27FC236}">
                  <a16:creationId xmlns:a16="http://schemas.microsoft.com/office/drawing/2014/main" id="{CA1FC330-86D0-4AF0-8589-D4D47EB643CB}"/>
                </a:ext>
              </a:extLst>
            </p:cNvPr>
            <p:cNvGraphicFramePr>
              <a:graphicFrameLocks noChangeAspect="1"/>
            </p:cNvGraphicFramePr>
            <p:nvPr/>
          </p:nvGraphicFramePr>
          <p:xfrm>
            <a:off x="1545" y="2069"/>
            <a:ext cx="232" cy="245"/>
          </p:xfrm>
          <a:graphic>
            <a:graphicData uri="http://schemas.openxmlformats.org/presentationml/2006/ole">
              <mc:AlternateContent xmlns:mc="http://schemas.openxmlformats.org/markup-compatibility/2006">
                <mc:Choice xmlns:v="urn:schemas-microsoft-com:vml" Requires="v">
                  <p:oleObj name="Формула" r:id="rId7" imgW="228600" imgH="241300" progId="Equation.3">
                    <p:embed/>
                  </p:oleObj>
                </mc:Choice>
                <mc:Fallback>
                  <p:oleObj name="Формула" r:id="rId7" imgW="228600" imgH="241300" progId="Equation.3">
                    <p:embed/>
                    <p:pic>
                      <p:nvPicPr>
                        <p:cNvPr id="12310" name="Object 12">
                          <a:extLst>
                            <a:ext uri="{FF2B5EF4-FFF2-40B4-BE49-F238E27FC236}">
                              <a16:creationId xmlns:a16="http://schemas.microsoft.com/office/drawing/2014/main" id="{CA1FC330-86D0-4AF0-8589-D4D47EB643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5" y="2069"/>
                          <a:ext cx="232"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1" name="Line 14">
              <a:extLst>
                <a:ext uri="{FF2B5EF4-FFF2-40B4-BE49-F238E27FC236}">
                  <a16:creationId xmlns:a16="http://schemas.microsoft.com/office/drawing/2014/main" id="{DD0FF0C6-ED8A-4B6D-9540-3F2ACBB46A27}"/>
                </a:ext>
              </a:extLst>
            </p:cNvPr>
            <p:cNvSpPr>
              <a:spLocks noChangeShapeType="1"/>
            </p:cNvSpPr>
            <p:nvPr/>
          </p:nvSpPr>
          <p:spPr bwMode="auto">
            <a:xfrm>
              <a:off x="1474" y="2309"/>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pic>
        <p:nvPicPr>
          <p:cNvPr id="12293" name="Picture 31">
            <a:extLst>
              <a:ext uri="{FF2B5EF4-FFF2-40B4-BE49-F238E27FC236}">
                <a16:creationId xmlns:a16="http://schemas.microsoft.com/office/drawing/2014/main" id="{1A96FFCC-9950-4FFC-A1E6-A9A7749EE82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932363" y="3213100"/>
            <a:ext cx="3567112"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32">
            <a:extLst>
              <a:ext uri="{FF2B5EF4-FFF2-40B4-BE49-F238E27FC236}">
                <a16:creationId xmlns:a16="http://schemas.microsoft.com/office/drawing/2014/main" id="{8EEAA23F-982B-4F8D-9CC0-025FCA53E1E2}"/>
              </a:ext>
            </a:extLst>
          </p:cNvPr>
          <p:cNvSpPr txBox="1">
            <a:spLocks noChangeArrowheads="1"/>
          </p:cNvSpPr>
          <p:nvPr/>
        </p:nvSpPr>
        <p:spPr bwMode="auto">
          <a:xfrm>
            <a:off x="7794625" y="0"/>
            <a:ext cx="13493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ru-RU"/>
              <a:t>Paris</a:t>
            </a:r>
            <a:r>
              <a:rPr lang="ru-RU" altLang="ru-RU"/>
              <a:t>, 196</a:t>
            </a:r>
            <a:r>
              <a:rPr lang="en-US" altLang="ru-RU"/>
              <a:t>5</a:t>
            </a:r>
            <a:endParaRPr lang="ru-RU" altLang="ru-RU"/>
          </a:p>
        </p:txBody>
      </p:sp>
      <p:graphicFrame>
        <p:nvGraphicFramePr>
          <p:cNvPr id="12295" name="Object 27">
            <a:extLst>
              <a:ext uri="{FF2B5EF4-FFF2-40B4-BE49-F238E27FC236}">
                <a16:creationId xmlns:a16="http://schemas.microsoft.com/office/drawing/2014/main" id="{0FA4E483-3A38-450C-896A-4614F883F793}"/>
              </a:ext>
            </a:extLst>
          </p:cNvPr>
          <p:cNvGraphicFramePr>
            <a:graphicFrameLocks noGrp="1" noChangeAspect="1"/>
          </p:cNvGraphicFramePr>
          <p:nvPr>
            <p:ph sz="quarter" idx="3"/>
          </p:nvPr>
        </p:nvGraphicFramePr>
        <p:xfrm>
          <a:off x="5435600" y="1412875"/>
          <a:ext cx="2428875" cy="2187575"/>
        </p:xfrm>
        <a:graphic>
          <a:graphicData uri="http://schemas.openxmlformats.org/presentationml/2006/ole">
            <mc:AlternateContent xmlns:mc="http://schemas.openxmlformats.org/markup-compatibility/2006">
              <mc:Choice xmlns:v="urn:schemas-microsoft-com:vml" Requires="v">
                <p:oleObj name="PHOTO-PAINT" r:id="rId10" imgW="7200000" imgH="6485714" progId="CorelPhotoPaint.Image.12">
                  <p:embed/>
                </p:oleObj>
              </mc:Choice>
              <mc:Fallback>
                <p:oleObj name="PHOTO-PAINT" r:id="rId10" imgW="7200000" imgH="6485714" progId="CorelPhotoPaint.Image.12">
                  <p:embed/>
                  <p:pic>
                    <p:nvPicPr>
                      <p:cNvPr id="12295" name="Object 27">
                        <a:extLst>
                          <a:ext uri="{FF2B5EF4-FFF2-40B4-BE49-F238E27FC236}">
                            <a16:creationId xmlns:a16="http://schemas.microsoft.com/office/drawing/2014/main" id="{0FA4E483-3A38-450C-896A-4614F883F7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1412875"/>
                        <a:ext cx="242887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296" name="Group 36">
            <a:extLst>
              <a:ext uri="{FF2B5EF4-FFF2-40B4-BE49-F238E27FC236}">
                <a16:creationId xmlns:a16="http://schemas.microsoft.com/office/drawing/2014/main" id="{673FD385-97CD-4849-A4C6-C83AA4E479C6}"/>
              </a:ext>
            </a:extLst>
          </p:cNvPr>
          <p:cNvGrpSpPr>
            <a:grpSpLocks/>
          </p:cNvGrpSpPr>
          <p:nvPr/>
        </p:nvGrpSpPr>
        <p:grpSpPr bwMode="auto">
          <a:xfrm>
            <a:off x="107950" y="5876925"/>
            <a:ext cx="647700" cy="908050"/>
            <a:chOff x="113" y="3748"/>
            <a:chExt cx="408" cy="572"/>
          </a:xfrm>
        </p:grpSpPr>
        <p:sp>
          <p:nvSpPr>
            <p:cNvPr id="12301" name="Line 33">
              <a:extLst>
                <a:ext uri="{FF2B5EF4-FFF2-40B4-BE49-F238E27FC236}">
                  <a16:creationId xmlns:a16="http://schemas.microsoft.com/office/drawing/2014/main" id="{41E819B0-0CBD-4DE7-834F-FD8C0C506F92}"/>
                </a:ext>
              </a:extLst>
            </p:cNvPr>
            <p:cNvSpPr>
              <a:spLocks noChangeShapeType="1"/>
            </p:cNvSpPr>
            <p:nvPr/>
          </p:nvSpPr>
          <p:spPr bwMode="auto">
            <a:xfrm>
              <a:off x="113" y="3748"/>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02" name="Line 34">
              <a:extLst>
                <a:ext uri="{FF2B5EF4-FFF2-40B4-BE49-F238E27FC236}">
                  <a16:creationId xmlns:a16="http://schemas.microsoft.com/office/drawing/2014/main" id="{3CEE5FAA-8D7B-463B-A137-85BE8DD37BD7}"/>
                </a:ext>
              </a:extLst>
            </p:cNvPr>
            <p:cNvSpPr>
              <a:spLocks noChangeShapeType="1"/>
            </p:cNvSpPr>
            <p:nvPr/>
          </p:nvSpPr>
          <p:spPr bwMode="auto">
            <a:xfrm>
              <a:off x="113" y="4110"/>
              <a:ext cx="408" cy="2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03" name="Line 35">
              <a:extLst>
                <a:ext uri="{FF2B5EF4-FFF2-40B4-BE49-F238E27FC236}">
                  <a16:creationId xmlns:a16="http://schemas.microsoft.com/office/drawing/2014/main" id="{37B3ECC0-73F2-4563-A6A1-3C98928641E6}"/>
                </a:ext>
              </a:extLst>
            </p:cNvPr>
            <p:cNvSpPr>
              <a:spLocks noChangeShapeType="1"/>
            </p:cNvSpPr>
            <p:nvPr/>
          </p:nvSpPr>
          <p:spPr bwMode="auto">
            <a:xfrm flipV="1">
              <a:off x="113" y="4020"/>
              <a:ext cx="318"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12297" name="Text Box 37">
            <a:extLst>
              <a:ext uri="{FF2B5EF4-FFF2-40B4-BE49-F238E27FC236}">
                <a16:creationId xmlns:a16="http://schemas.microsoft.com/office/drawing/2014/main" id="{2AF6DE1E-F40F-40CD-811A-5A0F4F257BEA}"/>
              </a:ext>
            </a:extLst>
          </p:cNvPr>
          <p:cNvSpPr txBox="1">
            <a:spLocks noChangeArrowheads="1"/>
          </p:cNvSpPr>
          <p:nvPr/>
        </p:nvSpPr>
        <p:spPr bwMode="auto">
          <a:xfrm>
            <a:off x="34925" y="5589588"/>
            <a:ext cx="139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Z</a:t>
            </a:r>
            <a:endParaRPr lang="ru-RU" altLang="ru-RU"/>
          </a:p>
        </p:txBody>
      </p:sp>
      <p:sp>
        <p:nvSpPr>
          <p:cNvPr id="12298" name="Text Box 38">
            <a:extLst>
              <a:ext uri="{FF2B5EF4-FFF2-40B4-BE49-F238E27FC236}">
                <a16:creationId xmlns:a16="http://schemas.microsoft.com/office/drawing/2014/main" id="{46F705FD-8B1E-46C0-A0C1-826F2A79453A}"/>
              </a:ext>
            </a:extLst>
          </p:cNvPr>
          <p:cNvSpPr txBox="1">
            <a:spLocks noChangeArrowheads="1"/>
          </p:cNvSpPr>
          <p:nvPr/>
        </p:nvSpPr>
        <p:spPr bwMode="auto">
          <a:xfrm>
            <a:off x="755650" y="6583363"/>
            <a:ext cx="152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X</a:t>
            </a:r>
            <a:endParaRPr lang="ru-RU" altLang="ru-RU"/>
          </a:p>
        </p:txBody>
      </p:sp>
      <p:sp>
        <p:nvSpPr>
          <p:cNvPr id="12299" name="Text Box 39">
            <a:extLst>
              <a:ext uri="{FF2B5EF4-FFF2-40B4-BE49-F238E27FC236}">
                <a16:creationId xmlns:a16="http://schemas.microsoft.com/office/drawing/2014/main" id="{54CFC261-E363-4EEE-8931-07A98EEA018D}"/>
              </a:ext>
            </a:extLst>
          </p:cNvPr>
          <p:cNvSpPr txBox="1">
            <a:spLocks noChangeArrowheads="1"/>
          </p:cNvSpPr>
          <p:nvPr/>
        </p:nvSpPr>
        <p:spPr bwMode="auto">
          <a:xfrm>
            <a:off x="611188" y="6165850"/>
            <a:ext cx="15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Y</a:t>
            </a:r>
            <a:endParaRPr lang="ru-RU" altLang="ru-RU"/>
          </a:p>
        </p:txBody>
      </p:sp>
      <p:sp>
        <p:nvSpPr>
          <p:cNvPr id="12300" name="Номер слайда 1">
            <a:extLst>
              <a:ext uri="{FF2B5EF4-FFF2-40B4-BE49-F238E27FC236}">
                <a16:creationId xmlns:a16="http://schemas.microsoft.com/office/drawing/2014/main" id="{27B19E0C-299D-4862-A74A-E183BB8C2D6F}"/>
              </a:ext>
            </a:extLst>
          </p:cNvPr>
          <p:cNvSpPr>
            <a:spLocks noGrp="1"/>
          </p:cNvSpPr>
          <p:nvPr>
            <p:ph type="sldNum" sz="quarter" idx="12"/>
          </p:nvPr>
        </p:nvSpPr>
        <p:spPr>
          <a:xfrm>
            <a:off x="7005638"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50CE83-14F0-4023-9C2D-BB19993D3323}" type="slidenum">
              <a:rPr lang="ru-RU" altLang="ru-RU" sz="2800">
                <a:solidFill>
                  <a:srgbClr val="FF0000"/>
                </a:solidFill>
              </a:rPr>
              <a:pPr/>
              <a:t>10</a:t>
            </a:fld>
            <a:endParaRPr lang="ru-RU" altLang="ru-RU" sz="28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7835778-584D-45B2-925F-0089BD093F80}"/>
              </a:ext>
            </a:extLst>
          </p:cNvPr>
          <p:cNvSpPr>
            <a:spLocks noGrp="1" noChangeArrowheads="1"/>
          </p:cNvSpPr>
          <p:nvPr>
            <p:ph type="title"/>
          </p:nvPr>
        </p:nvSpPr>
        <p:spPr/>
        <p:txBody>
          <a:bodyPr/>
          <a:lstStyle/>
          <a:p>
            <a:pPr eaLnBrk="1" hangingPunct="1"/>
            <a:r>
              <a:rPr lang="ru-RU" altLang="ru-RU" sz="3600"/>
              <a:t>Плотность населения колоний муравьев</a:t>
            </a:r>
          </a:p>
        </p:txBody>
      </p:sp>
      <p:graphicFrame>
        <p:nvGraphicFramePr>
          <p:cNvPr id="13315" name="Object 19">
            <a:extLst>
              <a:ext uri="{FF2B5EF4-FFF2-40B4-BE49-F238E27FC236}">
                <a16:creationId xmlns:a16="http://schemas.microsoft.com/office/drawing/2014/main" id="{1424F938-FDB7-4D01-A723-FEA103A39587}"/>
              </a:ext>
            </a:extLst>
          </p:cNvPr>
          <p:cNvGraphicFramePr>
            <a:graphicFrameLocks noGrp="1" noChangeAspect="1"/>
          </p:cNvGraphicFramePr>
          <p:nvPr>
            <p:ph sz="half" idx="1"/>
          </p:nvPr>
        </p:nvGraphicFramePr>
        <p:xfrm>
          <a:off x="741363" y="1857375"/>
          <a:ext cx="2398712" cy="1179513"/>
        </p:xfrm>
        <a:graphic>
          <a:graphicData uri="http://schemas.openxmlformats.org/presentationml/2006/ole">
            <mc:AlternateContent xmlns:mc="http://schemas.openxmlformats.org/markup-compatibility/2006">
              <mc:Choice xmlns:v="urn:schemas-microsoft-com:vml" Requires="v">
                <p:oleObj name="Формула" r:id="rId3" imgW="799753" imgH="393529" progId="Equation.3">
                  <p:embed/>
                </p:oleObj>
              </mc:Choice>
              <mc:Fallback>
                <p:oleObj name="Формула" r:id="rId3" imgW="799753" imgH="393529" progId="Equation.3">
                  <p:embed/>
                  <p:pic>
                    <p:nvPicPr>
                      <p:cNvPr id="13315" name="Object 19">
                        <a:extLst>
                          <a:ext uri="{FF2B5EF4-FFF2-40B4-BE49-F238E27FC236}">
                            <a16:creationId xmlns:a16="http://schemas.microsoft.com/office/drawing/2014/main" id="{1424F938-FDB7-4D01-A723-FEA103A39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1857375"/>
                        <a:ext cx="2398712"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14">
            <a:extLst>
              <a:ext uri="{FF2B5EF4-FFF2-40B4-BE49-F238E27FC236}">
                <a16:creationId xmlns:a16="http://schemas.microsoft.com/office/drawing/2014/main" id="{852CC35A-9FBD-4D64-BE07-F3ECE17BA8E3}"/>
              </a:ext>
            </a:extLst>
          </p:cNvPr>
          <p:cNvSpPr txBox="1">
            <a:spLocks noChangeArrowheads="1"/>
          </p:cNvSpPr>
          <p:nvPr/>
        </p:nvSpPr>
        <p:spPr bwMode="auto">
          <a:xfrm>
            <a:off x="6918325" y="0"/>
            <a:ext cx="22256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ru-RU"/>
              <a:t>Odum</a:t>
            </a:r>
            <a:r>
              <a:rPr lang="ru-RU" altLang="ru-RU"/>
              <a:t>,</a:t>
            </a:r>
            <a:r>
              <a:rPr lang="en-US" altLang="ru-RU"/>
              <a:t> Pontin</a:t>
            </a:r>
            <a:r>
              <a:rPr lang="ru-RU" altLang="ru-RU"/>
              <a:t>, 196</a:t>
            </a:r>
            <a:r>
              <a:rPr lang="en-US" altLang="ru-RU"/>
              <a:t>1</a:t>
            </a:r>
            <a:endParaRPr lang="ru-RU" altLang="ru-RU"/>
          </a:p>
        </p:txBody>
      </p:sp>
      <p:graphicFrame>
        <p:nvGraphicFramePr>
          <p:cNvPr id="13317" name="Object 21">
            <a:extLst>
              <a:ext uri="{FF2B5EF4-FFF2-40B4-BE49-F238E27FC236}">
                <a16:creationId xmlns:a16="http://schemas.microsoft.com/office/drawing/2014/main" id="{B5123625-B0C0-4C98-8193-DB98FEBB985A}"/>
              </a:ext>
            </a:extLst>
          </p:cNvPr>
          <p:cNvGraphicFramePr>
            <a:graphicFrameLocks noGrp="1" noChangeAspect="1"/>
          </p:cNvGraphicFramePr>
          <p:nvPr>
            <p:ph sz="half" idx="2"/>
          </p:nvPr>
        </p:nvGraphicFramePr>
        <p:xfrm>
          <a:off x="4356100" y="1700213"/>
          <a:ext cx="4195763" cy="1411287"/>
        </p:xfrm>
        <a:graphic>
          <a:graphicData uri="http://schemas.openxmlformats.org/presentationml/2006/ole">
            <mc:AlternateContent xmlns:mc="http://schemas.openxmlformats.org/markup-compatibility/2006">
              <mc:Choice xmlns:v="urn:schemas-microsoft-com:vml" Requires="v">
                <p:oleObj name="Формула" r:id="rId5" imgW="1397000" imgH="469900" progId="Equation.3">
                  <p:embed/>
                </p:oleObj>
              </mc:Choice>
              <mc:Fallback>
                <p:oleObj name="Формула" r:id="rId5" imgW="1397000" imgH="469900" progId="Equation.3">
                  <p:embed/>
                  <p:pic>
                    <p:nvPicPr>
                      <p:cNvPr id="13317" name="Object 21">
                        <a:extLst>
                          <a:ext uri="{FF2B5EF4-FFF2-40B4-BE49-F238E27FC236}">
                            <a16:creationId xmlns:a16="http://schemas.microsoft.com/office/drawing/2014/main" id="{B5123625-B0C0-4C98-8193-DB98FEBB98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1700213"/>
                        <a:ext cx="4195763" cy="14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Text Box 23">
            <a:extLst>
              <a:ext uri="{FF2B5EF4-FFF2-40B4-BE49-F238E27FC236}">
                <a16:creationId xmlns:a16="http://schemas.microsoft.com/office/drawing/2014/main" id="{0271BD30-3551-42F7-992C-912BD5B71306}"/>
              </a:ext>
            </a:extLst>
          </p:cNvPr>
          <p:cNvSpPr txBox="1">
            <a:spLocks noChangeArrowheads="1"/>
          </p:cNvSpPr>
          <p:nvPr/>
        </p:nvSpPr>
        <p:spPr bwMode="auto">
          <a:xfrm>
            <a:off x="1042988" y="3592513"/>
            <a:ext cx="726916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a:t>где</a:t>
            </a:r>
          </a:p>
          <a:p>
            <a:pPr eaLnBrk="1" hangingPunct="1"/>
            <a:r>
              <a:rPr lang="en-US" altLang="ru-RU" sz="2400"/>
              <a:t>N – </a:t>
            </a:r>
            <a:r>
              <a:rPr lang="ru-RU" altLang="ru-RU" sz="2400"/>
              <a:t>общее количество муравьев в колонии;</a:t>
            </a:r>
            <a:endParaRPr lang="en-US" altLang="ru-RU" sz="2400"/>
          </a:p>
          <a:p>
            <a:pPr eaLnBrk="1" hangingPunct="1"/>
            <a:r>
              <a:rPr lang="en-US" altLang="ru-RU" sz="2400"/>
              <a:t>T – </a:t>
            </a:r>
            <a:r>
              <a:rPr lang="ru-RU" altLang="ru-RU" sz="2400"/>
              <a:t>количество меченых муравьев;</a:t>
            </a:r>
            <a:endParaRPr lang="en-US" altLang="ru-RU" sz="2400"/>
          </a:p>
          <a:p>
            <a:pPr eaLnBrk="1" hangingPunct="1"/>
            <a:r>
              <a:rPr lang="en-US" altLang="ru-RU" sz="2400"/>
              <a:t>n – </a:t>
            </a:r>
            <a:r>
              <a:rPr lang="ru-RU" altLang="ru-RU" sz="2400"/>
              <a:t>количество собранных муравьев;</a:t>
            </a:r>
            <a:endParaRPr lang="en-US" altLang="ru-RU" sz="2400"/>
          </a:p>
          <a:p>
            <a:pPr eaLnBrk="1" hangingPunct="1"/>
            <a:r>
              <a:rPr lang="en-US" altLang="ru-RU" sz="2400"/>
              <a:t>t – </a:t>
            </a:r>
            <a:r>
              <a:rPr lang="ru-RU" altLang="ru-RU" sz="2400"/>
              <a:t>количество меченых особей среди собранных;</a:t>
            </a:r>
          </a:p>
          <a:p>
            <a:pPr eaLnBrk="1" hangingPunct="1"/>
            <a:r>
              <a:rPr lang="en-US" altLang="ru-RU" sz="2400"/>
              <a:t>V – </a:t>
            </a:r>
            <a:r>
              <a:rPr lang="ru-RU" altLang="ru-RU" sz="2400"/>
              <a:t>варьирование.</a:t>
            </a:r>
          </a:p>
        </p:txBody>
      </p:sp>
      <p:sp>
        <p:nvSpPr>
          <p:cNvPr id="13319" name="Номер слайда 1">
            <a:extLst>
              <a:ext uri="{FF2B5EF4-FFF2-40B4-BE49-F238E27FC236}">
                <a16:creationId xmlns:a16="http://schemas.microsoft.com/office/drawing/2014/main" id="{85DA7842-E955-423C-BA00-31CED63A8787}"/>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059CDD-EDC5-43F2-A6F9-235E246AE52B}" type="slidenum">
              <a:rPr lang="ru-RU" altLang="ru-RU" sz="2800">
                <a:solidFill>
                  <a:srgbClr val="FF0000"/>
                </a:solidFill>
              </a:rPr>
              <a:pPr/>
              <a:t>11</a:t>
            </a:fld>
            <a:endParaRPr lang="ru-RU" altLang="ru-RU" sz="28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C078492-ABE4-4AF7-BCF4-84210BBABC8B}"/>
              </a:ext>
            </a:extLst>
          </p:cNvPr>
          <p:cNvSpPr>
            <a:spLocks noGrp="1" noChangeArrowheads="1"/>
          </p:cNvSpPr>
          <p:nvPr>
            <p:ph type="title"/>
          </p:nvPr>
        </p:nvSpPr>
        <p:spPr/>
        <p:txBody>
          <a:bodyPr/>
          <a:lstStyle/>
          <a:p>
            <a:pPr eaLnBrk="1" hangingPunct="1"/>
            <a:r>
              <a:rPr lang="ru-RU" altLang="ru-RU" sz="3600"/>
              <a:t>Плотность населения колоний муравьев</a:t>
            </a:r>
          </a:p>
        </p:txBody>
      </p:sp>
      <p:sp>
        <p:nvSpPr>
          <p:cNvPr id="14339" name="Text Box 3">
            <a:extLst>
              <a:ext uri="{FF2B5EF4-FFF2-40B4-BE49-F238E27FC236}">
                <a16:creationId xmlns:a16="http://schemas.microsoft.com/office/drawing/2014/main" id="{7DB25F0B-B353-4ECF-8128-F1C17BDEC0F5}"/>
              </a:ext>
            </a:extLst>
          </p:cNvPr>
          <p:cNvSpPr txBox="1">
            <a:spLocks noChangeArrowheads="1"/>
          </p:cNvSpPr>
          <p:nvPr/>
        </p:nvSpPr>
        <p:spPr bwMode="auto">
          <a:xfrm>
            <a:off x="6918325" y="0"/>
            <a:ext cx="22256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ru-RU"/>
              <a:t>Odum</a:t>
            </a:r>
            <a:r>
              <a:rPr lang="ru-RU" altLang="ru-RU"/>
              <a:t>,</a:t>
            </a:r>
            <a:r>
              <a:rPr lang="en-US" altLang="ru-RU"/>
              <a:t> Pontin</a:t>
            </a:r>
            <a:r>
              <a:rPr lang="ru-RU" altLang="ru-RU"/>
              <a:t>, 196</a:t>
            </a:r>
            <a:r>
              <a:rPr lang="en-US" altLang="ru-RU"/>
              <a:t>1</a:t>
            </a:r>
            <a:endParaRPr lang="ru-RU" altLang="ru-RU"/>
          </a:p>
        </p:txBody>
      </p:sp>
      <p:pic>
        <p:nvPicPr>
          <p:cNvPr id="14340" name="Picture 4">
            <a:extLst>
              <a:ext uri="{FF2B5EF4-FFF2-40B4-BE49-F238E27FC236}">
                <a16:creationId xmlns:a16="http://schemas.microsoft.com/office/drawing/2014/main" id="{3285EC48-484E-4C7A-8107-E03B953C161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98613"/>
            <a:ext cx="91440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5">
            <a:extLst>
              <a:ext uri="{FF2B5EF4-FFF2-40B4-BE49-F238E27FC236}">
                <a16:creationId xmlns:a16="http://schemas.microsoft.com/office/drawing/2014/main" id="{B2C978F4-BFAA-4147-BDB2-BBC2FC73B36A}"/>
              </a:ext>
            </a:extLst>
          </p:cNvPr>
          <p:cNvSpPr txBox="1">
            <a:spLocks noChangeArrowheads="1"/>
          </p:cNvSpPr>
          <p:nvPr/>
        </p:nvSpPr>
        <p:spPr bwMode="auto">
          <a:xfrm>
            <a:off x="1638300" y="16287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a:solidFill>
                  <a:srgbClr val="FF0000"/>
                </a:solidFill>
              </a:rPr>
              <a:t>T</a:t>
            </a:r>
            <a:endParaRPr lang="ru-RU" altLang="ru-RU" b="1">
              <a:solidFill>
                <a:srgbClr val="FF0000"/>
              </a:solidFill>
            </a:endParaRPr>
          </a:p>
        </p:txBody>
      </p:sp>
      <p:sp>
        <p:nvSpPr>
          <p:cNvPr id="14342" name="Text Box 6">
            <a:extLst>
              <a:ext uri="{FF2B5EF4-FFF2-40B4-BE49-F238E27FC236}">
                <a16:creationId xmlns:a16="http://schemas.microsoft.com/office/drawing/2014/main" id="{C9AE4F6B-014F-4DF3-A9A4-74D827CED8A6}"/>
              </a:ext>
            </a:extLst>
          </p:cNvPr>
          <p:cNvSpPr txBox="1">
            <a:spLocks noChangeArrowheads="1"/>
          </p:cNvSpPr>
          <p:nvPr/>
        </p:nvSpPr>
        <p:spPr bwMode="auto">
          <a:xfrm>
            <a:off x="2555875" y="1628775"/>
            <a:ext cx="407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a:solidFill>
                  <a:srgbClr val="FF0000"/>
                </a:solidFill>
              </a:rPr>
              <a:t>n</a:t>
            </a:r>
            <a:r>
              <a:rPr lang="en-US" altLang="ru-RU" b="1" baseline="-25000">
                <a:solidFill>
                  <a:srgbClr val="FF0000"/>
                </a:solidFill>
              </a:rPr>
              <a:t>1</a:t>
            </a:r>
            <a:endParaRPr lang="ru-RU" altLang="ru-RU" b="1">
              <a:solidFill>
                <a:srgbClr val="FF0000"/>
              </a:solidFill>
            </a:endParaRPr>
          </a:p>
        </p:txBody>
      </p:sp>
      <p:sp>
        <p:nvSpPr>
          <p:cNvPr id="14343" name="Text Box 7">
            <a:extLst>
              <a:ext uri="{FF2B5EF4-FFF2-40B4-BE49-F238E27FC236}">
                <a16:creationId xmlns:a16="http://schemas.microsoft.com/office/drawing/2014/main" id="{0693C189-3850-4D1F-B5D5-571D1981F6F4}"/>
              </a:ext>
            </a:extLst>
          </p:cNvPr>
          <p:cNvSpPr txBox="1">
            <a:spLocks noChangeArrowheads="1"/>
          </p:cNvSpPr>
          <p:nvPr/>
        </p:nvSpPr>
        <p:spPr bwMode="auto">
          <a:xfrm>
            <a:off x="3419475" y="1628775"/>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a:solidFill>
                  <a:srgbClr val="FF0000"/>
                </a:solidFill>
              </a:rPr>
              <a:t>t</a:t>
            </a:r>
            <a:r>
              <a:rPr lang="en-US" altLang="ru-RU" b="1" baseline="-25000">
                <a:solidFill>
                  <a:srgbClr val="FF0000"/>
                </a:solidFill>
              </a:rPr>
              <a:t>1</a:t>
            </a:r>
            <a:endParaRPr lang="ru-RU" altLang="ru-RU" b="1">
              <a:solidFill>
                <a:srgbClr val="FF0000"/>
              </a:solidFill>
            </a:endParaRPr>
          </a:p>
        </p:txBody>
      </p:sp>
      <p:sp>
        <p:nvSpPr>
          <p:cNvPr id="14344" name="Text Box 8">
            <a:extLst>
              <a:ext uri="{FF2B5EF4-FFF2-40B4-BE49-F238E27FC236}">
                <a16:creationId xmlns:a16="http://schemas.microsoft.com/office/drawing/2014/main" id="{1F615D3D-3778-482A-BA6D-BB780BC0D582}"/>
              </a:ext>
            </a:extLst>
          </p:cNvPr>
          <p:cNvSpPr txBox="1">
            <a:spLocks noChangeArrowheads="1"/>
          </p:cNvSpPr>
          <p:nvPr/>
        </p:nvSpPr>
        <p:spPr bwMode="auto">
          <a:xfrm>
            <a:off x="4284663" y="162877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a:solidFill>
                  <a:srgbClr val="FF0000"/>
                </a:solidFill>
              </a:rPr>
              <a:t>n</a:t>
            </a:r>
            <a:r>
              <a:rPr lang="en-US" altLang="ru-RU" b="1" baseline="-25000">
                <a:solidFill>
                  <a:srgbClr val="FF0000"/>
                </a:solidFill>
              </a:rPr>
              <a:t>2</a:t>
            </a:r>
            <a:endParaRPr lang="ru-RU" altLang="ru-RU" b="1">
              <a:solidFill>
                <a:srgbClr val="FF0000"/>
              </a:solidFill>
            </a:endParaRPr>
          </a:p>
        </p:txBody>
      </p:sp>
      <p:sp>
        <p:nvSpPr>
          <p:cNvPr id="14345" name="Text Box 9">
            <a:extLst>
              <a:ext uri="{FF2B5EF4-FFF2-40B4-BE49-F238E27FC236}">
                <a16:creationId xmlns:a16="http://schemas.microsoft.com/office/drawing/2014/main" id="{26F10B3A-11A4-457A-A95C-660478BBBE1E}"/>
              </a:ext>
            </a:extLst>
          </p:cNvPr>
          <p:cNvSpPr txBox="1">
            <a:spLocks noChangeArrowheads="1"/>
          </p:cNvSpPr>
          <p:nvPr/>
        </p:nvSpPr>
        <p:spPr bwMode="auto">
          <a:xfrm>
            <a:off x="5148263" y="1628775"/>
            <a:ext cx="344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a:solidFill>
                  <a:srgbClr val="FF0000"/>
                </a:solidFill>
              </a:rPr>
              <a:t>t</a:t>
            </a:r>
            <a:r>
              <a:rPr lang="en-US" altLang="ru-RU" b="1" baseline="-25000">
                <a:solidFill>
                  <a:srgbClr val="FF0000"/>
                </a:solidFill>
              </a:rPr>
              <a:t>2</a:t>
            </a:r>
            <a:endParaRPr lang="ru-RU" altLang="ru-RU" b="1">
              <a:solidFill>
                <a:srgbClr val="FF0000"/>
              </a:solidFill>
            </a:endParaRPr>
          </a:p>
        </p:txBody>
      </p:sp>
      <p:sp>
        <p:nvSpPr>
          <p:cNvPr id="14346" name="Text Box 10">
            <a:extLst>
              <a:ext uri="{FF2B5EF4-FFF2-40B4-BE49-F238E27FC236}">
                <a16:creationId xmlns:a16="http://schemas.microsoft.com/office/drawing/2014/main" id="{E3BFF009-9DE7-493E-A489-563E0AF7D8B8}"/>
              </a:ext>
            </a:extLst>
          </p:cNvPr>
          <p:cNvSpPr txBox="1">
            <a:spLocks noChangeArrowheads="1"/>
          </p:cNvSpPr>
          <p:nvPr/>
        </p:nvSpPr>
        <p:spPr bwMode="auto">
          <a:xfrm>
            <a:off x="7885113" y="16287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a:solidFill>
                  <a:srgbClr val="FF0000"/>
                </a:solidFill>
              </a:rPr>
              <a:t>N</a:t>
            </a:r>
            <a:endParaRPr lang="ru-RU" altLang="ru-RU" b="1">
              <a:solidFill>
                <a:srgbClr val="FF0000"/>
              </a:solidFill>
            </a:endParaRPr>
          </a:p>
        </p:txBody>
      </p:sp>
      <p:sp>
        <p:nvSpPr>
          <p:cNvPr id="14347" name="Номер слайда 1">
            <a:extLst>
              <a:ext uri="{FF2B5EF4-FFF2-40B4-BE49-F238E27FC236}">
                <a16:creationId xmlns:a16="http://schemas.microsoft.com/office/drawing/2014/main" id="{F0EC0510-A1C8-4718-A1FC-5E86B22B6C23}"/>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25F6BB-3BCB-4C1E-9347-F261A47FE317}" type="slidenum">
              <a:rPr lang="ru-RU" altLang="ru-RU" sz="2800">
                <a:solidFill>
                  <a:srgbClr val="FF0000"/>
                </a:solidFill>
              </a:rPr>
              <a:pPr/>
              <a:t>12</a:t>
            </a:fld>
            <a:endParaRPr lang="ru-RU" altLang="ru-RU" sz="28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a:extLst>
              <a:ext uri="{FF2B5EF4-FFF2-40B4-BE49-F238E27FC236}">
                <a16:creationId xmlns:a16="http://schemas.microsoft.com/office/drawing/2014/main" id="{AB88C89E-F66C-4BDE-B3F8-FC5C7107F22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0113" y="1333500"/>
            <a:ext cx="723582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2">
            <a:extLst>
              <a:ext uri="{FF2B5EF4-FFF2-40B4-BE49-F238E27FC236}">
                <a16:creationId xmlns:a16="http://schemas.microsoft.com/office/drawing/2014/main" id="{B0BF6C02-3128-4835-B87C-11F9093848C7}"/>
              </a:ext>
            </a:extLst>
          </p:cNvPr>
          <p:cNvSpPr>
            <a:spLocks noGrp="1" noChangeArrowheads="1"/>
          </p:cNvSpPr>
          <p:nvPr>
            <p:ph type="title"/>
          </p:nvPr>
        </p:nvSpPr>
        <p:spPr/>
        <p:txBody>
          <a:bodyPr/>
          <a:lstStyle/>
          <a:p>
            <a:pPr eaLnBrk="1" hangingPunct="1"/>
            <a:r>
              <a:rPr lang="ru-RU" altLang="ru-RU" sz="3600"/>
              <a:t>Плотность населения колоний муравьев</a:t>
            </a:r>
          </a:p>
        </p:txBody>
      </p:sp>
      <p:sp>
        <p:nvSpPr>
          <p:cNvPr id="15364" name="Text Box 3">
            <a:extLst>
              <a:ext uri="{FF2B5EF4-FFF2-40B4-BE49-F238E27FC236}">
                <a16:creationId xmlns:a16="http://schemas.microsoft.com/office/drawing/2014/main" id="{CC272020-1916-4F2C-B381-FDC948089647}"/>
              </a:ext>
            </a:extLst>
          </p:cNvPr>
          <p:cNvSpPr txBox="1">
            <a:spLocks noChangeArrowheads="1"/>
          </p:cNvSpPr>
          <p:nvPr/>
        </p:nvSpPr>
        <p:spPr bwMode="auto">
          <a:xfrm>
            <a:off x="6918325" y="0"/>
            <a:ext cx="22256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ru-RU"/>
              <a:t>Odum</a:t>
            </a:r>
            <a:r>
              <a:rPr lang="ru-RU" altLang="ru-RU"/>
              <a:t>,</a:t>
            </a:r>
            <a:r>
              <a:rPr lang="en-US" altLang="ru-RU"/>
              <a:t> Pontin</a:t>
            </a:r>
            <a:r>
              <a:rPr lang="ru-RU" altLang="ru-RU"/>
              <a:t>, 196</a:t>
            </a:r>
            <a:r>
              <a:rPr lang="en-US" altLang="ru-RU"/>
              <a:t>1</a:t>
            </a:r>
            <a:endParaRPr lang="ru-RU" altLang="ru-RU"/>
          </a:p>
        </p:txBody>
      </p:sp>
      <p:sp>
        <p:nvSpPr>
          <p:cNvPr id="15365" name="Номер слайда 1">
            <a:extLst>
              <a:ext uri="{FF2B5EF4-FFF2-40B4-BE49-F238E27FC236}">
                <a16:creationId xmlns:a16="http://schemas.microsoft.com/office/drawing/2014/main" id="{ABD78363-D360-4ADE-BC04-68D539DB0A20}"/>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5BDA90-365D-43D1-9B36-747E30E07202}" type="slidenum">
              <a:rPr lang="ru-RU" altLang="ru-RU" sz="2800">
                <a:solidFill>
                  <a:srgbClr val="FF0000"/>
                </a:solidFill>
              </a:rPr>
              <a:pPr/>
              <a:t>13</a:t>
            </a:fld>
            <a:endParaRPr lang="ru-RU" altLang="ru-RU" sz="28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EC2E03C-D75F-4794-8024-2F8B122C436C}"/>
              </a:ext>
            </a:extLst>
          </p:cNvPr>
          <p:cNvSpPr>
            <a:spLocks noGrp="1" noChangeArrowheads="1"/>
          </p:cNvSpPr>
          <p:nvPr>
            <p:ph type="title"/>
          </p:nvPr>
        </p:nvSpPr>
        <p:spPr/>
        <p:txBody>
          <a:bodyPr/>
          <a:lstStyle/>
          <a:p>
            <a:pPr eaLnBrk="1" hangingPunct="1"/>
            <a:r>
              <a:rPr lang="ru-RU" altLang="ru-RU"/>
              <a:t>Активность рыжей полевки</a:t>
            </a:r>
          </a:p>
        </p:txBody>
      </p:sp>
      <p:sp>
        <p:nvSpPr>
          <p:cNvPr id="16387" name="Rectangle 3">
            <a:extLst>
              <a:ext uri="{FF2B5EF4-FFF2-40B4-BE49-F238E27FC236}">
                <a16:creationId xmlns:a16="http://schemas.microsoft.com/office/drawing/2014/main" id="{A38A27B6-82C0-4902-ACE3-CE8794E5A977}"/>
              </a:ext>
            </a:extLst>
          </p:cNvPr>
          <p:cNvSpPr>
            <a:spLocks noGrp="1" noChangeArrowheads="1"/>
          </p:cNvSpPr>
          <p:nvPr>
            <p:ph type="body" idx="1"/>
          </p:nvPr>
        </p:nvSpPr>
        <p:spPr>
          <a:xfrm>
            <a:off x="3779838" y="1484313"/>
            <a:ext cx="4906962" cy="4897437"/>
          </a:xfrm>
        </p:spPr>
        <p:txBody>
          <a:bodyPr/>
          <a:lstStyle/>
          <a:p>
            <a:pPr eaLnBrk="1" hangingPunct="1">
              <a:lnSpc>
                <a:spcPct val="90000"/>
              </a:lnSpc>
            </a:pPr>
            <a:r>
              <a:rPr lang="ru-RU" altLang="ru-RU"/>
              <a:t>Продолжительность</a:t>
            </a:r>
            <a:r>
              <a:rPr lang="en-US" altLang="ru-RU"/>
              <a:t> </a:t>
            </a:r>
            <a:r>
              <a:rPr lang="ru-RU" altLang="ru-RU"/>
              <a:t>фаз активности: </a:t>
            </a:r>
            <a:br>
              <a:rPr lang="ru-RU" altLang="ru-RU"/>
            </a:br>
            <a:r>
              <a:rPr lang="ru-RU" altLang="ru-RU" i="1"/>
              <a:t>зимой - 21%, </a:t>
            </a:r>
            <a:br>
              <a:rPr lang="ru-RU" altLang="ru-RU" i="1"/>
            </a:br>
            <a:r>
              <a:rPr lang="ru-RU" altLang="ru-RU" i="1"/>
              <a:t>весной - 28%, </a:t>
            </a:r>
            <a:br>
              <a:rPr lang="ru-RU" altLang="ru-RU" i="1"/>
            </a:br>
            <a:r>
              <a:rPr lang="ru-RU" altLang="ru-RU" i="1"/>
              <a:t>летом - 35% </a:t>
            </a:r>
            <a:br>
              <a:rPr lang="ru-RU" altLang="ru-RU" i="1"/>
            </a:br>
            <a:r>
              <a:rPr lang="ru-RU" altLang="ru-RU" i="1"/>
              <a:t>и осенью - 27% суток.</a:t>
            </a:r>
          </a:p>
          <a:p>
            <a:pPr eaLnBrk="1" hangingPunct="1">
              <a:lnSpc>
                <a:spcPct val="90000"/>
              </a:lnSpc>
            </a:pPr>
            <a:r>
              <a:rPr lang="ru-RU" altLang="ru-RU"/>
              <a:t>Фазы активности: 40, 50, 70 и 50 минут.</a:t>
            </a:r>
          </a:p>
          <a:p>
            <a:pPr eaLnBrk="1" hangingPunct="1">
              <a:lnSpc>
                <a:spcPct val="90000"/>
              </a:lnSpc>
            </a:pPr>
            <a:r>
              <a:rPr lang="ru-RU" altLang="ru-RU"/>
              <a:t>Фазы отдыха: 170, 160, 130 и 140 минут.</a:t>
            </a:r>
          </a:p>
        </p:txBody>
      </p:sp>
      <p:sp>
        <p:nvSpPr>
          <p:cNvPr id="16388" name="Text Box 4">
            <a:extLst>
              <a:ext uri="{FF2B5EF4-FFF2-40B4-BE49-F238E27FC236}">
                <a16:creationId xmlns:a16="http://schemas.microsoft.com/office/drawing/2014/main" id="{832DADD6-1AF1-4456-87D8-8B95CECAB421}"/>
              </a:ext>
            </a:extLst>
          </p:cNvPr>
          <p:cNvSpPr txBox="1">
            <a:spLocks noChangeArrowheads="1"/>
          </p:cNvSpPr>
          <p:nvPr/>
        </p:nvSpPr>
        <p:spPr bwMode="auto">
          <a:xfrm>
            <a:off x="4975225" y="0"/>
            <a:ext cx="41687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ru-RU" altLang="ru-RU"/>
              <a:t>Карулин и др., 1973; Хляп и др., 1977</a:t>
            </a:r>
          </a:p>
        </p:txBody>
      </p:sp>
      <p:grpSp>
        <p:nvGrpSpPr>
          <p:cNvPr id="16389" name="Group 36">
            <a:extLst>
              <a:ext uri="{FF2B5EF4-FFF2-40B4-BE49-F238E27FC236}">
                <a16:creationId xmlns:a16="http://schemas.microsoft.com/office/drawing/2014/main" id="{332F6CFC-5871-4C08-BA2B-B9B0EF9250D6}"/>
              </a:ext>
            </a:extLst>
          </p:cNvPr>
          <p:cNvGrpSpPr>
            <a:grpSpLocks/>
          </p:cNvGrpSpPr>
          <p:nvPr/>
        </p:nvGrpSpPr>
        <p:grpSpPr bwMode="auto">
          <a:xfrm>
            <a:off x="250825" y="2205038"/>
            <a:ext cx="3078163" cy="2725737"/>
            <a:chOff x="480" y="1920"/>
            <a:chExt cx="1939" cy="1717"/>
          </a:xfrm>
        </p:grpSpPr>
        <p:sp>
          <p:nvSpPr>
            <p:cNvPr id="16391" name="Line 37">
              <a:extLst>
                <a:ext uri="{FF2B5EF4-FFF2-40B4-BE49-F238E27FC236}">
                  <a16:creationId xmlns:a16="http://schemas.microsoft.com/office/drawing/2014/main" id="{804ED88B-4DC2-41A4-9B72-0AE4082B64BE}"/>
                </a:ext>
              </a:extLst>
            </p:cNvPr>
            <p:cNvSpPr>
              <a:spLocks noChangeShapeType="1"/>
            </p:cNvSpPr>
            <p:nvPr/>
          </p:nvSpPr>
          <p:spPr bwMode="auto">
            <a:xfrm flipH="1">
              <a:off x="816" y="219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2" name="Line 38">
              <a:extLst>
                <a:ext uri="{FF2B5EF4-FFF2-40B4-BE49-F238E27FC236}">
                  <a16:creationId xmlns:a16="http://schemas.microsoft.com/office/drawing/2014/main" id="{5C06DEB9-E2E8-4ED1-B2A3-5EC231677F3C}"/>
                </a:ext>
              </a:extLst>
            </p:cNvPr>
            <p:cNvSpPr>
              <a:spLocks noChangeShapeType="1"/>
            </p:cNvSpPr>
            <p:nvPr/>
          </p:nvSpPr>
          <p:spPr bwMode="auto">
            <a:xfrm flipH="1">
              <a:off x="1488" y="2629"/>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3" name="Line 39">
              <a:extLst>
                <a:ext uri="{FF2B5EF4-FFF2-40B4-BE49-F238E27FC236}">
                  <a16:creationId xmlns:a16="http://schemas.microsoft.com/office/drawing/2014/main" id="{C54EB7AC-52E6-4272-8CF1-C891765FEFAC}"/>
                </a:ext>
              </a:extLst>
            </p:cNvPr>
            <p:cNvSpPr>
              <a:spLocks noChangeShapeType="1"/>
            </p:cNvSpPr>
            <p:nvPr/>
          </p:nvSpPr>
          <p:spPr bwMode="auto">
            <a:xfrm flipH="1">
              <a:off x="1488" y="2965"/>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4" name="Line 40">
              <a:extLst>
                <a:ext uri="{FF2B5EF4-FFF2-40B4-BE49-F238E27FC236}">
                  <a16:creationId xmlns:a16="http://schemas.microsoft.com/office/drawing/2014/main" id="{C184DD9D-0F33-4EA6-86B0-98B7B770354D}"/>
                </a:ext>
              </a:extLst>
            </p:cNvPr>
            <p:cNvSpPr>
              <a:spLocks noChangeShapeType="1"/>
            </p:cNvSpPr>
            <p:nvPr/>
          </p:nvSpPr>
          <p:spPr bwMode="auto">
            <a:xfrm flipH="1">
              <a:off x="1488" y="3301"/>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5" name="Line 41">
              <a:extLst>
                <a:ext uri="{FF2B5EF4-FFF2-40B4-BE49-F238E27FC236}">
                  <a16:creationId xmlns:a16="http://schemas.microsoft.com/office/drawing/2014/main" id="{94953EFA-4B8B-4D06-A68A-E268A2A72C53}"/>
                </a:ext>
              </a:extLst>
            </p:cNvPr>
            <p:cNvSpPr>
              <a:spLocks noChangeShapeType="1"/>
            </p:cNvSpPr>
            <p:nvPr/>
          </p:nvSpPr>
          <p:spPr bwMode="auto">
            <a:xfrm>
              <a:off x="1152" y="2197"/>
              <a:ext cx="672" cy="43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6" name="Line 42">
              <a:extLst>
                <a:ext uri="{FF2B5EF4-FFF2-40B4-BE49-F238E27FC236}">
                  <a16:creationId xmlns:a16="http://schemas.microsoft.com/office/drawing/2014/main" id="{7A64877A-2A26-48B2-BC90-C240AAD88D2C}"/>
                </a:ext>
              </a:extLst>
            </p:cNvPr>
            <p:cNvSpPr>
              <a:spLocks noChangeShapeType="1"/>
            </p:cNvSpPr>
            <p:nvPr/>
          </p:nvSpPr>
          <p:spPr bwMode="auto">
            <a:xfrm flipH="1">
              <a:off x="1872" y="2965"/>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7" name="Line 43">
              <a:extLst>
                <a:ext uri="{FF2B5EF4-FFF2-40B4-BE49-F238E27FC236}">
                  <a16:creationId xmlns:a16="http://schemas.microsoft.com/office/drawing/2014/main" id="{7F8D6CF9-C9CE-4BB7-9454-1C0358BC2D8E}"/>
                </a:ext>
              </a:extLst>
            </p:cNvPr>
            <p:cNvSpPr>
              <a:spLocks noChangeShapeType="1"/>
            </p:cNvSpPr>
            <p:nvPr/>
          </p:nvSpPr>
          <p:spPr bwMode="auto">
            <a:xfrm flipH="1">
              <a:off x="1872" y="2629"/>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8" name="Text Box 44">
              <a:extLst>
                <a:ext uri="{FF2B5EF4-FFF2-40B4-BE49-F238E27FC236}">
                  <a16:creationId xmlns:a16="http://schemas.microsoft.com/office/drawing/2014/main" id="{634B2702-BB09-476E-BF1E-F6C1E7B1C59B}"/>
                </a:ext>
              </a:extLst>
            </p:cNvPr>
            <p:cNvSpPr txBox="1">
              <a:spLocks noChangeArrowheads="1"/>
            </p:cNvSpPr>
            <p:nvPr/>
          </p:nvSpPr>
          <p:spPr bwMode="auto">
            <a:xfrm flipH="1">
              <a:off x="1494" y="2131"/>
              <a:ext cx="313"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t>5</a:t>
              </a:r>
              <a:r>
                <a:rPr lang="en-US" altLang="ru-RU" sz="1400"/>
                <a:t>,</a:t>
              </a:r>
              <a:r>
                <a:rPr lang="ru-RU" altLang="ru-RU" sz="1400"/>
                <a:t>27</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16399" name="Text Box 45">
              <a:extLst>
                <a:ext uri="{FF2B5EF4-FFF2-40B4-BE49-F238E27FC236}">
                  <a16:creationId xmlns:a16="http://schemas.microsoft.com/office/drawing/2014/main" id="{234FAA25-6462-40C5-BD1B-81F19FB6A1B7}"/>
                </a:ext>
              </a:extLst>
            </p:cNvPr>
            <p:cNvSpPr txBox="1">
              <a:spLocks noChangeArrowheads="1"/>
            </p:cNvSpPr>
            <p:nvPr/>
          </p:nvSpPr>
          <p:spPr bwMode="auto">
            <a:xfrm flipH="1">
              <a:off x="1537" y="2326"/>
              <a:ext cx="88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0,318 (99,92%)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aphicFrame>
          <p:nvGraphicFramePr>
            <p:cNvPr id="16400" name="Object 46">
              <a:extLst>
                <a:ext uri="{FF2B5EF4-FFF2-40B4-BE49-F238E27FC236}">
                  <a16:creationId xmlns:a16="http://schemas.microsoft.com/office/drawing/2014/main" id="{E62A935D-1AE0-490B-A4EB-B83B22AFE622}"/>
                </a:ext>
              </a:extLst>
            </p:cNvPr>
            <p:cNvGraphicFramePr>
              <a:graphicFrameLocks noChangeAspect="1"/>
            </p:cNvGraphicFramePr>
            <p:nvPr/>
          </p:nvGraphicFramePr>
          <p:xfrm>
            <a:off x="960" y="1920"/>
            <a:ext cx="347" cy="244"/>
          </p:xfrm>
          <a:graphic>
            <a:graphicData uri="http://schemas.openxmlformats.org/presentationml/2006/ole">
              <mc:AlternateContent xmlns:mc="http://schemas.openxmlformats.org/markup-compatibility/2006">
                <mc:Choice xmlns:v="urn:schemas-microsoft-com:vml" Requires="v">
                  <p:oleObj name="Формула" r:id="rId3" imgW="342751" imgH="241195" progId="Equation.3">
                    <p:embed/>
                  </p:oleObj>
                </mc:Choice>
                <mc:Fallback>
                  <p:oleObj name="Формула" r:id="rId3" imgW="342751" imgH="241195" progId="Equation.3">
                    <p:embed/>
                    <p:pic>
                      <p:nvPicPr>
                        <p:cNvPr id="16400" name="Object 46">
                          <a:extLst>
                            <a:ext uri="{FF2B5EF4-FFF2-40B4-BE49-F238E27FC236}">
                              <a16:creationId xmlns:a16="http://schemas.microsoft.com/office/drawing/2014/main" id="{E62A935D-1AE0-490B-A4EB-B83B22AFE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920"/>
                          <a:ext cx="347"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1" name="Object 47">
              <a:extLst>
                <a:ext uri="{FF2B5EF4-FFF2-40B4-BE49-F238E27FC236}">
                  <a16:creationId xmlns:a16="http://schemas.microsoft.com/office/drawing/2014/main" id="{54359FC5-57EC-4281-A94C-5AE2E466F3DD}"/>
                </a:ext>
              </a:extLst>
            </p:cNvPr>
            <p:cNvGraphicFramePr>
              <a:graphicFrameLocks noChangeAspect="1"/>
            </p:cNvGraphicFramePr>
            <p:nvPr/>
          </p:nvGraphicFramePr>
          <p:xfrm>
            <a:off x="1728" y="3349"/>
            <a:ext cx="351" cy="267"/>
          </p:xfrm>
          <a:graphic>
            <a:graphicData uri="http://schemas.openxmlformats.org/presentationml/2006/ole">
              <mc:AlternateContent xmlns:mc="http://schemas.openxmlformats.org/markup-compatibility/2006">
                <mc:Choice xmlns:v="urn:schemas-microsoft-com:vml" Requires="v">
                  <p:oleObj name="Формула" r:id="rId5" imgW="317225" imgH="241091" progId="Equation.3">
                    <p:embed/>
                  </p:oleObj>
                </mc:Choice>
                <mc:Fallback>
                  <p:oleObj name="Формула" r:id="rId5" imgW="317225" imgH="241091" progId="Equation.3">
                    <p:embed/>
                    <p:pic>
                      <p:nvPicPr>
                        <p:cNvPr id="16401" name="Object 47">
                          <a:extLst>
                            <a:ext uri="{FF2B5EF4-FFF2-40B4-BE49-F238E27FC236}">
                              <a16:creationId xmlns:a16="http://schemas.microsoft.com/office/drawing/2014/main" id="{54359FC5-57EC-4281-A94C-5AE2E466F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3349"/>
                          <a:ext cx="35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2" name="Text Box 48">
              <a:extLst>
                <a:ext uri="{FF2B5EF4-FFF2-40B4-BE49-F238E27FC236}">
                  <a16:creationId xmlns:a16="http://schemas.microsoft.com/office/drawing/2014/main" id="{72E078C1-6970-4515-BA1B-301BEA01F26B}"/>
                </a:ext>
              </a:extLst>
            </p:cNvPr>
            <p:cNvSpPr txBox="1">
              <a:spLocks noChangeArrowheads="1"/>
            </p:cNvSpPr>
            <p:nvPr/>
          </p:nvSpPr>
          <p:spPr bwMode="auto">
            <a:xfrm flipH="1">
              <a:off x="1873" y="2725"/>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1,173</a:t>
              </a:r>
              <a:r>
                <a:rPr lang="ru-RU" altLang="ru-RU" sz="1400"/>
                <a:t> </a:t>
              </a:r>
              <a:r>
                <a:rPr lang="el-GR" altLang="ru-RU" sz="1400"/>
                <a:t>γ</a:t>
              </a:r>
              <a:endParaRPr lang="en-US" altLang="ru-RU" sz="1400"/>
            </a:p>
          </p:txBody>
        </p:sp>
        <p:sp>
          <p:nvSpPr>
            <p:cNvPr id="16403" name="Text Box 49">
              <a:extLst>
                <a:ext uri="{FF2B5EF4-FFF2-40B4-BE49-F238E27FC236}">
                  <a16:creationId xmlns:a16="http://schemas.microsoft.com/office/drawing/2014/main" id="{AFE4866B-F50D-4B02-9379-FF10CBD0F211}"/>
                </a:ext>
              </a:extLst>
            </p:cNvPr>
            <p:cNvSpPr txBox="1">
              <a:spLocks noChangeArrowheads="1"/>
            </p:cNvSpPr>
            <p:nvPr/>
          </p:nvSpPr>
          <p:spPr bwMode="auto">
            <a:xfrm flipH="1">
              <a:off x="1873" y="3061"/>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1,333</a:t>
              </a:r>
              <a:r>
                <a:rPr lang="ru-RU" altLang="ru-RU" sz="1400"/>
                <a:t> </a:t>
              </a:r>
              <a:r>
                <a:rPr lang="el-GR" altLang="ru-RU" sz="1400"/>
                <a:t>γ</a:t>
              </a:r>
              <a:endParaRPr lang="en-US" altLang="ru-RU" sz="1400"/>
            </a:p>
          </p:txBody>
        </p:sp>
        <p:sp>
          <p:nvSpPr>
            <p:cNvPr id="16404" name="Line 50">
              <a:extLst>
                <a:ext uri="{FF2B5EF4-FFF2-40B4-BE49-F238E27FC236}">
                  <a16:creationId xmlns:a16="http://schemas.microsoft.com/office/drawing/2014/main" id="{95B4131B-FCA6-41F5-B563-084B63156059}"/>
                </a:ext>
              </a:extLst>
            </p:cNvPr>
            <p:cNvSpPr>
              <a:spLocks noChangeShapeType="1"/>
            </p:cNvSpPr>
            <p:nvPr/>
          </p:nvSpPr>
          <p:spPr bwMode="auto">
            <a:xfrm>
              <a:off x="1748" y="3637"/>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05" name="Line 51">
              <a:extLst>
                <a:ext uri="{FF2B5EF4-FFF2-40B4-BE49-F238E27FC236}">
                  <a16:creationId xmlns:a16="http://schemas.microsoft.com/office/drawing/2014/main" id="{BFF75863-77F3-4E79-BB9A-E579E37E3379}"/>
                </a:ext>
              </a:extLst>
            </p:cNvPr>
            <p:cNvSpPr>
              <a:spLocks noChangeShapeType="1"/>
            </p:cNvSpPr>
            <p:nvPr/>
          </p:nvSpPr>
          <p:spPr bwMode="auto">
            <a:xfrm>
              <a:off x="1152" y="2208"/>
              <a:ext cx="384" cy="76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06" name="Text Box 52">
              <a:extLst>
                <a:ext uri="{FF2B5EF4-FFF2-40B4-BE49-F238E27FC236}">
                  <a16:creationId xmlns:a16="http://schemas.microsoft.com/office/drawing/2014/main" id="{50CE02A3-7C60-40FD-8B10-AFA4FC202999}"/>
                </a:ext>
              </a:extLst>
            </p:cNvPr>
            <p:cNvSpPr txBox="1">
              <a:spLocks noChangeArrowheads="1"/>
            </p:cNvSpPr>
            <p:nvPr/>
          </p:nvSpPr>
          <p:spPr bwMode="auto">
            <a:xfrm flipH="1">
              <a:off x="480" y="2592"/>
              <a:ext cx="82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cs typeface="Arial" panose="020B0604020202020204" pitchFamily="34" charset="0"/>
                </a:rPr>
                <a:t>1,491 (0,08%)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pSp>
      <p:sp>
        <p:nvSpPr>
          <p:cNvPr id="16390" name="Номер слайда 1">
            <a:extLst>
              <a:ext uri="{FF2B5EF4-FFF2-40B4-BE49-F238E27FC236}">
                <a16:creationId xmlns:a16="http://schemas.microsoft.com/office/drawing/2014/main" id="{2BD93D77-B75E-4E6B-9E08-A67C55FD819B}"/>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8ACD0D-8432-44AA-8F37-0D791F8701E3}" type="slidenum">
              <a:rPr lang="ru-RU" altLang="ru-RU" sz="2800">
                <a:solidFill>
                  <a:srgbClr val="FF0000"/>
                </a:solidFill>
              </a:rPr>
              <a:pPr/>
              <a:t>14</a:t>
            </a:fld>
            <a:endParaRPr lang="ru-RU" altLang="ru-RU" sz="28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FAA4747-0518-4B73-A6FB-6FA141F72A3F}"/>
              </a:ext>
            </a:extLst>
          </p:cNvPr>
          <p:cNvSpPr>
            <a:spLocks noGrp="1" noChangeArrowheads="1"/>
          </p:cNvSpPr>
          <p:nvPr>
            <p:ph type="title"/>
          </p:nvPr>
        </p:nvSpPr>
        <p:spPr/>
        <p:txBody>
          <a:bodyPr/>
          <a:lstStyle/>
          <a:p>
            <a:pPr eaLnBrk="1" hangingPunct="1"/>
            <a:r>
              <a:rPr lang="ru-RU" altLang="ru-RU" sz="4000"/>
              <a:t>Характер использования территории полевкой-экономкой</a:t>
            </a:r>
          </a:p>
        </p:txBody>
      </p:sp>
      <p:pic>
        <p:nvPicPr>
          <p:cNvPr id="17411" name="Picture 3">
            <a:extLst>
              <a:ext uri="{FF2B5EF4-FFF2-40B4-BE49-F238E27FC236}">
                <a16:creationId xmlns:a16="http://schemas.microsoft.com/office/drawing/2014/main" id="{E01840A4-CB18-4620-9D61-3F5FDE5DA3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2988" y="1544638"/>
            <a:ext cx="6985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55D779A3-1A87-4C17-B993-CBCFFFF1FF33}"/>
              </a:ext>
            </a:extLst>
          </p:cNvPr>
          <p:cNvSpPr txBox="1">
            <a:spLocks noChangeArrowheads="1"/>
          </p:cNvSpPr>
          <p:nvPr/>
        </p:nvSpPr>
        <p:spPr bwMode="auto">
          <a:xfrm>
            <a:off x="6424613" y="0"/>
            <a:ext cx="2719387"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ru-RU" altLang="ru-RU"/>
              <a:t>Литвин, Карасева, 1968</a:t>
            </a:r>
          </a:p>
        </p:txBody>
      </p:sp>
      <p:sp>
        <p:nvSpPr>
          <p:cNvPr id="17413" name="Номер слайда 1">
            <a:extLst>
              <a:ext uri="{FF2B5EF4-FFF2-40B4-BE49-F238E27FC236}">
                <a16:creationId xmlns:a16="http://schemas.microsoft.com/office/drawing/2014/main" id="{8A5EB625-5D23-4177-A364-3A8D6995067D}"/>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27A82E-BEE0-46E8-95AE-E456A7077B1E}" type="slidenum">
              <a:rPr lang="ru-RU" altLang="ru-RU" sz="2800">
                <a:solidFill>
                  <a:srgbClr val="FF0000"/>
                </a:solidFill>
              </a:rPr>
              <a:pPr/>
              <a:t>15</a:t>
            </a:fld>
            <a:endParaRPr lang="ru-RU" altLang="ru-RU" sz="28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5DE59AA-5F66-41E6-A05C-FF65AA93B821}"/>
              </a:ext>
            </a:extLst>
          </p:cNvPr>
          <p:cNvSpPr>
            <a:spLocks noGrp="1" noChangeArrowheads="1"/>
          </p:cNvSpPr>
          <p:nvPr>
            <p:ph type="title"/>
          </p:nvPr>
        </p:nvSpPr>
        <p:spPr/>
        <p:txBody>
          <a:bodyPr/>
          <a:lstStyle/>
          <a:p>
            <a:pPr eaLnBrk="1" hangingPunct="1"/>
            <a:r>
              <a:rPr lang="ru-RU" altLang="ru-RU"/>
              <a:t>Экология дакотской жабы</a:t>
            </a:r>
          </a:p>
        </p:txBody>
      </p:sp>
      <p:pic>
        <p:nvPicPr>
          <p:cNvPr id="18435" name="Picture 13">
            <a:extLst>
              <a:ext uri="{FF2B5EF4-FFF2-40B4-BE49-F238E27FC236}">
                <a16:creationId xmlns:a16="http://schemas.microsoft.com/office/drawing/2014/main" id="{596F0439-58E1-417C-AC88-D837C12739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113" y="1179513"/>
            <a:ext cx="730885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14">
            <a:extLst>
              <a:ext uri="{FF2B5EF4-FFF2-40B4-BE49-F238E27FC236}">
                <a16:creationId xmlns:a16="http://schemas.microsoft.com/office/drawing/2014/main" id="{D84F076D-EC7F-4AAC-91F3-69633ADBB894}"/>
              </a:ext>
            </a:extLst>
          </p:cNvPr>
          <p:cNvSpPr txBox="1">
            <a:spLocks noChangeArrowheads="1"/>
          </p:cNvSpPr>
          <p:nvPr/>
        </p:nvSpPr>
        <p:spPr bwMode="auto">
          <a:xfrm>
            <a:off x="5813425" y="0"/>
            <a:ext cx="33305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ru-RU" altLang="ru-RU"/>
              <a:t>Breckenridge and Tester, 196</a:t>
            </a:r>
            <a:r>
              <a:rPr lang="en-US" altLang="ru-RU"/>
              <a:t>1</a:t>
            </a:r>
            <a:endParaRPr lang="ru-RU" altLang="ru-RU"/>
          </a:p>
        </p:txBody>
      </p:sp>
      <p:sp>
        <p:nvSpPr>
          <p:cNvPr id="18437" name="Номер слайда 1">
            <a:extLst>
              <a:ext uri="{FF2B5EF4-FFF2-40B4-BE49-F238E27FC236}">
                <a16:creationId xmlns:a16="http://schemas.microsoft.com/office/drawing/2014/main" id="{F86130F4-125A-468A-8415-E738F40A4D33}"/>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B06919-6EEF-4644-8ED5-B87011C153DF}" type="slidenum">
              <a:rPr lang="ru-RU" altLang="ru-RU" sz="2800">
                <a:solidFill>
                  <a:srgbClr val="FF0000"/>
                </a:solidFill>
              </a:rPr>
              <a:pPr/>
              <a:t>16</a:t>
            </a:fld>
            <a:endParaRPr lang="ru-RU" altLang="ru-RU" sz="28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0C92A5-EFEB-4DD1-ADA4-5F0AD6357B47}"/>
              </a:ext>
            </a:extLst>
          </p:cNvPr>
          <p:cNvSpPr>
            <a:spLocks noGrp="1" noChangeArrowheads="1"/>
          </p:cNvSpPr>
          <p:nvPr>
            <p:ph type="title"/>
          </p:nvPr>
        </p:nvSpPr>
        <p:spPr/>
        <p:txBody>
          <a:bodyPr/>
          <a:lstStyle/>
          <a:p>
            <a:pPr eaLnBrk="1" hangingPunct="1"/>
            <a:r>
              <a:rPr lang="ru-RU" altLang="ru-RU"/>
              <a:t>Экология дакотской жабы</a:t>
            </a:r>
          </a:p>
        </p:txBody>
      </p:sp>
      <p:sp>
        <p:nvSpPr>
          <p:cNvPr id="19459" name="Text Box 4">
            <a:extLst>
              <a:ext uri="{FF2B5EF4-FFF2-40B4-BE49-F238E27FC236}">
                <a16:creationId xmlns:a16="http://schemas.microsoft.com/office/drawing/2014/main" id="{7B72CEC8-2465-408F-A651-12410E81E055}"/>
              </a:ext>
            </a:extLst>
          </p:cNvPr>
          <p:cNvSpPr txBox="1">
            <a:spLocks noChangeArrowheads="1"/>
          </p:cNvSpPr>
          <p:nvPr/>
        </p:nvSpPr>
        <p:spPr bwMode="auto">
          <a:xfrm>
            <a:off x="5813425" y="0"/>
            <a:ext cx="33305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ru-RU" altLang="ru-RU"/>
              <a:t>Breckenridge and Tester, 196</a:t>
            </a:r>
            <a:r>
              <a:rPr lang="en-US" altLang="ru-RU"/>
              <a:t>1</a:t>
            </a:r>
            <a:endParaRPr lang="ru-RU" altLang="ru-RU"/>
          </a:p>
        </p:txBody>
      </p:sp>
      <p:pic>
        <p:nvPicPr>
          <p:cNvPr id="19460" name="Picture 6">
            <a:extLst>
              <a:ext uri="{FF2B5EF4-FFF2-40B4-BE49-F238E27FC236}">
                <a16:creationId xmlns:a16="http://schemas.microsoft.com/office/drawing/2014/main" id="{929ED3A3-1C38-4098-AF8B-B1018D70C21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206500"/>
            <a:ext cx="56515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a:extLst>
              <a:ext uri="{FF2B5EF4-FFF2-40B4-BE49-F238E27FC236}">
                <a16:creationId xmlns:a16="http://schemas.microsoft.com/office/drawing/2014/main" id="{A291DEE6-E764-4FDE-AF5A-3F4781F4505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92725" y="2951163"/>
            <a:ext cx="38512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Номер слайда 1">
            <a:extLst>
              <a:ext uri="{FF2B5EF4-FFF2-40B4-BE49-F238E27FC236}">
                <a16:creationId xmlns:a16="http://schemas.microsoft.com/office/drawing/2014/main" id="{41E95669-BB25-4D4E-9E3A-82D0398EAFD6}"/>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82C9C1-E69F-4079-8FF2-24AB07EAD72D}" type="slidenum">
              <a:rPr lang="ru-RU" altLang="ru-RU" sz="2800">
                <a:solidFill>
                  <a:srgbClr val="FF0000"/>
                </a:solidFill>
              </a:rPr>
              <a:pPr/>
              <a:t>17</a:t>
            </a:fld>
            <a:endParaRPr lang="ru-RU" altLang="ru-RU" sz="28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A28476A-E5A4-48F1-9BA7-EA604B829FB1}"/>
              </a:ext>
            </a:extLst>
          </p:cNvPr>
          <p:cNvSpPr>
            <a:spLocks noGrp="1" noChangeArrowheads="1"/>
          </p:cNvSpPr>
          <p:nvPr>
            <p:ph type="title"/>
          </p:nvPr>
        </p:nvSpPr>
        <p:spPr/>
        <p:txBody>
          <a:bodyPr/>
          <a:lstStyle/>
          <a:p>
            <a:pPr eaLnBrk="1" hangingPunct="1"/>
            <a:r>
              <a:rPr lang="ru-RU" altLang="ru-RU"/>
              <a:t>Экология дакотской жабы</a:t>
            </a:r>
          </a:p>
        </p:txBody>
      </p:sp>
      <p:sp>
        <p:nvSpPr>
          <p:cNvPr id="20483" name="Text Box 3">
            <a:extLst>
              <a:ext uri="{FF2B5EF4-FFF2-40B4-BE49-F238E27FC236}">
                <a16:creationId xmlns:a16="http://schemas.microsoft.com/office/drawing/2014/main" id="{5E38EF48-6A60-4B92-8174-BCA705F9BEF0}"/>
              </a:ext>
            </a:extLst>
          </p:cNvPr>
          <p:cNvSpPr txBox="1">
            <a:spLocks noChangeArrowheads="1"/>
          </p:cNvSpPr>
          <p:nvPr/>
        </p:nvSpPr>
        <p:spPr bwMode="auto">
          <a:xfrm>
            <a:off x="5813425" y="0"/>
            <a:ext cx="33305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ru-RU" altLang="ru-RU"/>
              <a:t>Breckenridge and Tester, 196</a:t>
            </a:r>
            <a:r>
              <a:rPr lang="en-US" altLang="ru-RU"/>
              <a:t>1</a:t>
            </a:r>
            <a:endParaRPr lang="ru-RU" altLang="ru-RU"/>
          </a:p>
        </p:txBody>
      </p:sp>
      <p:pic>
        <p:nvPicPr>
          <p:cNvPr id="20484" name="Picture 6">
            <a:extLst>
              <a:ext uri="{FF2B5EF4-FFF2-40B4-BE49-F238E27FC236}">
                <a16:creationId xmlns:a16="http://schemas.microsoft.com/office/drawing/2014/main" id="{F22AB2CC-5518-41A0-A07C-A55E5F08D3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0113" y="1276350"/>
            <a:ext cx="74168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Номер слайда 1">
            <a:extLst>
              <a:ext uri="{FF2B5EF4-FFF2-40B4-BE49-F238E27FC236}">
                <a16:creationId xmlns:a16="http://schemas.microsoft.com/office/drawing/2014/main" id="{763A070E-C7E1-4D0A-8C9E-7A4B934A803F}"/>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D09F8D-AE1D-49C2-B371-EFCF7897BE23}" type="slidenum">
              <a:rPr lang="ru-RU" altLang="ru-RU" sz="2800">
                <a:solidFill>
                  <a:srgbClr val="FF0000"/>
                </a:solidFill>
              </a:rPr>
              <a:pPr/>
              <a:t>18</a:t>
            </a:fld>
            <a:endParaRPr lang="ru-RU" altLang="ru-RU" sz="28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86EC89B-4423-4130-AFB8-E8F29A4468C0}"/>
              </a:ext>
            </a:extLst>
          </p:cNvPr>
          <p:cNvSpPr>
            <a:spLocks noGrp="1" noChangeArrowheads="1"/>
          </p:cNvSpPr>
          <p:nvPr>
            <p:ph type="title"/>
          </p:nvPr>
        </p:nvSpPr>
        <p:spPr/>
        <p:txBody>
          <a:bodyPr/>
          <a:lstStyle/>
          <a:p>
            <a:pPr eaLnBrk="1" hangingPunct="1"/>
            <a:r>
              <a:rPr lang="ru-RU" altLang="ru-RU" sz="3600"/>
              <a:t>Расселение водоплавающих птиц</a:t>
            </a:r>
          </a:p>
        </p:txBody>
      </p:sp>
      <p:graphicFrame>
        <p:nvGraphicFramePr>
          <p:cNvPr id="21507" name="Object 5">
            <a:extLst>
              <a:ext uri="{FF2B5EF4-FFF2-40B4-BE49-F238E27FC236}">
                <a16:creationId xmlns:a16="http://schemas.microsoft.com/office/drawing/2014/main" id="{9C385CF0-A041-452B-828C-7F30F618AAEB}"/>
              </a:ext>
            </a:extLst>
          </p:cNvPr>
          <p:cNvGraphicFramePr>
            <a:graphicFrameLocks noGrp="1" noChangeAspect="1"/>
          </p:cNvGraphicFramePr>
          <p:nvPr>
            <p:ph sz="half" idx="1"/>
          </p:nvPr>
        </p:nvGraphicFramePr>
        <p:xfrm>
          <a:off x="0" y="2413000"/>
          <a:ext cx="4140200" cy="2900363"/>
        </p:xfrm>
        <a:graphic>
          <a:graphicData uri="http://schemas.openxmlformats.org/presentationml/2006/ole">
            <mc:AlternateContent xmlns:mc="http://schemas.openxmlformats.org/markup-compatibility/2006">
              <mc:Choice xmlns:v="urn:schemas-microsoft-com:vml" Requires="v">
                <p:oleObj name="PHOTO-PAINT" r:id="rId3" imgW="2459533" imgH="1721832" progId="CorelPhotoPaint.Image.12">
                  <p:embed/>
                </p:oleObj>
              </mc:Choice>
              <mc:Fallback>
                <p:oleObj name="PHOTO-PAINT" r:id="rId3" imgW="2459533" imgH="1721832" progId="CorelPhotoPaint.Image.12">
                  <p:embed/>
                  <p:pic>
                    <p:nvPicPr>
                      <p:cNvPr id="21507" name="Object 5">
                        <a:extLst>
                          <a:ext uri="{FF2B5EF4-FFF2-40B4-BE49-F238E27FC236}">
                            <a16:creationId xmlns:a16="http://schemas.microsoft.com/office/drawing/2014/main" id="{9C385CF0-A041-452B-828C-7F30F618A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13000"/>
                        <a:ext cx="4140200"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3">
            <a:extLst>
              <a:ext uri="{FF2B5EF4-FFF2-40B4-BE49-F238E27FC236}">
                <a16:creationId xmlns:a16="http://schemas.microsoft.com/office/drawing/2014/main" id="{F16F5B98-E2F7-4E40-86CA-49F538EEA913}"/>
              </a:ext>
            </a:extLst>
          </p:cNvPr>
          <p:cNvSpPr txBox="1">
            <a:spLocks noChangeArrowheads="1"/>
          </p:cNvSpPr>
          <p:nvPr/>
        </p:nvSpPr>
        <p:spPr bwMode="auto">
          <a:xfrm>
            <a:off x="6486525" y="0"/>
            <a:ext cx="26574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ru-RU"/>
              <a:t>Hanson and Case</a:t>
            </a:r>
            <a:r>
              <a:rPr lang="ru-RU" altLang="ru-RU"/>
              <a:t>, 196</a:t>
            </a:r>
            <a:r>
              <a:rPr lang="en-US" altLang="ru-RU"/>
              <a:t>3</a:t>
            </a:r>
            <a:endParaRPr lang="ru-RU" altLang="ru-RU"/>
          </a:p>
        </p:txBody>
      </p:sp>
      <p:graphicFrame>
        <p:nvGraphicFramePr>
          <p:cNvPr id="21509" name="Object 7">
            <a:extLst>
              <a:ext uri="{FF2B5EF4-FFF2-40B4-BE49-F238E27FC236}">
                <a16:creationId xmlns:a16="http://schemas.microsoft.com/office/drawing/2014/main" id="{CFFFEA35-3495-4F71-8886-6BD0B20A1CEE}"/>
              </a:ext>
            </a:extLst>
          </p:cNvPr>
          <p:cNvGraphicFramePr>
            <a:graphicFrameLocks noGrp="1" noChangeAspect="1"/>
          </p:cNvGraphicFramePr>
          <p:nvPr>
            <p:ph sz="half" idx="2"/>
          </p:nvPr>
        </p:nvGraphicFramePr>
        <p:xfrm>
          <a:off x="4211638" y="2060575"/>
          <a:ext cx="4932362" cy="4070350"/>
        </p:xfrm>
        <a:graphic>
          <a:graphicData uri="http://schemas.openxmlformats.org/presentationml/2006/ole">
            <mc:AlternateContent xmlns:mc="http://schemas.openxmlformats.org/markup-compatibility/2006">
              <mc:Choice xmlns:v="urn:schemas-microsoft-com:vml" Requires="v">
                <p:oleObj name="PHOTO-PAINT" r:id="rId5" imgW="3349475" imgH="2764542" progId="CorelPhotoPaint.Image.12">
                  <p:embed/>
                </p:oleObj>
              </mc:Choice>
              <mc:Fallback>
                <p:oleObj name="PHOTO-PAINT" r:id="rId5" imgW="3349475" imgH="2764542" progId="CorelPhotoPaint.Image.12">
                  <p:embed/>
                  <p:pic>
                    <p:nvPicPr>
                      <p:cNvPr id="21509" name="Object 7">
                        <a:extLst>
                          <a:ext uri="{FF2B5EF4-FFF2-40B4-BE49-F238E27FC236}">
                            <a16:creationId xmlns:a16="http://schemas.microsoft.com/office/drawing/2014/main" id="{CFFFEA35-3495-4F71-8886-6BD0B20A1C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2060575"/>
                        <a:ext cx="4932362"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Номер слайда 1">
            <a:extLst>
              <a:ext uri="{FF2B5EF4-FFF2-40B4-BE49-F238E27FC236}">
                <a16:creationId xmlns:a16="http://schemas.microsoft.com/office/drawing/2014/main" id="{6943A2F5-512A-4F98-88B8-F785FB6BB2E7}"/>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C8A4A0-5DF7-4AE4-867C-69E17CC76A75}" type="slidenum">
              <a:rPr lang="ru-RU" altLang="ru-RU" sz="2800">
                <a:solidFill>
                  <a:srgbClr val="FF0000"/>
                </a:solidFill>
              </a:rPr>
              <a:pPr/>
              <a:t>19</a:t>
            </a:fld>
            <a:endParaRPr lang="ru-RU" altLang="ru-RU" sz="28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A3EDC9D-7770-4F02-952C-DF1DE7016878}"/>
              </a:ext>
            </a:extLst>
          </p:cNvPr>
          <p:cNvSpPr>
            <a:spLocks noGrp="1" noChangeArrowheads="1"/>
          </p:cNvSpPr>
          <p:nvPr>
            <p:ph type="title"/>
          </p:nvPr>
        </p:nvSpPr>
        <p:spPr/>
        <p:txBody>
          <a:bodyPr/>
          <a:lstStyle/>
          <a:p>
            <a:pPr eaLnBrk="1" hangingPunct="1"/>
            <a:r>
              <a:rPr lang="ru-RU" altLang="ru-RU"/>
              <a:t>Изотопные индикаторы</a:t>
            </a:r>
          </a:p>
        </p:txBody>
      </p:sp>
      <p:sp>
        <p:nvSpPr>
          <p:cNvPr id="4099" name="Rectangle 3">
            <a:extLst>
              <a:ext uri="{FF2B5EF4-FFF2-40B4-BE49-F238E27FC236}">
                <a16:creationId xmlns:a16="http://schemas.microsoft.com/office/drawing/2014/main" id="{5F9565DA-8025-48D1-807B-E0BFE48973C3}"/>
              </a:ext>
            </a:extLst>
          </p:cNvPr>
          <p:cNvSpPr>
            <a:spLocks noGrp="1" noChangeArrowheads="1"/>
          </p:cNvSpPr>
          <p:nvPr>
            <p:ph type="body" idx="1"/>
          </p:nvPr>
        </p:nvSpPr>
        <p:spPr/>
        <p:txBody>
          <a:bodyPr/>
          <a:lstStyle/>
          <a:p>
            <a:pPr eaLnBrk="1" hangingPunct="1"/>
            <a:r>
              <a:rPr lang="ru-RU" altLang="ru-RU"/>
              <a:t>Стабильные </a:t>
            </a:r>
          </a:p>
          <a:p>
            <a:pPr lvl="1" eaLnBrk="1" hangingPunct="1"/>
            <a:r>
              <a:rPr lang="en-US" altLang="ru-RU" baseline="30000"/>
              <a:t>16</a:t>
            </a:r>
            <a:r>
              <a:rPr lang="en-US" altLang="ru-RU"/>
              <a:t>O - 99,756%; </a:t>
            </a:r>
            <a:r>
              <a:rPr lang="en-US" altLang="ru-RU" baseline="30000"/>
              <a:t>17</a:t>
            </a:r>
            <a:r>
              <a:rPr lang="en-US" altLang="ru-RU"/>
              <a:t>O – 0,037%; </a:t>
            </a:r>
            <a:r>
              <a:rPr lang="en-US" altLang="ru-RU" baseline="30000"/>
              <a:t>18</a:t>
            </a:r>
            <a:r>
              <a:rPr lang="en-US" altLang="ru-RU"/>
              <a:t>O – 0,204%</a:t>
            </a:r>
            <a:endParaRPr lang="ru-RU" altLang="ru-RU"/>
          </a:p>
          <a:p>
            <a:pPr lvl="1" eaLnBrk="1" hangingPunct="1"/>
            <a:r>
              <a:rPr lang="ru-RU" altLang="ru-RU"/>
              <a:t>Масс-спектрометрия, активационный анализ.</a:t>
            </a:r>
          </a:p>
          <a:p>
            <a:pPr eaLnBrk="1" hangingPunct="1"/>
            <a:r>
              <a:rPr lang="ru-RU" altLang="ru-RU"/>
              <a:t>Радиоактивные</a:t>
            </a:r>
          </a:p>
          <a:p>
            <a:pPr lvl="1" eaLnBrk="1" hangingPunct="1"/>
            <a:r>
              <a:rPr lang="ru-RU" altLang="ru-RU"/>
              <a:t>Водород – </a:t>
            </a:r>
            <a:r>
              <a:rPr lang="en-US" altLang="ru-RU" baseline="30000"/>
              <a:t>3</a:t>
            </a:r>
            <a:r>
              <a:rPr lang="en-US" altLang="ru-RU"/>
              <a:t>H</a:t>
            </a:r>
          </a:p>
          <a:p>
            <a:pPr lvl="1" eaLnBrk="1" hangingPunct="1"/>
            <a:r>
              <a:rPr lang="ru-RU" altLang="ru-RU"/>
              <a:t>Регистрация собственного излучения</a:t>
            </a:r>
          </a:p>
        </p:txBody>
      </p:sp>
      <p:sp>
        <p:nvSpPr>
          <p:cNvPr id="4100" name="Номер слайда 1">
            <a:extLst>
              <a:ext uri="{FF2B5EF4-FFF2-40B4-BE49-F238E27FC236}">
                <a16:creationId xmlns:a16="http://schemas.microsoft.com/office/drawing/2014/main" id="{B4E6A37C-5B44-41F5-BB94-CEFA79B5C400}"/>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D26E10-20FC-4AB6-BDC4-0494138C581E}" type="slidenum">
              <a:rPr lang="ru-RU" altLang="ru-RU" sz="2800">
                <a:solidFill>
                  <a:srgbClr val="FF0000"/>
                </a:solidFill>
              </a:rPr>
              <a:pPr/>
              <a:t>2</a:t>
            </a:fld>
            <a:endParaRPr lang="ru-RU" altLang="ru-RU" sz="28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0A88CC9-8E97-4383-A450-5F3A4480B382}"/>
              </a:ext>
            </a:extLst>
          </p:cNvPr>
          <p:cNvSpPr>
            <a:spLocks noGrp="1" noChangeArrowheads="1"/>
          </p:cNvSpPr>
          <p:nvPr>
            <p:ph type="title"/>
          </p:nvPr>
        </p:nvSpPr>
        <p:spPr/>
        <p:txBody>
          <a:bodyPr/>
          <a:lstStyle/>
          <a:p>
            <a:pPr eaLnBrk="1" hangingPunct="1"/>
            <a:r>
              <a:rPr lang="ru-RU" altLang="ru-RU"/>
              <a:t>Стабильные индикаторы</a:t>
            </a:r>
          </a:p>
        </p:txBody>
      </p:sp>
      <p:sp>
        <p:nvSpPr>
          <p:cNvPr id="5123" name="Rectangle 5">
            <a:extLst>
              <a:ext uri="{FF2B5EF4-FFF2-40B4-BE49-F238E27FC236}">
                <a16:creationId xmlns:a16="http://schemas.microsoft.com/office/drawing/2014/main" id="{CA5CCEFD-1EFC-4606-94EC-F71C101653F2}"/>
              </a:ext>
            </a:extLst>
          </p:cNvPr>
          <p:cNvSpPr>
            <a:spLocks noGrp="1" noChangeArrowheads="1"/>
          </p:cNvSpPr>
          <p:nvPr>
            <p:ph type="body" sz="half" idx="1"/>
          </p:nvPr>
        </p:nvSpPr>
        <p:spPr/>
        <p:txBody>
          <a:bodyPr/>
          <a:lstStyle/>
          <a:p>
            <a:pPr eaLnBrk="1" hangingPunct="1"/>
            <a:r>
              <a:rPr lang="ru-RU" altLang="ru-RU" sz="2800">
                <a:solidFill>
                  <a:srgbClr val="006600"/>
                </a:solidFill>
              </a:rPr>
              <a:t>Безопасность (отсутствие ионизирующих излечений)</a:t>
            </a:r>
          </a:p>
        </p:txBody>
      </p:sp>
      <p:sp>
        <p:nvSpPr>
          <p:cNvPr id="5124" name="Rectangle 6">
            <a:extLst>
              <a:ext uri="{FF2B5EF4-FFF2-40B4-BE49-F238E27FC236}">
                <a16:creationId xmlns:a16="http://schemas.microsoft.com/office/drawing/2014/main" id="{9BD46771-2DC0-4BB2-8914-C8C06E4F8098}"/>
              </a:ext>
            </a:extLst>
          </p:cNvPr>
          <p:cNvSpPr>
            <a:spLocks noGrp="1" noChangeArrowheads="1"/>
          </p:cNvSpPr>
          <p:nvPr>
            <p:ph type="body" sz="half" idx="2"/>
          </p:nvPr>
        </p:nvSpPr>
        <p:spPr/>
        <p:txBody>
          <a:bodyPr/>
          <a:lstStyle/>
          <a:p>
            <a:pPr eaLnBrk="1" hangingPunct="1"/>
            <a:r>
              <a:rPr lang="ru-RU" altLang="ru-RU" sz="2800">
                <a:solidFill>
                  <a:srgbClr val="CC0000"/>
                </a:solidFill>
              </a:rPr>
              <a:t>Высокая стоимость препаратов</a:t>
            </a:r>
          </a:p>
          <a:p>
            <a:pPr eaLnBrk="1" hangingPunct="1"/>
            <a:r>
              <a:rPr lang="ru-RU" altLang="ru-RU" sz="2800">
                <a:solidFill>
                  <a:srgbClr val="CC0000"/>
                </a:solidFill>
              </a:rPr>
              <a:t>Сложная техника регистрации</a:t>
            </a:r>
          </a:p>
          <a:p>
            <a:pPr eaLnBrk="1" hangingPunct="1"/>
            <a:r>
              <a:rPr lang="ru-RU" altLang="ru-RU" sz="2800">
                <a:solidFill>
                  <a:srgbClr val="CC0000"/>
                </a:solidFill>
                <a:cs typeface="Arial" panose="020B0604020202020204" pitchFamily="34" charset="0"/>
              </a:rPr>
              <a:t>Сравнительно высокие пределы обнаружения </a:t>
            </a:r>
            <a:br>
              <a:rPr lang="ru-RU" altLang="ru-RU" sz="2800">
                <a:solidFill>
                  <a:srgbClr val="CC0000"/>
                </a:solidFill>
                <a:cs typeface="Arial" panose="020B0604020202020204" pitchFamily="34" charset="0"/>
              </a:rPr>
            </a:br>
            <a:r>
              <a:rPr lang="en-US" altLang="ru-RU" sz="2800">
                <a:solidFill>
                  <a:srgbClr val="CC0000"/>
                </a:solidFill>
                <a:cs typeface="Arial" panose="020B0604020202020204" pitchFamily="34" charset="0"/>
              </a:rPr>
              <a:t>≥10</a:t>
            </a:r>
            <a:r>
              <a:rPr lang="en-US" altLang="ru-RU" sz="2800" baseline="30000">
                <a:solidFill>
                  <a:srgbClr val="CC0000"/>
                </a:solidFill>
                <a:cs typeface="Arial" panose="020B0604020202020204" pitchFamily="34" charset="0"/>
              </a:rPr>
              <a:t>-5</a:t>
            </a:r>
            <a:r>
              <a:rPr lang="en-US" altLang="ru-RU" sz="2800">
                <a:solidFill>
                  <a:srgbClr val="CC0000"/>
                </a:solidFill>
                <a:cs typeface="Arial" panose="020B0604020202020204" pitchFamily="34" charset="0"/>
              </a:rPr>
              <a:t>-10</a:t>
            </a:r>
            <a:r>
              <a:rPr lang="en-US" altLang="ru-RU" sz="2800" baseline="30000">
                <a:solidFill>
                  <a:srgbClr val="CC0000"/>
                </a:solidFill>
                <a:cs typeface="Arial" panose="020B0604020202020204" pitchFamily="34" charset="0"/>
              </a:rPr>
              <a:t>-17</a:t>
            </a:r>
            <a:r>
              <a:rPr lang="en-US" altLang="ru-RU" sz="2800">
                <a:solidFill>
                  <a:srgbClr val="CC0000"/>
                </a:solidFill>
                <a:cs typeface="Arial" panose="020B0604020202020204" pitchFamily="34" charset="0"/>
              </a:rPr>
              <a:t>%</a:t>
            </a:r>
          </a:p>
          <a:p>
            <a:pPr eaLnBrk="1" hangingPunct="1"/>
            <a:r>
              <a:rPr lang="ru-RU" altLang="ru-RU" sz="2800">
                <a:solidFill>
                  <a:srgbClr val="CC0000"/>
                </a:solidFill>
                <a:cs typeface="Arial" panose="020B0604020202020204" pitchFamily="34" charset="0"/>
              </a:rPr>
              <a:t>Изотопный обмен</a:t>
            </a:r>
            <a:endParaRPr lang="en-US" altLang="ru-RU" sz="2800">
              <a:solidFill>
                <a:srgbClr val="CC0000"/>
              </a:solidFill>
              <a:cs typeface="Arial" panose="020B0604020202020204" pitchFamily="34" charset="0"/>
            </a:endParaRPr>
          </a:p>
        </p:txBody>
      </p:sp>
      <p:sp>
        <p:nvSpPr>
          <p:cNvPr id="5125" name="Номер слайда 1">
            <a:extLst>
              <a:ext uri="{FF2B5EF4-FFF2-40B4-BE49-F238E27FC236}">
                <a16:creationId xmlns:a16="http://schemas.microsoft.com/office/drawing/2014/main" id="{3086E91D-52D0-4CEB-9271-26271628AAAB}"/>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3464CF-530A-4B53-88CA-582F402ED7C4}" type="slidenum">
              <a:rPr lang="ru-RU" altLang="ru-RU" sz="2800">
                <a:solidFill>
                  <a:srgbClr val="FF0000"/>
                </a:solidFill>
              </a:rPr>
              <a:pPr/>
              <a:t>3</a:t>
            </a:fld>
            <a:endParaRPr lang="ru-RU" altLang="ru-RU" sz="2800">
              <a:solidFill>
                <a:srgbClr val="FF0000"/>
              </a:solidFill>
            </a:endParaRPr>
          </a:p>
        </p:txBody>
      </p:sp>
      <p:graphicFrame>
        <p:nvGraphicFramePr>
          <p:cNvPr id="2" name="Таблица 2">
            <a:extLst>
              <a:ext uri="{FF2B5EF4-FFF2-40B4-BE49-F238E27FC236}">
                <a16:creationId xmlns:a16="http://schemas.microsoft.com/office/drawing/2014/main" id="{A511A34B-122A-4957-96AF-D8E90B9C5904}"/>
              </a:ext>
            </a:extLst>
          </p:cNvPr>
          <p:cNvGraphicFramePr>
            <a:graphicFrameLocks noGrp="1"/>
          </p:cNvGraphicFramePr>
          <p:nvPr>
            <p:extLst>
              <p:ext uri="{D42A27DB-BD31-4B8C-83A1-F6EECF244321}">
                <p14:modId xmlns:p14="http://schemas.microsoft.com/office/powerpoint/2010/main" val="1069642591"/>
              </p:ext>
            </p:extLst>
          </p:nvPr>
        </p:nvGraphicFramePr>
        <p:xfrm>
          <a:off x="457200" y="4918710"/>
          <a:ext cx="3744416" cy="146304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95831568"/>
                    </a:ext>
                  </a:extLst>
                </a:gridCol>
                <a:gridCol w="1872208">
                  <a:extLst>
                    <a:ext uri="{9D8B030D-6E8A-4147-A177-3AD203B41FA5}">
                      <a16:colId xmlns:a16="http://schemas.microsoft.com/office/drawing/2014/main" val="43583365"/>
                    </a:ext>
                  </a:extLst>
                </a:gridCol>
              </a:tblGrid>
              <a:tr h="325200">
                <a:tc>
                  <a:txBody>
                    <a:bodyPr/>
                    <a:lstStyle/>
                    <a:p>
                      <a:pPr algn="ctr"/>
                      <a:r>
                        <a:rPr lang="ru-RU" dirty="0"/>
                        <a:t>Изотоп</a:t>
                      </a:r>
                    </a:p>
                  </a:txBody>
                  <a:tcPr/>
                </a:tc>
                <a:tc>
                  <a:txBody>
                    <a:bodyPr/>
                    <a:lstStyle/>
                    <a:p>
                      <a:pPr algn="ctr"/>
                      <a:r>
                        <a:rPr lang="ru-RU" dirty="0"/>
                        <a:t>Доля</a:t>
                      </a:r>
                    </a:p>
                  </a:txBody>
                  <a:tcPr/>
                </a:tc>
                <a:extLst>
                  <a:ext uri="{0D108BD9-81ED-4DB2-BD59-A6C34878D82A}">
                    <a16:rowId xmlns:a16="http://schemas.microsoft.com/office/drawing/2014/main" val="1979215750"/>
                  </a:ext>
                </a:extLst>
              </a:tr>
              <a:tr h="325200">
                <a:tc>
                  <a:txBody>
                    <a:bodyPr/>
                    <a:lstStyle/>
                    <a:p>
                      <a:pPr algn="ctr"/>
                      <a:r>
                        <a:rPr lang="ru-RU" baseline="30000" dirty="0"/>
                        <a:t>16</a:t>
                      </a:r>
                      <a:r>
                        <a:rPr lang="en-US" dirty="0"/>
                        <a:t>O</a:t>
                      </a:r>
                      <a:endParaRPr lang="ru-RU" dirty="0"/>
                    </a:p>
                  </a:txBody>
                  <a:tcPr/>
                </a:tc>
                <a:tc>
                  <a:txBody>
                    <a:bodyPr/>
                    <a:lstStyle/>
                    <a:p>
                      <a:pPr algn="ctr"/>
                      <a:r>
                        <a:rPr lang="en-US" dirty="0"/>
                        <a:t>99,756%</a:t>
                      </a:r>
                      <a:endParaRPr lang="ru-RU" dirty="0"/>
                    </a:p>
                  </a:txBody>
                  <a:tcPr/>
                </a:tc>
                <a:extLst>
                  <a:ext uri="{0D108BD9-81ED-4DB2-BD59-A6C34878D82A}">
                    <a16:rowId xmlns:a16="http://schemas.microsoft.com/office/drawing/2014/main" val="2295370946"/>
                  </a:ext>
                </a:extLst>
              </a:tr>
              <a:tr h="325200">
                <a:tc>
                  <a:txBody>
                    <a:bodyPr/>
                    <a:lstStyle/>
                    <a:p>
                      <a:pPr algn="ctr"/>
                      <a:r>
                        <a:rPr lang="en-US" baseline="30000" dirty="0"/>
                        <a:t>17</a:t>
                      </a:r>
                      <a:r>
                        <a:rPr lang="en-US" dirty="0"/>
                        <a:t>O</a:t>
                      </a:r>
                      <a:endParaRPr lang="ru-RU" dirty="0"/>
                    </a:p>
                  </a:txBody>
                  <a:tcPr/>
                </a:tc>
                <a:tc>
                  <a:txBody>
                    <a:bodyPr/>
                    <a:lstStyle/>
                    <a:p>
                      <a:pPr algn="ctr"/>
                      <a:r>
                        <a:rPr lang="en-US" dirty="0"/>
                        <a:t>0,037%</a:t>
                      </a:r>
                      <a:endParaRPr lang="ru-RU" dirty="0"/>
                    </a:p>
                  </a:txBody>
                  <a:tcPr/>
                </a:tc>
                <a:extLst>
                  <a:ext uri="{0D108BD9-81ED-4DB2-BD59-A6C34878D82A}">
                    <a16:rowId xmlns:a16="http://schemas.microsoft.com/office/drawing/2014/main" val="534225376"/>
                  </a:ext>
                </a:extLst>
              </a:tr>
              <a:tr h="325200">
                <a:tc>
                  <a:txBody>
                    <a:bodyPr/>
                    <a:lstStyle/>
                    <a:p>
                      <a:pPr algn="ctr"/>
                      <a:r>
                        <a:rPr lang="en-US" baseline="30000" dirty="0"/>
                        <a:t>18</a:t>
                      </a:r>
                      <a:r>
                        <a:rPr lang="en-US" dirty="0"/>
                        <a:t>O</a:t>
                      </a:r>
                      <a:endParaRPr lang="ru-RU" dirty="0"/>
                    </a:p>
                  </a:txBody>
                  <a:tcPr/>
                </a:tc>
                <a:tc>
                  <a:txBody>
                    <a:bodyPr/>
                    <a:lstStyle/>
                    <a:p>
                      <a:pPr algn="ctr"/>
                      <a:r>
                        <a:rPr lang="en-US" dirty="0"/>
                        <a:t>0,204%</a:t>
                      </a:r>
                      <a:endParaRPr lang="ru-RU" dirty="0"/>
                    </a:p>
                  </a:txBody>
                  <a:tcPr/>
                </a:tc>
                <a:extLst>
                  <a:ext uri="{0D108BD9-81ED-4DB2-BD59-A6C34878D82A}">
                    <a16:rowId xmlns:a16="http://schemas.microsoft.com/office/drawing/2014/main" val="345600613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4110FE-8F34-4665-A027-193245F3CDE1}"/>
              </a:ext>
            </a:extLst>
          </p:cNvPr>
          <p:cNvSpPr>
            <a:spLocks noGrp="1" noChangeArrowheads="1"/>
          </p:cNvSpPr>
          <p:nvPr>
            <p:ph type="title"/>
          </p:nvPr>
        </p:nvSpPr>
        <p:spPr/>
        <p:txBody>
          <a:bodyPr/>
          <a:lstStyle/>
          <a:p>
            <a:pPr eaLnBrk="1" hangingPunct="1"/>
            <a:r>
              <a:rPr lang="ru-RU" altLang="ru-RU"/>
              <a:t>Радиоактивные индикаторы</a:t>
            </a:r>
          </a:p>
        </p:txBody>
      </p:sp>
      <p:sp>
        <p:nvSpPr>
          <p:cNvPr id="6147" name="Rectangle 3">
            <a:extLst>
              <a:ext uri="{FF2B5EF4-FFF2-40B4-BE49-F238E27FC236}">
                <a16:creationId xmlns:a16="http://schemas.microsoft.com/office/drawing/2014/main" id="{2C42D873-9EC9-47D0-AFB1-2668767A9D8F}"/>
              </a:ext>
            </a:extLst>
          </p:cNvPr>
          <p:cNvSpPr>
            <a:spLocks noGrp="1" noChangeArrowheads="1"/>
          </p:cNvSpPr>
          <p:nvPr>
            <p:ph type="body" sz="half" idx="1"/>
          </p:nvPr>
        </p:nvSpPr>
        <p:spPr/>
        <p:txBody>
          <a:bodyPr/>
          <a:lstStyle/>
          <a:p>
            <a:pPr eaLnBrk="1" hangingPunct="1"/>
            <a:r>
              <a:rPr lang="ru-RU" altLang="ru-RU" sz="2800">
                <a:solidFill>
                  <a:srgbClr val="006600"/>
                </a:solidFill>
              </a:rPr>
              <a:t>10</a:t>
            </a:r>
            <a:r>
              <a:rPr lang="ru-RU" altLang="ru-RU" sz="2800" baseline="30000">
                <a:solidFill>
                  <a:srgbClr val="006600"/>
                </a:solidFill>
              </a:rPr>
              <a:t>-16</a:t>
            </a:r>
            <a:r>
              <a:rPr lang="ru-RU" altLang="ru-RU" sz="2800">
                <a:solidFill>
                  <a:srgbClr val="006600"/>
                </a:solidFill>
              </a:rPr>
              <a:t>-10</a:t>
            </a:r>
            <a:r>
              <a:rPr lang="ru-RU" altLang="ru-RU" sz="2800" baseline="30000">
                <a:solidFill>
                  <a:srgbClr val="006600"/>
                </a:solidFill>
              </a:rPr>
              <a:t>-20</a:t>
            </a:r>
            <a:r>
              <a:rPr lang="ru-RU" altLang="ru-RU" sz="2800">
                <a:solidFill>
                  <a:srgbClr val="006600"/>
                </a:solidFill>
              </a:rPr>
              <a:t>%</a:t>
            </a:r>
          </a:p>
        </p:txBody>
      </p:sp>
      <p:sp>
        <p:nvSpPr>
          <p:cNvPr id="6148" name="Rectangle 4">
            <a:extLst>
              <a:ext uri="{FF2B5EF4-FFF2-40B4-BE49-F238E27FC236}">
                <a16:creationId xmlns:a16="http://schemas.microsoft.com/office/drawing/2014/main" id="{82E5F2EB-B847-4376-90B1-B6B0812A311C}"/>
              </a:ext>
            </a:extLst>
          </p:cNvPr>
          <p:cNvSpPr>
            <a:spLocks noGrp="1" noChangeArrowheads="1"/>
          </p:cNvSpPr>
          <p:nvPr>
            <p:ph type="body" sz="half" idx="2"/>
          </p:nvPr>
        </p:nvSpPr>
        <p:spPr/>
        <p:txBody>
          <a:bodyPr/>
          <a:lstStyle/>
          <a:p>
            <a:pPr eaLnBrk="1" hangingPunct="1"/>
            <a:r>
              <a:rPr lang="ru-RU" altLang="ru-RU" sz="2800">
                <a:solidFill>
                  <a:srgbClr val="CC0000"/>
                </a:solidFill>
              </a:rPr>
              <a:t>Ионизирующие излучения</a:t>
            </a:r>
            <a:endParaRPr lang="en-US" altLang="ru-RU" sz="2800">
              <a:solidFill>
                <a:srgbClr val="CC0000"/>
              </a:solidFill>
              <a:cs typeface="Arial" panose="020B0604020202020204" pitchFamily="34" charset="0"/>
            </a:endParaRPr>
          </a:p>
        </p:txBody>
      </p:sp>
      <p:sp>
        <p:nvSpPr>
          <p:cNvPr id="6149" name="Номер слайда 1">
            <a:extLst>
              <a:ext uri="{FF2B5EF4-FFF2-40B4-BE49-F238E27FC236}">
                <a16:creationId xmlns:a16="http://schemas.microsoft.com/office/drawing/2014/main" id="{BD79F30C-7795-4CE4-B932-AEFC5D2E99AD}"/>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010FE3-7F34-4625-9653-CA92BC83EFFC}" type="slidenum">
              <a:rPr lang="ru-RU" altLang="ru-RU" sz="2800">
                <a:solidFill>
                  <a:srgbClr val="FF0000"/>
                </a:solidFill>
              </a:rPr>
              <a:pPr/>
              <a:t>4</a:t>
            </a:fld>
            <a:endParaRPr lang="ru-RU" altLang="ru-RU" sz="28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311F017-26D8-48F4-B748-7CD720E4E208}"/>
              </a:ext>
            </a:extLst>
          </p:cNvPr>
          <p:cNvSpPr>
            <a:spLocks noGrp="1" noChangeArrowheads="1"/>
          </p:cNvSpPr>
          <p:nvPr>
            <p:ph type="title"/>
          </p:nvPr>
        </p:nvSpPr>
        <p:spPr/>
        <p:txBody>
          <a:bodyPr/>
          <a:lstStyle/>
          <a:p>
            <a:pPr eaLnBrk="1" hangingPunct="1"/>
            <a:r>
              <a:rPr lang="ru-RU" altLang="ru-RU"/>
              <a:t>Радиоактивные индикаторы</a:t>
            </a:r>
          </a:p>
        </p:txBody>
      </p:sp>
      <p:sp>
        <p:nvSpPr>
          <p:cNvPr id="7171" name="Rectangle 3">
            <a:extLst>
              <a:ext uri="{FF2B5EF4-FFF2-40B4-BE49-F238E27FC236}">
                <a16:creationId xmlns:a16="http://schemas.microsoft.com/office/drawing/2014/main" id="{9A673E52-E1A2-4E0D-89DD-4F030CC5DAE2}"/>
              </a:ext>
            </a:extLst>
          </p:cNvPr>
          <p:cNvSpPr>
            <a:spLocks noGrp="1" noChangeArrowheads="1"/>
          </p:cNvSpPr>
          <p:nvPr>
            <p:ph type="body" idx="1"/>
          </p:nvPr>
        </p:nvSpPr>
        <p:spPr/>
        <p:txBody>
          <a:bodyPr/>
          <a:lstStyle/>
          <a:p>
            <a:pPr eaLnBrk="1" hangingPunct="1"/>
            <a:r>
              <a:rPr lang="ru-RU" altLang="ru-RU"/>
              <a:t>Продукты деления при ядерных реакциях</a:t>
            </a:r>
          </a:p>
          <a:p>
            <a:pPr eaLnBrk="1" hangingPunct="1"/>
            <a:r>
              <a:rPr lang="ru-RU" altLang="ru-RU"/>
              <a:t>Продукты активации ионизирующими излучениями</a:t>
            </a:r>
          </a:p>
          <a:p>
            <a:pPr eaLnBrk="1" hangingPunct="1"/>
            <a:r>
              <a:rPr lang="ru-RU" altLang="ru-RU"/>
              <a:t>Продукты распада долгоживущих «материнских» радионуклидов:</a:t>
            </a:r>
            <a:br>
              <a:rPr lang="ru-RU" altLang="ru-RU"/>
            </a:br>
            <a:r>
              <a:rPr lang="en-US" altLang="ru-RU" baseline="30000"/>
              <a:t>232</a:t>
            </a:r>
            <a:r>
              <a:rPr lang="en-US" altLang="ru-RU"/>
              <a:t>Th </a:t>
            </a:r>
            <a:r>
              <a:rPr lang="ru-RU" altLang="ru-RU"/>
              <a:t>(</a:t>
            </a:r>
            <a:r>
              <a:rPr lang="en-US" altLang="ru-RU"/>
              <a:t>T</a:t>
            </a:r>
            <a:r>
              <a:rPr lang="en-US" altLang="ru-RU" baseline="-25000"/>
              <a:t>1/2</a:t>
            </a:r>
            <a:r>
              <a:rPr lang="en-US" altLang="ru-RU"/>
              <a:t>=1,4</a:t>
            </a:r>
            <a:r>
              <a:rPr lang="en-US" altLang="ru-RU">
                <a:cs typeface="Arial" panose="020B0604020202020204" pitchFamily="34" charset="0"/>
              </a:rPr>
              <a:t>·10</a:t>
            </a:r>
            <a:r>
              <a:rPr lang="en-US" altLang="ru-RU" baseline="30000">
                <a:cs typeface="Arial" panose="020B0604020202020204" pitchFamily="34" charset="0"/>
              </a:rPr>
              <a:t>10</a:t>
            </a:r>
            <a:r>
              <a:rPr lang="en-US" altLang="ru-RU">
                <a:cs typeface="Arial" panose="020B0604020202020204" pitchFamily="34" charset="0"/>
              </a:rPr>
              <a:t> </a:t>
            </a:r>
            <a:r>
              <a:rPr lang="ru-RU" altLang="ru-RU">
                <a:cs typeface="Arial" panose="020B0604020202020204" pitchFamily="34" charset="0"/>
              </a:rPr>
              <a:t>лет</a:t>
            </a:r>
            <a:r>
              <a:rPr lang="en-US" altLang="ru-RU">
                <a:cs typeface="Arial" panose="020B0604020202020204" pitchFamily="34" charset="0"/>
              </a:rPr>
              <a:t>) </a:t>
            </a:r>
            <a:br>
              <a:rPr lang="ru-RU" altLang="ru-RU">
                <a:cs typeface="Arial" panose="020B0604020202020204" pitchFamily="34" charset="0"/>
              </a:rPr>
            </a:br>
            <a:r>
              <a:rPr lang="ru-RU" altLang="ru-RU">
                <a:cs typeface="Arial" panose="020B0604020202020204" pitchFamily="34" charset="0"/>
              </a:rPr>
              <a:t>метка – </a:t>
            </a:r>
            <a:r>
              <a:rPr lang="en-US" altLang="ru-RU" baseline="30000">
                <a:cs typeface="Arial" panose="020B0604020202020204" pitchFamily="34" charset="0"/>
              </a:rPr>
              <a:t>234</a:t>
            </a:r>
            <a:r>
              <a:rPr lang="en-US" altLang="ru-RU">
                <a:cs typeface="Arial" panose="020B0604020202020204" pitchFamily="34" charset="0"/>
              </a:rPr>
              <a:t>Th (</a:t>
            </a:r>
            <a:r>
              <a:rPr lang="en-US" altLang="ru-RU"/>
              <a:t>T</a:t>
            </a:r>
            <a:r>
              <a:rPr lang="en-US" altLang="ru-RU" baseline="-25000"/>
              <a:t>1/2</a:t>
            </a:r>
            <a:r>
              <a:rPr lang="en-US" altLang="ru-RU">
                <a:cs typeface="Arial" panose="020B0604020202020204" pitchFamily="34" charset="0"/>
              </a:rPr>
              <a:t>=24,1 </a:t>
            </a:r>
            <a:r>
              <a:rPr lang="ru-RU" altLang="ru-RU">
                <a:cs typeface="Arial" panose="020B0604020202020204" pitchFamily="34" charset="0"/>
              </a:rPr>
              <a:t>сут.)</a:t>
            </a:r>
            <a:endParaRPr lang="en-US" altLang="ru-RU">
              <a:cs typeface="Arial" panose="020B0604020202020204" pitchFamily="34" charset="0"/>
            </a:endParaRPr>
          </a:p>
        </p:txBody>
      </p:sp>
      <p:sp>
        <p:nvSpPr>
          <p:cNvPr id="7172" name="Номер слайда 1">
            <a:extLst>
              <a:ext uri="{FF2B5EF4-FFF2-40B4-BE49-F238E27FC236}">
                <a16:creationId xmlns:a16="http://schemas.microsoft.com/office/drawing/2014/main" id="{31F26276-AA64-47BC-AB44-9FE57F6C1783}"/>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C5620A-0DD1-4B60-94CC-D05CE761FF47}" type="slidenum">
              <a:rPr lang="ru-RU" altLang="ru-RU" sz="2800">
                <a:solidFill>
                  <a:srgbClr val="FF0000"/>
                </a:solidFill>
              </a:rPr>
              <a:pPr/>
              <a:t>5</a:t>
            </a:fld>
            <a:endParaRPr lang="ru-RU" altLang="ru-RU" sz="28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AD1E6C0-C1CF-4AB4-B1D5-67E280677611}"/>
              </a:ext>
            </a:extLst>
          </p:cNvPr>
          <p:cNvSpPr>
            <a:spLocks noGrp="1" noChangeArrowheads="1"/>
          </p:cNvSpPr>
          <p:nvPr>
            <p:ph type="title"/>
          </p:nvPr>
        </p:nvSpPr>
        <p:spPr/>
        <p:txBody>
          <a:bodyPr/>
          <a:lstStyle/>
          <a:p>
            <a:pPr eaLnBrk="1" hangingPunct="1"/>
            <a:r>
              <a:rPr lang="ru-RU" altLang="ru-RU"/>
              <a:t>Радиоактивные индикаторы</a:t>
            </a:r>
          </a:p>
        </p:txBody>
      </p:sp>
      <p:sp>
        <p:nvSpPr>
          <p:cNvPr id="8195" name="Rectangle 3">
            <a:extLst>
              <a:ext uri="{FF2B5EF4-FFF2-40B4-BE49-F238E27FC236}">
                <a16:creationId xmlns:a16="http://schemas.microsoft.com/office/drawing/2014/main" id="{E43BC766-0C36-4AE8-8D6E-44E1F788851E}"/>
              </a:ext>
            </a:extLst>
          </p:cNvPr>
          <p:cNvSpPr>
            <a:spLocks noGrp="1" noChangeArrowheads="1"/>
          </p:cNvSpPr>
          <p:nvPr>
            <p:ph type="body" sz="half" idx="1"/>
          </p:nvPr>
        </p:nvSpPr>
        <p:spPr/>
        <p:txBody>
          <a:bodyPr/>
          <a:lstStyle/>
          <a:p>
            <a:pPr eaLnBrk="1" hangingPunct="1"/>
            <a:r>
              <a:rPr lang="ru-RU" altLang="ru-RU" sz="2800">
                <a:solidFill>
                  <a:srgbClr val="006600"/>
                </a:solidFill>
              </a:rPr>
              <a:t>10</a:t>
            </a:r>
            <a:r>
              <a:rPr lang="ru-RU" altLang="ru-RU" sz="2800" baseline="30000">
                <a:solidFill>
                  <a:srgbClr val="006600"/>
                </a:solidFill>
              </a:rPr>
              <a:t>-16</a:t>
            </a:r>
            <a:r>
              <a:rPr lang="ru-RU" altLang="ru-RU" sz="2800">
                <a:solidFill>
                  <a:srgbClr val="006600"/>
                </a:solidFill>
              </a:rPr>
              <a:t>-10</a:t>
            </a:r>
            <a:r>
              <a:rPr lang="ru-RU" altLang="ru-RU" sz="2800" baseline="30000">
                <a:solidFill>
                  <a:srgbClr val="006600"/>
                </a:solidFill>
              </a:rPr>
              <a:t>-20</a:t>
            </a:r>
            <a:r>
              <a:rPr lang="ru-RU" altLang="ru-RU" sz="2800">
                <a:solidFill>
                  <a:srgbClr val="006600"/>
                </a:solidFill>
              </a:rPr>
              <a:t>%</a:t>
            </a:r>
          </a:p>
        </p:txBody>
      </p:sp>
      <p:sp>
        <p:nvSpPr>
          <p:cNvPr id="8196" name="Rectangle 4">
            <a:extLst>
              <a:ext uri="{FF2B5EF4-FFF2-40B4-BE49-F238E27FC236}">
                <a16:creationId xmlns:a16="http://schemas.microsoft.com/office/drawing/2014/main" id="{B2586365-AA20-4B0B-9960-9D1AA4CF31E4}"/>
              </a:ext>
            </a:extLst>
          </p:cNvPr>
          <p:cNvSpPr>
            <a:spLocks noGrp="1" noChangeArrowheads="1"/>
          </p:cNvSpPr>
          <p:nvPr>
            <p:ph type="body" sz="half" idx="2"/>
          </p:nvPr>
        </p:nvSpPr>
        <p:spPr/>
        <p:txBody>
          <a:bodyPr/>
          <a:lstStyle/>
          <a:p>
            <a:pPr eaLnBrk="1" hangingPunct="1"/>
            <a:r>
              <a:rPr lang="ru-RU" altLang="ru-RU" sz="2800" dirty="0">
                <a:solidFill>
                  <a:srgbClr val="CC0000"/>
                </a:solidFill>
              </a:rPr>
              <a:t>Ионизирующие излучения</a:t>
            </a:r>
          </a:p>
          <a:p>
            <a:pPr eaLnBrk="1" hangingPunct="1"/>
            <a:r>
              <a:rPr lang="ru-RU" altLang="ru-RU" sz="2800" dirty="0">
                <a:solidFill>
                  <a:srgbClr val="CC0000"/>
                </a:solidFill>
              </a:rPr>
              <a:t>Артефакты при высоких активностях</a:t>
            </a:r>
            <a:endParaRPr lang="en-US" altLang="ru-RU" sz="2800" dirty="0">
              <a:solidFill>
                <a:srgbClr val="CC0000"/>
              </a:solidFill>
            </a:endParaRPr>
          </a:p>
          <a:p>
            <a:pPr eaLnBrk="1" hangingPunct="1"/>
            <a:r>
              <a:rPr lang="ru-RU" altLang="ru-RU" sz="2800" dirty="0">
                <a:solidFill>
                  <a:srgbClr val="CC0000"/>
                </a:solidFill>
              </a:rPr>
              <a:t>Изотопный обмен</a:t>
            </a:r>
          </a:p>
          <a:p>
            <a:pPr eaLnBrk="1" hangingPunct="1">
              <a:buFontTx/>
              <a:buNone/>
            </a:pPr>
            <a:endParaRPr lang="en-US" altLang="ru-RU" sz="2800" dirty="0">
              <a:solidFill>
                <a:srgbClr val="CC0000"/>
              </a:solidFill>
              <a:cs typeface="Arial" panose="020B0604020202020204" pitchFamily="34" charset="0"/>
            </a:endParaRPr>
          </a:p>
        </p:txBody>
      </p:sp>
      <p:sp>
        <p:nvSpPr>
          <p:cNvPr id="8197" name="Номер слайда 1">
            <a:extLst>
              <a:ext uri="{FF2B5EF4-FFF2-40B4-BE49-F238E27FC236}">
                <a16:creationId xmlns:a16="http://schemas.microsoft.com/office/drawing/2014/main" id="{2F2D7CB6-2ABF-4997-8DF4-CA95C6FC25CF}"/>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BF8555-5EB2-4E9D-8E6D-3A1948B25E66}" type="slidenum">
              <a:rPr lang="ru-RU" altLang="ru-RU" sz="2800">
                <a:solidFill>
                  <a:srgbClr val="FF0000"/>
                </a:solidFill>
              </a:rPr>
              <a:pPr/>
              <a:t>6</a:t>
            </a:fld>
            <a:endParaRPr lang="ru-RU" altLang="ru-RU" sz="2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276D7E-3751-47B1-A677-CD676889795E}"/>
              </a:ext>
            </a:extLst>
          </p:cNvPr>
          <p:cNvSpPr>
            <a:spLocks noGrp="1" noChangeArrowheads="1"/>
          </p:cNvSpPr>
          <p:nvPr>
            <p:ph type="title"/>
          </p:nvPr>
        </p:nvSpPr>
        <p:spPr/>
        <p:txBody>
          <a:bodyPr/>
          <a:lstStyle/>
          <a:p>
            <a:pPr eaLnBrk="1" hangingPunct="1"/>
            <a:r>
              <a:rPr lang="ru-RU" altLang="ru-RU"/>
              <a:t>Изотопный обмен</a:t>
            </a:r>
          </a:p>
        </p:txBody>
      </p:sp>
      <p:pic>
        <p:nvPicPr>
          <p:cNvPr id="9219" name="Picture 7">
            <a:extLst>
              <a:ext uri="{FF2B5EF4-FFF2-40B4-BE49-F238E27FC236}">
                <a16:creationId xmlns:a16="http://schemas.microsoft.com/office/drawing/2014/main" id="{045AD2B6-A460-44E7-9E8C-6C55F5667C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8538" y="1125538"/>
            <a:ext cx="46259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10">
            <a:extLst>
              <a:ext uri="{FF2B5EF4-FFF2-40B4-BE49-F238E27FC236}">
                <a16:creationId xmlns:a16="http://schemas.microsoft.com/office/drawing/2014/main" id="{F9E537A0-E0DD-4A97-AC21-1CB2DCCD801B}"/>
              </a:ext>
            </a:extLst>
          </p:cNvPr>
          <p:cNvSpPr>
            <a:spLocks noChangeShapeType="1"/>
          </p:cNvSpPr>
          <p:nvPr/>
        </p:nvSpPr>
        <p:spPr bwMode="auto">
          <a:xfrm>
            <a:off x="5292725" y="1268413"/>
            <a:ext cx="792163" cy="8636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1" name="Line 11">
            <a:extLst>
              <a:ext uri="{FF2B5EF4-FFF2-40B4-BE49-F238E27FC236}">
                <a16:creationId xmlns:a16="http://schemas.microsoft.com/office/drawing/2014/main" id="{C2963A36-0DDA-44D2-BD0E-964C058CDE91}"/>
              </a:ext>
            </a:extLst>
          </p:cNvPr>
          <p:cNvSpPr>
            <a:spLocks noChangeShapeType="1"/>
          </p:cNvSpPr>
          <p:nvPr/>
        </p:nvSpPr>
        <p:spPr bwMode="auto">
          <a:xfrm rot="5400000">
            <a:off x="5328444" y="1232694"/>
            <a:ext cx="792162" cy="8636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2" name="Номер слайда 1">
            <a:extLst>
              <a:ext uri="{FF2B5EF4-FFF2-40B4-BE49-F238E27FC236}">
                <a16:creationId xmlns:a16="http://schemas.microsoft.com/office/drawing/2014/main" id="{6BB1A944-73F0-42E0-BAC6-EC0679D062E6}"/>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AC6714-32C2-446E-8830-DC42064564D5}" type="slidenum">
              <a:rPr lang="ru-RU" altLang="ru-RU" sz="2800">
                <a:solidFill>
                  <a:srgbClr val="FF0000"/>
                </a:solidFill>
              </a:rPr>
              <a:pPr/>
              <a:t>7</a:t>
            </a:fld>
            <a:endParaRPr lang="ru-RU" altLang="ru-RU" sz="28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198A25C-31D1-4CEB-A42F-3B26731BC125}"/>
              </a:ext>
            </a:extLst>
          </p:cNvPr>
          <p:cNvSpPr>
            <a:spLocks noGrp="1" noChangeArrowheads="1"/>
          </p:cNvSpPr>
          <p:nvPr>
            <p:ph type="title"/>
          </p:nvPr>
        </p:nvSpPr>
        <p:spPr/>
        <p:txBody>
          <a:bodyPr/>
          <a:lstStyle/>
          <a:p>
            <a:pPr eaLnBrk="1" hangingPunct="1"/>
            <a:r>
              <a:rPr lang="ru-RU" altLang="ru-RU" sz="4000"/>
              <a:t>Изучение поведения животных</a:t>
            </a:r>
          </a:p>
        </p:txBody>
      </p:sp>
      <p:sp>
        <p:nvSpPr>
          <p:cNvPr id="10243" name="AutoShape 5">
            <a:extLst>
              <a:ext uri="{FF2B5EF4-FFF2-40B4-BE49-F238E27FC236}">
                <a16:creationId xmlns:a16="http://schemas.microsoft.com/office/drawing/2014/main" id="{14AF8C71-D933-4EC1-AFE8-96F07546F2A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0244" name="AutoShape 7">
            <a:extLst>
              <a:ext uri="{FF2B5EF4-FFF2-40B4-BE49-F238E27FC236}">
                <a16:creationId xmlns:a16="http://schemas.microsoft.com/office/drawing/2014/main" id="{E41FFCDF-DA0B-4AE8-99B9-67673E1BCAC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0245" name="Picture 9">
            <a:extLst>
              <a:ext uri="{FF2B5EF4-FFF2-40B4-BE49-F238E27FC236}">
                <a16:creationId xmlns:a16="http://schemas.microsoft.com/office/drawing/2014/main" id="{6A6FBBB1-B6B3-4892-A13F-C1CFFFF47E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113" y="4281488"/>
            <a:ext cx="35290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11">
            <a:extLst>
              <a:ext uri="{FF2B5EF4-FFF2-40B4-BE49-F238E27FC236}">
                <a16:creationId xmlns:a16="http://schemas.microsoft.com/office/drawing/2014/main" id="{19C8926F-ACED-4DA5-8F63-C4BEF5ABA2C7}"/>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0247" name="AutoShape 13">
            <a:extLst>
              <a:ext uri="{FF2B5EF4-FFF2-40B4-BE49-F238E27FC236}">
                <a16:creationId xmlns:a16="http://schemas.microsoft.com/office/drawing/2014/main" id="{F96641C8-2AC8-47EB-AB6C-9C343A498B2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0248" name="AutoShape 15">
            <a:extLst>
              <a:ext uri="{FF2B5EF4-FFF2-40B4-BE49-F238E27FC236}">
                <a16:creationId xmlns:a16="http://schemas.microsoft.com/office/drawing/2014/main" id="{6FBF9C08-8E8A-4217-BF22-BB4D3C17DC7F}"/>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0249" name="AutoShape 17">
            <a:extLst>
              <a:ext uri="{FF2B5EF4-FFF2-40B4-BE49-F238E27FC236}">
                <a16:creationId xmlns:a16="http://schemas.microsoft.com/office/drawing/2014/main" id="{4228727E-75E5-486F-8E70-26A2E88C0666}"/>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0250" name="Picture 19">
            <a:extLst>
              <a:ext uri="{FF2B5EF4-FFF2-40B4-BE49-F238E27FC236}">
                <a16:creationId xmlns:a16="http://schemas.microsoft.com/office/drawing/2014/main" id="{098A5D32-B775-4D4D-A03D-7D7959EAF63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1700" y="1285875"/>
            <a:ext cx="3598863"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1">
            <a:extLst>
              <a:ext uri="{FF2B5EF4-FFF2-40B4-BE49-F238E27FC236}">
                <a16:creationId xmlns:a16="http://schemas.microsoft.com/office/drawing/2014/main" id="{B7969E8F-5163-4E66-AA91-DC38A296158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87900" y="1268413"/>
            <a:ext cx="338296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3">
            <a:extLst>
              <a:ext uri="{FF2B5EF4-FFF2-40B4-BE49-F238E27FC236}">
                <a16:creationId xmlns:a16="http://schemas.microsoft.com/office/drawing/2014/main" id="{ED40324F-3A57-4461-BA17-90545F415BD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87900" y="3716338"/>
            <a:ext cx="338296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Номер слайда 1">
            <a:extLst>
              <a:ext uri="{FF2B5EF4-FFF2-40B4-BE49-F238E27FC236}">
                <a16:creationId xmlns:a16="http://schemas.microsoft.com/office/drawing/2014/main" id="{5D474BF8-AEE0-4CCB-BF1A-9D4E0C38B0FD}"/>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BF5D8D-588E-420F-BC76-8DDF6356B741}" type="slidenum">
              <a:rPr lang="ru-RU" altLang="ru-RU" sz="2800">
                <a:solidFill>
                  <a:srgbClr val="FF0000"/>
                </a:solidFill>
              </a:rPr>
              <a:pPr/>
              <a:t>8</a:t>
            </a:fld>
            <a:endParaRPr lang="ru-RU" altLang="ru-RU" sz="2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ED7452-4570-4586-92D5-0CBD8D1D5EB3}"/>
              </a:ext>
            </a:extLst>
          </p:cNvPr>
          <p:cNvSpPr>
            <a:spLocks noGrp="1" noChangeArrowheads="1"/>
          </p:cNvSpPr>
          <p:nvPr>
            <p:ph type="title"/>
          </p:nvPr>
        </p:nvSpPr>
        <p:spPr/>
        <p:txBody>
          <a:bodyPr/>
          <a:lstStyle/>
          <a:p>
            <a:pPr eaLnBrk="1" hangingPunct="1"/>
            <a:r>
              <a:rPr lang="ru-RU" altLang="ru-RU" sz="4000"/>
              <a:t>Изучение поведения животных</a:t>
            </a:r>
          </a:p>
        </p:txBody>
      </p:sp>
      <p:sp>
        <p:nvSpPr>
          <p:cNvPr id="11267" name="Rectangle 4">
            <a:extLst>
              <a:ext uri="{FF2B5EF4-FFF2-40B4-BE49-F238E27FC236}">
                <a16:creationId xmlns:a16="http://schemas.microsoft.com/office/drawing/2014/main" id="{59169C1F-F447-4D06-AE9D-191040C17892}"/>
              </a:ext>
            </a:extLst>
          </p:cNvPr>
          <p:cNvSpPr>
            <a:spLocks noGrp="1" noChangeArrowheads="1"/>
          </p:cNvSpPr>
          <p:nvPr>
            <p:ph type="body" sz="half" idx="1"/>
          </p:nvPr>
        </p:nvSpPr>
        <p:spPr/>
        <p:txBody>
          <a:bodyPr/>
          <a:lstStyle/>
          <a:p>
            <a:pPr eaLnBrk="1" hangingPunct="1"/>
            <a:r>
              <a:rPr lang="ru-RU" altLang="ru-RU" sz="2400"/>
              <a:t>Традиционные метки</a:t>
            </a:r>
          </a:p>
          <a:p>
            <a:pPr lvl="1" eaLnBrk="1" hangingPunct="1"/>
            <a:r>
              <a:rPr lang="ru-RU" altLang="ru-RU" sz="2000">
                <a:solidFill>
                  <a:srgbClr val="CC0000"/>
                </a:solidFill>
              </a:rPr>
              <a:t>сложность проведения наблюдений (под землей)</a:t>
            </a:r>
          </a:p>
          <a:p>
            <a:pPr lvl="1" eaLnBrk="1" hangingPunct="1"/>
            <a:r>
              <a:rPr lang="ru-RU" altLang="ru-RU" sz="2000">
                <a:solidFill>
                  <a:srgbClr val="CC0000"/>
                </a:solidFill>
              </a:rPr>
              <a:t>повторный отлов большого количества животных</a:t>
            </a:r>
          </a:p>
          <a:p>
            <a:pPr lvl="1" eaLnBrk="1" hangingPunct="1"/>
            <a:r>
              <a:rPr lang="ru-RU" altLang="ru-RU" sz="2000">
                <a:solidFill>
                  <a:srgbClr val="CC0000"/>
                </a:solidFill>
              </a:rPr>
              <a:t>изменение поведения животных вследствие контакта с человеком</a:t>
            </a:r>
          </a:p>
        </p:txBody>
      </p:sp>
      <p:sp>
        <p:nvSpPr>
          <p:cNvPr id="11268" name="Rectangle 5">
            <a:extLst>
              <a:ext uri="{FF2B5EF4-FFF2-40B4-BE49-F238E27FC236}">
                <a16:creationId xmlns:a16="http://schemas.microsoft.com/office/drawing/2014/main" id="{C2C1E9CA-D6D0-4C2B-87CF-5D0462E59FA3}"/>
              </a:ext>
            </a:extLst>
          </p:cNvPr>
          <p:cNvSpPr>
            <a:spLocks noGrp="1" noChangeArrowheads="1"/>
          </p:cNvSpPr>
          <p:nvPr>
            <p:ph type="body" sz="half" idx="2"/>
          </p:nvPr>
        </p:nvSpPr>
        <p:spPr/>
        <p:txBody>
          <a:bodyPr/>
          <a:lstStyle/>
          <a:p>
            <a:pPr eaLnBrk="1" hangingPunct="1"/>
            <a:r>
              <a:rPr lang="ru-RU" altLang="ru-RU" sz="2400"/>
              <a:t>Радионуклидные метки</a:t>
            </a:r>
          </a:p>
          <a:p>
            <a:pPr lvl="1" eaLnBrk="1" hangingPunct="1"/>
            <a:r>
              <a:rPr lang="ru-RU" altLang="ru-RU" sz="2000">
                <a:solidFill>
                  <a:srgbClr val="CC0000"/>
                </a:solidFill>
              </a:rPr>
              <a:t>сложное оборудование</a:t>
            </a:r>
          </a:p>
          <a:p>
            <a:pPr lvl="1" eaLnBrk="1" hangingPunct="1"/>
            <a:r>
              <a:rPr lang="ru-RU" altLang="ru-RU" sz="2000">
                <a:solidFill>
                  <a:srgbClr val="CC0000"/>
                </a:solidFill>
              </a:rPr>
              <a:t>поступление радионуклидов в окружающую среду</a:t>
            </a:r>
          </a:p>
          <a:p>
            <a:pPr lvl="1" eaLnBrk="1" hangingPunct="1"/>
            <a:r>
              <a:rPr lang="ru-RU" altLang="ru-RU" sz="2000">
                <a:solidFill>
                  <a:srgbClr val="CC0000"/>
                </a:solidFill>
              </a:rPr>
              <a:t>влияние ИИ на организм</a:t>
            </a:r>
          </a:p>
          <a:p>
            <a:pPr lvl="1" eaLnBrk="1" hangingPunct="1"/>
            <a:r>
              <a:rPr lang="ru-RU" altLang="ru-RU" sz="2000">
                <a:solidFill>
                  <a:srgbClr val="CC0000"/>
                </a:solidFill>
              </a:rPr>
              <a:t>невозможность различить особи</a:t>
            </a:r>
          </a:p>
        </p:txBody>
      </p:sp>
      <p:sp>
        <p:nvSpPr>
          <p:cNvPr id="11269" name="Номер слайда 1">
            <a:extLst>
              <a:ext uri="{FF2B5EF4-FFF2-40B4-BE49-F238E27FC236}">
                <a16:creationId xmlns:a16="http://schemas.microsoft.com/office/drawing/2014/main" id="{2FDF9D7D-D3DA-4863-98C2-35C3EB146E33}"/>
              </a:ext>
            </a:extLst>
          </p:cNvPr>
          <p:cNvSpPr>
            <a:spLocks noGrp="1"/>
          </p:cNvSpPr>
          <p:nvPr>
            <p:ph type="sldNum" sz="quarter" idx="12"/>
          </p:nvPr>
        </p:nvSpPr>
        <p:spPr>
          <a:xfrm>
            <a:off x="7005638"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3F50DE-BF7D-4CB5-A095-F47C68F39C42}" type="slidenum">
              <a:rPr lang="ru-RU" altLang="ru-RU" sz="2800">
                <a:solidFill>
                  <a:srgbClr val="FF0000"/>
                </a:solidFill>
              </a:rPr>
              <a:pPr/>
              <a:t>9</a:t>
            </a:fld>
            <a:endParaRPr lang="ru-RU" altLang="ru-RU" sz="2800">
              <a:solidFill>
                <a:srgbClr val="FF0000"/>
              </a:solidFill>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4396</TotalTime>
  <Words>3147</Words>
  <Application>Microsoft Office PowerPoint</Application>
  <PresentationFormat>Экран (4:3)</PresentationFormat>
  <Paragraphs>149</Paragraphs>
  <Slides>19</Slides>
  <Notes>18</Notes>
  <HiddenSlides>0</HiddenSlides>
  <MMClips>0</MMClips>
  <ScaleCrop>false</ScaleCrop>
  <HeadingPairs>
    <vt:vector size="8" baseType="variant">
      <vt:variant>
        <vt:lpstr>Использованные шрифты</vt:lpstr>
      </vt:variant>
      <vt:variant>
        <vt:i4>2</vt:i4>
      </vt: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4" baseType="lpstr">
      <vt:lpstr>Arial</vt:lpstr>
      <vt:lpstr>Calibri</vt:lpstr>
      <vt:lpstr>Оформление по умолчанию</vt:lpstr>
      <vt:lpstr>PHOTO-PAINT</vt:lpstr>
      <vt:lpstr>Формула</vt:lpstr>
      <vt:lpstr>Изотопные индикаторы (метки)</vt:lpstr>
      <vt:lpstr>Изотопные индикаторы</vt:lpstr>
      <vt:lpstr>Стабильные индикаторы</vt:lpstr>
      <vt:lpstr>Радиоактивные индикаторы</vt:lpstr>
      <vt:lpstr>Радиоактивные индикаторы</vt:lpstr>
      <vt:lpstr>Радиоактивные индикаторы</vt:lpstr>
      <vt:lpstr>Изотопный обмен</vt:lpstr>
      <vt:lpstr>Изучение поведения животных</vt:lpstr>
      <vt:lpstr>Изучение поведения животных</vt:lpstr>
      <vt:lpstr>Изучение перемещения мокриц</vt:lpstr>
      <vt:lpstr>Плотность населения колоний муравьев</vt:lpstr>
      <vt:lpstr>Плотность населения колоний муравьев</vt:lpstr>
      <vt:lpstr>Плотность населения колоний муравьев</vt:lpstr>
      <vt:lpstr>Активность рыжей полевки</vt:lpstr>
      <vt:lpstr>Характер использования территории полевкой-экономкой</vt:lpstr>
      <vt:lpstr>Экология дакотской жабы</vt:lpstr>
      <vt:lpstr>Экология дакотской жабы</vt:lpstr>
      <vt:lpstr>Экология дакотской жабы</vt:lpstr>
      <vt:lpstr>Расселение водоплавающих птиц</vt:lpstr>
    </vt:vector>
  </TitlesOfParts>
  <Company>RADIOECOLOGY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Альфа-спектрометрия с применением ППД</dc:title>
  <dc:creator>Manakhov</dc:creator>
  <cp:lastModifiedBy>D.V. Manakhov</cp:lastModifiedBy>
  <cp:revision>64</cp:revision>
  <dcterms:created xsi:type="dcterms:W3CDTF">2012-03-02T06:42:00Z</dcterms:created>
  <dcterms:modified xsi:type="dcterms:W3CDTF">2022-11-01T21:40:32Z</dcterms:modified>
</cp:coreProperties>
</file>