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3" r:id="rId7"/>
    <p:sldId id="265" r:id="rId8"/>
    <p:sldId id="266" r:id="rId9"/>
    <p:sldId id="267" r:id="rId10"/>
    <p:sldId id="268" r:id="rId11"/>
    <p:sldId id="269" r:id="rId12"/>
    <p:sldId id="270" r:id="rId13"/>
    <p:sldId id="271" r:id="rId14"/>
    <p:sldId id="272" r:id="rId15"/>
    <p:sldId id="273" r:id="rId16"/>
    <p:sldId id="274" r:id="rId17"/>
    <p:sldId id="275" r:id="rId1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6600"/>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DA6F7C-A33A-4470-834F-36E34E9F185B}" v="4" dt="2022-11-01T21:24:11.9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0" autoAdjust="0"/>
    <p:restoredTop sz="70896" autoAdjust="0"/>
  </p:normalViewPr>
  <p:slideViewPr>
    <p:cSldViewPr>
      <p:cViewPr varScale="1">
        <p:scale>
          <a:sx n="57" d="100"/>
          <a:sy n="57" d="100"/>
        </p:scale>
        <p:origin x="2107" y="0"/>
      </p:cViewPr>
      <p:guideLst>
        <p:guide orient="horz" pos="2160"/>
        <p:guide pos="2880"/>
      </p:guideLst>
    </p:cSldViewPr>
  </p:slideViewPr>
  <p:notesTextViewPr>
    <p:cViewPr>
      <p:scale>
        <a:sx n="100" d="100"/>
        <a:sy n="100" d="100"/>
      </p:scale>
      <p:origin x="0" y="-13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V. Manakhov" userId="56fc202244518b9b" providerId="LiveId" clId="{D9511C2E-D789-43AF-9F8D-F326A35F4853}"/>
    <pc:docChg chg="custSel modSld">
      <pc:chgData name="D.V. Manakhov" userId="56fc202244518b9b" providerId="LiveId" clId="{D9511C2E-D789-43AF-9F8D-F326A35F4853}" dt="2020-04-19T20:49:43.326" v="117" actId="1076"/>
      <pc:docMkLst>
        <pc:docMk/>
      </pc:docMkLst>
      <pc:sldChg chg="addSp delSp modSp mod">
        <pc:chgData name="D.V. Manakhov" userId="56fc202244518b9b" providerId="LiveId" clId="{D9511C2E-D789-43AF-9F8D-F326A35F4853}" dt="2020-04-19T20:49:43.326" v="117" actId="1076"/>
        <pc:sldMkLst>
          <pc:docMk/>
          <pc:sldMk cId="0" sldId="272"/>
        </pc:sldMkLst>
        <pc:spChg chg="add mod">
          <ac:chgData name="D.V. Manakhov" userId="56fc202244518b9b" providerId="LiveId" clId="{D9511C2E-D789-43AF-9F8D-F326A35F4853}" dt="2020-04-19T20:49:43.326" v="117" actId="1076"/>
          <ac:spMkLst>
            <pc:docMk/>
            <pc:sldMk cId="0" sldId="272"/>
            <ac:spMk id="3" creationId="{E4A0C56C-426B-4A73-9A8F-04001935FF77}"/>
          </ac:spMkLst>
        </pc:spChg>
        <pc:graphicFrameChg chg="del">
          <ac:chgData name="D.V. Manakhov" userId="56fc202244518b9b" providerId="LiveId" clId="{D9511C2E-D789-43AF-9F8D-F326A35F4853}" dt="2020-04-19T20:49:37.503" v="116" actId="478"/>
          <ac:graphicFrameMkLst>
            <pc:docMk/>
            <pc:sldMk cId="0" sldId="272"/>
            <ac:graphicFrameMk id="262147" creationId="{1E8E7989-F37B-45A6-A822-D87146A0C52F}"/>
          </ac:graphicFrameMkLst>
        </pc:graphicFrameChg>
      </pc:sldChg>
    </pc:docChg>
  </pc:docChgLst>
  <pc:docChgLst>
    <pc:chgData name="D.V. Manakhov" userId="56fc202244518b9b" providerId="LiveId" clId="{53DA6F7C-A33A-4470-834F-36E34E9F185B}"/>
    <pc:docChg chg="custSel modSld">
      <pc:chgData name="D.V. Manakhov" userId="56fc202244518b9b" providerId="LiveId" clId="{53DA6F7C-A33A-4470-834F-36E34E9F185B}" dt="2022-11-01T21:12:23.445" v="17"/>
      <pc:docMkLst>
        <pc:docMk/>
      </pc:docMkLst>
      <pc:sldChg chg="modNotesTx">
        <pc:chgData name="D.V. Manakhov" userId="56fc202244518b9b" providerId="LiveId" clId="{53DA6F7C-A33A-4470-834F-36E34E9F185B}" dt="2022-11-01T21:04:51.294" v="6" actId="20577"/>
        <pc:sldMkLst>
          <pc:docMk/>
          <pc:sldMk cId="0" sldId="258"/>
        </pc:sldMkLst>
      </pc:sldChg>
      <pc:sldChg chg="modNotesTx">
        <pc:chgData name="D.V. Manakhov" userId="56fc202244518b9b" providerId="LiveId" clId="{53DA6F7C-A33A-4470-834F-36E34E9F185B}" dt="2022-11-01T21:09:55.872" v="8" actId="20577"/>
        <pc:sldMkLst>
          <pc:docMk/>
          <pc:sldMk cId="0" sldId="263"/>
        </pc:sldMkLst>
      </pc:sldChg>
      <pc:sldChg chg="modNotesTx">
        <pc:chgData name="D.V. Manakhov" userId="56fc202244518b9b" providerId="LiveId" clId="{53DA6F7C-A33A-4470-834F-36E34E9F185B}" dt="2022-11-01T21:10:40.984" v="10" actId="20577"/>
        <pc:sldMkLst>
          <pc:docMk/>
          <pc:sldMk cId="0" sldId="265"/>
        </pc:sldMkLst>
      </pc:sldChg>
      <pc:sldChg chg="modAnim modNotesTx">
        <pc:chgData name="D.V. Manakhov" userId="56fc202244518b9b" providerId="LiveId" clId="{53DA6F7C-A33A-4470-834F-36E34E9F185B}" dt="2022-11-01T21:12:23.445" v="17"/>
        <pc:sldMkLst>
          <pc:docMk/>
          <pc:sldMk cId="0" sldId="26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44D5B7-C7B1-4E86-B7EB-E8E5704A0B55}" type="datetimeFigureOut">
              <a:rPr lang="ru-RU" smtClean="0"/>
              <a:t>02.11.2022</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3D4480-C63F-4CA2-9FC4-5AF0DFC5CBD6}" type="slidenum">
              <a:rPr lang="ru-RU" smtClean="0"/>
              <a:t>‹#›</a:t>
            </a:fld>
            <a:endParaRPr lang="ru-RU"/>
          </a:p>
        </p:txBody>
      </p:sp>
    </p:spTree>
    <p:extLst>
      <p:ext uri="{BB962C8B-B14F-4D97-AF65-F5344CB8AC3E}">
        <p14:creationId xmlns:p14="http://schemas.microsoft.com/office/powerpoint/2010/main" val="2787340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dirty="0">
                <a:effectLst/>
                <a:latin typeface="Calibri" panose="020F0502020204030204" pitchFamily="34" charset="0"/>
                <a:ea typeface="Calibri" panose="020F0502020204030204" pitchFamily="34" charset="0"/>
                <a:cs typeface="Times New Roman" panose="02020603050405020304" pitchFamily="18" charset="0"/>
              </a:rPr>
              <a:t>Изотопные индикаторы нашли широкое применение в химии. Реакции обмена. Если смешать два различных химических соединения, в состав которых входит один и тот же элемент, то в ряде случаев можно ожидать, что будет происходить обратимый переход этого элемента из одного соединения в другое. Так, если смешать воду и уксусную кислоту, то можно быть уверенным, что атомы водорода из воды будут переходить к уксусной кислоте, а атом водорода из гидроксильной группы уксусной кислоты будет переходить к воде. Действительно, в водных растворах уксусной кислоты существует подвижное равновесие. Очевидно, что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гидроксоний</a:t>
            </a: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H</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1800" dirty="0">
                <a:effectLst/>
                <a:latin typeface="Calibri" panose="020F0502020204030204" pitchFamily="34" charset="0"/>
                <a:ea typeface="Calibri" panose="020F0502020204030204" pitchFamily="34" charset="0"/>
                <a:cs typeface="Times New Roman" panose="02020603050405020304" pitchFamily="18" charset="0"/>
              </a:rPr>
              <a:t>O</a:t>
            </a:r>
            <a:r>
              <a:rPr lang="ru-RU" sz="18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ru-RU" sz="1800" dirty="0">
                <a:effectLst/>
                <a:latin typeface="Calibri" panose="020F0502020204030204" pitchFamily="34" charset="0"/>
                <a:ea typeface="Calibri" panose="020F0502020204030204" pitchFamily="34" charset="0"/>
                <a:cs typeface="Times New Roman" panose="02020603050405020304" pitchFamily="18" charset="0"/>
              </a:rPr>
              <a:t>), все атомы водорода в котором равноценны, присоединяясь к ацетат-иону, с большей вероятностью отщепляет ион водорода, который раньше принадлежал молекуле воды. Процессы, объединенные в этой схеме, протекают быстро (примерно 10</a:t>
            </a:r>
            <a:r>
              <a:rPr lang="ru-RU" sz="1800" baseline="30000" dirty="0">
                <a:effectLst/>
                <a:latin typeface="Calibri" panose="020F0502020204030204" pitchFamily="34" charset="0"/>
                <a:ea typeface="Calibri" panose="020F0502020204030204" pitchFamily="34" charset="0"/>
                <a:cs typeface="Times New Roman" panose="02020603050405020304" pitchFamily="18" charset="0"/>
              </a:rPr>
              <a:t>13</a:t>
            </a:r>
            <a:r>
              <a:rPr lang="ru-RU" sz="1800" dirty="0">
                <a:effectLst/>
                <a:latin typeface="Calibri" panose="020F0502020204030204" pitchFamily="34" charset="0"/>
                <a:ea typeface="Calibri" panose="020F0502020204030204" pitchFamily="34" charset="0"/>
                <a:cs typeface="Times New Roman" panose="02020603050405020304" pitchFamily="18" charset="0"/>
              </a:rPr>
              <a:t> раз в секунду). Поэтому за очень короткое время уксусная кислота и вода обменяются атомами водорода. В результате этого процесса не произойдет изменения физических или химических свойств компонентов системы. Но существуют случаи, когда обмен не может быть предсказан на основании известных химических свойств компонентов. Так, нельзя априорно утверждать, что будет происходить обмен атомами водорода между водой и группой CH</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ru-RU" sz="1800" dirty="0">
                <a:effectLst/>
                <a:latin typeface="Calibri" panose="020F0502020204030204" pitchFamily="34" charset="0"/>
                <a:ea typeface="Calibri" panose="020F0502020204030204" pitchFamily="34" charset="0"/>
                <a:cs typeface="Times New Roman" panose="02020603050405020304" pitchFamily="18" charset="0"/>
              </a:rPr>
              <a:t> в молекуле уксусной кислоты. Практически единственным способом, с помощью которого можно получить прямые доказательства наличия или отсутствия обмена между различными соединениями одного элемента является метод изотопных индикаторов. Так, смешивая уксусную кислоту и дейтериевую воду можно получить прямое подтверждение обратимого перехода водорода между этими веществами в результате того, что после разделения смеси на исходные компоненты дейтерий оказывается равномерно распределен между кислотой и водой. В то же время нетрудно установить, что дейтерий из воды в условиях опыта не перешел в группу CH</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ru-RU" sz="1800" dirty="0">
                <a:effectLst/>
                <a:latin typeface="Calibri" panose="020F0502020204030204" pitchFamily="34" charset="0"/>
                <a:ea typeface="Calibri" panose="020F0502020204030204" pitchFamily="34" charset="0"/>
                <a:cs typeface="Times New Roman" panose="02020603050405020304" pitchFamily="18" charset="0"/>
              </a:rPr>
              <a:t> и, таким образом, обмен между этими молекулярными группами не протекает.</a:t>
            </a:r>
          </a:p>
        </p:txBody>
      </p:sp>
      <p:sp>
        <p:nvSpPr>
          <p:cNvPr id="4" name="Номер слайда 3"/>
          <p:cNvSpPr>
            <a:spLocks noGrp="1"/>
          </p:cNvSpPr>
          <p:nvPr>
            <p:ph type="sldNum" sz="quarter" idx="5"/>
          </p:nvPr>
        </p:nvSpPr>
        <p:spPr/>
        <p:txBody>
          <a:bodyPr/>
          <a:lstStyle/>
          <a:p>
            <a:fld id="{FC3D4480-C63F-4CA2-9FC4-5AF0DFC5CBD6}" type="slidenum">
              <a:rPr lang="ru-RU" smtClean="0"/>
              <a:t>2</a:t>
            </a:fld>
            <a:endParaRPr lang="ru-RU"/>
          </a:p>
        </p:txBody>
      </p:sp>
    </p:spTree>
    <p:extLst>
      <p:ext uri="{BB962C8B-B14F-4D97-AF65-F5344CB8AC3E}">
        <p14:creationId xmlns:p14="http://schemas.microsoft.com/office/powerpoint/2010/main" val="1388150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dirty="0">
                <a:effectLst/>
                <a:latin typeface="Calibri" panose="020F0502020204030204" pitchFamily="34" charset="0"/>
                <a:ea typeface="Calibri" panose="020F0502020204030204" pitchFamily="34" charset="0"/>
                <a:cs typeface="Times New Roman" panose="02020603050405020304" pitchFamily="18" charset="0"/>
              </a:rPr>
              <a:t>Механизмы очень многих химических реакций были установлены с помощью изотопного метода. К ним относятся и биохимические реакции. Так, фотосинтез был подробно изучен с помощью тяжелого кислорода и радиоуглерода, а роль промежуточных соединений, образующихся в организме растения в процессе протекания реакции фотосинтеза, изучалась с помощью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радиофосфора</a:t>
            </a:r>
            <a:r>
              <a:rPr lang="ru-RU" sz="1800" dirty="0">
                <a:effectLst/>
                <a:latin typeface="Calibri" panose="020F0502020204030204" pitchFamily="34" charset="0"/>
                <a:ea typeface="Calibri" panose="020F0502020204030204" pitchFamily="34" charset="0"/>
                <a:cs typeface="Times New Roman" panose="02020603050405020304" pitchFamily="18" charset="0"/>
              </a:rPr>
              <a:t>. Эти исследования позволили установить, что кислород из воды полностью происходит в молекулярный кислород, выделяющийся в результате фотосинтеза; хлорофилл является не только аккумулятором энергии в процессе фотосинтеза, но и принимает непосредственное участие в нем, так как в процессе фотосинтеза с участием меченого радиоуглеродом углекислого газа хлорофилл также становится радиоактивным.</a:t>
            </a:r>
          </a:p>
        </p:txBody>
      </p:sp>
      <p:sp>
        <p:nvSpPr>
          <p:cNvPr id="4" name="Номер слайда 3"/>
          <p:cNvSpPr>
            <a:spLocks noGrp="1"/>
          </p:cNvSpPr>
          <p:nvPr>
            <p:ph type="sldNum" sz="quarter" idx="5"/>
          </p:nvPr>
        </p:nvSpPr>
        <p:spPr/>
        <p:txBody>
          <a:bodyPr/>
          <a:lstStyle/>
          <a:p>
            <a:fld id="{FC3D4480-C63F-4CA2-9FC4-5AF0DFC5CBD6}" type="slidenum">
              <a:rPr lang="ru-RU" smtClean="0"/>
              <a:t>11</a:t>
            </a:fld>
            <a:endParaRPr lang="ru-RU"/>
          </a:p>
        </p:txBody>
      </p:sp>
    </p:spTree>
    <p:extLst>
      <p:ext uri="{BB962C8B-B14F-4D97-AF65-F5344CB8AC3E}">
        <p14:creationId xmlns:p14="http://schemas.microsoft.com/office/powerpoint/2010/main" val="277496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dirty="0">
                <a:effectLst/>
                <a:latin typeface="Calibri" panose="020F0502020204030204" pitchFamily="34" charset="0"/>
                <a:ea typeface="Calibri" panose="020F0502020204030204" pitchFamily="34" charset="0"/>
                <a:cs typeface="Times New Roman" panose="02020603050405020304" pitchFamily="18" charset="0"/>
              </a:rPr>
              <a:t>Использование радионуклидов в аналитической химии очень разнообразно. Так, широкое практическое применение имеет метод количественного анализа, основанный на том, что в различных химических процессах удельная активность определяемого вещества, в котором равномерно распределен радионуклид, остается постоянной как для всего образца, так и для любой его части. Например, при определении давления паров такого крайне труднолетучего и тугоплавкого металла, как вольфрам, в качестве метки можно использовать искусственно получаемый </a:t>
            </a:r>
            <a:r>
              <a:rPr lang="el-GR" sz="1800" dirty="0">
                <a:effectLst/>
                <a:latin typeface="Calibri" panose="020F0502020204030204" pitchFamily="34" charset="0"/>
                <a:ea typeface="Calibri" panose="020F0502020204030204" pitchFamily="34" charset="0"/>
                <a:cs typeface="Times New Roman" panose="02020603050405020304" pitchFamily="18" charset="0"/>
              </a:rPr>
              <a:t>β</a:t>
            </a:r>
            <a:r>
              <a:rPr lang="ru-RU" sz="1800" dirty="0">
                <a:effectLst/>
                <a:latin typeface="Calibri" panose="020F0502020204030204" pitchFamily="34" charset="0"/>
                <a:ea typeface="Calibri" panose="020F0502020204030204" pitchFamily="34" charset="0"/>
                <a:cs typeface="Times New Roman" panose="02020603050405020304" pitchFamily="18" charset="0"/>
              </a:rPr>
              <a:t>-радиоактивный вольфрам-185. Можно приготовить металлический вольфрам, содержащий эту метку, и определить его удельную активность. Далее собрать пары металла, испарившиеся с поверхности вольфрама при выбранной температуре и содержавшиеся в определенном объеме пара. В тех же условиях, в которых определяли удельную активность, найти активность этих паров А</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п</a:t>
            </a:r>
            <a:r>
              <a:rPr lang="ru-RU" sz="1800" dirty="0">
                <a:effectLst/>
                <a:latin typeface="Calibri" panose="020F0502020204030204" pitchFamily="34" charset="0"/>
                <a:ea typeface="Calibri" panose="020F0502020204030204" pitchFamily="34" charset="0"/>
                <a:cs typeface="Times New Roman" panose="02020603050405020304" pitchFamily="18" charset="0"/>
              </a:rPr>
              <a:t>. Очевидно, что масса паров (</a:t>
            </a:r>
            <a:r>
              <a:rPr lang="en-US" sz="1800" dirty="0">
                <a:effectLst/>
                <a:latin typeface="Calibri" panose="020F0502020204030204" pitchFamily="34" charset="0"/>
                <a:ea typeface="Calibri" panose="020F0502020204030204" pitchFamily="34" charset="0"/>
                <a:cs typeface="Times New Roman" panose="02020603050405020304" pitchFamily="18" charset="0"/>
              </a:rPr>
              <a:t>m</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п</a:t>
            </a:r>
            <a:r>
              <a:rPr lang="ru-RU" sz="1800" dirty="0">
                <a:effectLst/>
                <a:latin typeface="Calibri" panose="020F0502020204030204" pitchFamily="34" charset="0"/>
                <a:ea typeface="Calibri" panose="020F0502020204030204" pitchFamily="34" charset="0"/>
                <a:cs typeface="Times New Roman" panose="02020603050405020304" pitchFamily="18" charset="0"/>
              </a:rPr>
              <a:t>) равна их активности, деленной на удельную активность всего образца. Далее, зная объем паров, можно найти их плотность при температуре опыта, а затем, используя сведения о составе пара, и их давление.</a:t>
            </a:r>
          </a:p>
        </p:txBody>
      </p:sp>
      <p:sp>
        <p:nvSpPr>
          <p:cNvPr id="4" name="Номер слайда 3"/>
          <p:cNvSpPr>
            <a:spLocks noGrp="1"/>
          </p:cNvSpPr>
          <p:nvPr>
            <p:ph type="sldNum" sz="quarter" idx="5"/>
          </p:nvPr>
        </p:nvSpPr>
        <p:spPr/>
        <p:txBody>
          <a:bodyPr/>
          <a:lstStyle/>
          <a:p>
            <a:fld id="{FC3D4480-C63F-4CA2-9FC4-5AF0DFC5CBD6}" type="slidenum">
              <a:rPr lang="ru-RU" smtClean="0"/>
              <a:t>12</a:t>
            </a:fld>
            <a:endParaRPr lang="ru-RU"/>
          </a:p>
        </p:txBody>
      </p:sp>
    </p:spTree>
    <p:extLst>
      <p:ext uri="{BB962C8B-B14F-4D97-AF65-F5344CB8AC3E}">
        <p14:creationId xmlns:p14="http://schemas.microsoft.com/office/powerpoint/2010/main" val="645169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dirty="0">
                <a:effectLst/>
                <a:latin typeface="Calibri" panose="020F0502020204030204" pitchFamily="34" charset="0"/>
                <a:ea typeface="Calibri" panose="020F0502020204030204" pitchFamily="34" charset="0"/>
                <a:cs typeface="Times New Roman" panose="02020603050405020304" pitchFamily="18" charset="0"/>
              </a:rPr>
              <a:t>Аналогичным образом с помощью радиоактивной метки можно найти концентрацию какого-либо вещества в растворе и определить его концентрацию в насыщенном растворе. Так, используя радиоактивный индикатор сера-35, можно найти растворимость BaSO</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ru-RU" sz="1800" dirty="0">
                <a:effectLst/>
                <a:latin typeface="Calibri" panose="020F0502020204030204" pitchFamily="34" charset="0"/>
                <a:ea typeface="Calibri" panose="020F0502020204030204" pitchFamily="34" charset="0"/>
                <a:cs typeface="Times New Roman" panose="02020603050405020304" pitchFamily="18" charset="0"/>
              </a:rPr>
              <a:t> в водных растворах. Важно отметить, что на результаты подобных экспериментов никак не влияет наличие в паре или растворе посторонних примесей. Более того, оказывается возможным количественно охарактеризовать влияние на растворимость, например, ионной силы раствора, то есть наличия в нем ионов посторонних веществ. Сходным образом можно найти массу вещества, как оставшуюся после экстракции в водной среде, так и перешедшую в органическую фазу (здесь применение радиоактивных индикаторов особенно важно тогда, когда коэффициенты распределения очень высоки и других аналитических методов определения сверхнизких количеств экстрагируемого вещества, оставшегося в водной фазе, нет). </a:t>
            </a:r>
          </a:p>
        </p:txBody>
      </p:sp>
      <p:sp>
        <p:nvSpPr>
          <p:cNvPr id="4" name="Номер слайда 3"/>
          <p:cNvSpPr>
            <a:spLocks noGrp="1"/>
          </p:cNvSpPr>
          <p:nvPr>
            <p:ph type="sldNum" sz="quarter" idx="5"/>
          </p:nvPr>
        </p:nvSpPr>
        <p:spPr/>
        <p:txBody>
          <a:bodyPr/>
          <a:lstStyle/>
          <a:p>
            <a:fld id="{FC3D4480-C63F-4CA2-9FC4-5AF0DFC5CBD6}" type="slidenum">
              <a:rPr lang="ru-RU" smtClean="0"/>
              <a:t>13</a:t>
            </a:fld>
            <a:endParaRPr lang="ru-RU"/>
          </a:p>
        </p:txBody>
      </p:sp>
    </p:spTree>
    <p:extLst>
      <p:ext uri="{BB962C8B-B14F-4D97-AF65-F5344CB8AC3E}">
        <p14:creationId xmlns:p14="http://schemas.microsoft.com/office/powerpoint/2010/main" val="27789649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dirty="0">
                <a:effectLst/>
                <a:latin typeface="Calibri" panose="020F0502020204030204" pitchFamily="34" charset="0"/>
                <a:ea typeface="Calibri" panose="020F0502020204030204" pitchFamily="34" charset="0"/>
                <a:cs typeface="Times New Roman" panose="02020603050405020304" pitchFamily="18" charset="0"/>
              </a:rPr>
              <a:t>Оригинально использование радиоактивных индикаторов в так называемом методе изотопного разбавления. Этот метод основан на изменении изотопного состава определяемого элемента в результате разбавления при смешении с анализируемым образцом. Особенность метода - возможность проводить количественные определения при неполном выделении вещества. К раствору, в котором содержание анализируемого вещества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m</a:t>
            </a:r>
            <a:r>
              <a:rPr lang="ru-RU" sz="1800" baseline="-25000" dirty="0" err="1">
                <a:effectLst/>
                <a:latin typeface="Calibri" panose="020F0502020204030204" pitchFamily="34" charset="0"/>
                <a:ea typeface="Calibri" panose="020F0502020204030204" pitchFamily="34" charset="0"/>
                <a:cs typeface="Times New Roman" panose="02020603050405020304" pitchFamily="18" charset="0"/>
              </a:rPr>
              <a:t>x</a:t>
            </a:r>
            <a:r>
              <a:rPr lang="ru-RU" sz="1800" dirty="0">
                <a:effectLst/>
                <a:latin typeface="Calibri" panose="020F0502020204030204" pitchFamily="34" charset="0"/>
                <a:ea typeface="Calibri" panose="020F0502020204030204" pitchFamily="34" charset="0"/>
                <a:cs typeface="Times New Roman" panose="02020603050405020304" pitchFamily="18" charset="0"/>
              </a:rPr>
              <a:t> неизвестно, добавляют известное количество m</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ru-RU" sz="1800" dirty="0">
                <a:effectLst/>
                <a:latin typeface="Calibri" panose="020F0502020204030204" pitchFamily="34" charset="0"/>
                <a:ea typeface="Calibri" panose="020F0502020204030204" pitchFamily="34" charset="0"/>
                <a:cs typeface="Times New Roman" panose="02020603050405020304" pitchFamily="18" charset="0"/>
              </a:rPr>
              <a:t> того же вещества, меченого радионуклидом с удельной активностью Ауд.,</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ru-RU" sz="1800" dirty="0">
                <a:effectLst/>
                <a:latin typeface="Calibri" panose="020F0502020204030204" pitchFamily="34" charset="0"/>
                <a:ea typeface="Calibri" panose="020F0502020204030204" pitchFamily="34" charset="0"/>
                <a:cs typeface="Times New Roman" panose="02020603050405020304" pitchFamily="18" charset="0"/>
              </a:rPr>
              <a:t> = A</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ru-RU" sz="1800" dirty="0">
                <a:effectLst/>
                <a:latin typeface="Calibri" panose="020F0502020204030204" pitchFamily="34" charset="0"/>
                <a:ea typeface="Calibri" panose="020F0502020204030204" pitchFamily="34" charset="0"/>
                <a:cs typeface="Times New Roman" panose="02020603050405020304" pitchFamily="18" charset="0"/>
              </a:rPr>
              <a:t>/m</a:t>
            </a:r>
            <a:r>
              <a:rPr lang="en-US"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ru-RU" sz="1800" dirty="0">
                <a:effectLst/>
                <a:latin typeface="Calibri" panose="020F0502020204030204" pitchFamily="34" charset="0"/>
                <a:ea typeface="Calibri" panose="020F0502020204030204" pitchFamily="34" charset="0"/>
                <a:cs typeface="Times New Roman" panose="02020603050405020304" pitchFamily="18" charset="0"/>
              </a:rPr>
              <a:t>, где А</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ru-RU" sz="1800" dirty="0">
                <a:effectLst/>
                <a:latin typeface="Calibri" panose="020F0502020204030204" pitchFamily="34" charset="0"/>
                <a:ea typeface="Calibri" panose="020F0502020204030204" pitchFamily="34" charset="0"/>
                <a:cs typeface="Times New Roman" panose="02020603050405020304" pitchFamily="18" charset="0"/>
              </a:rPr>
              <a:t> - общая внесенная радиоактивность. После перемешивания раствора и достижения равновесного распределения изотопов между введенным и анализируемым веществами из раствора выделяют часть анализируемого вещества (экстракцией, ионным обменом, осаждением и др. методами), измеряют его массу m</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спектрофотометрич</a:t>
            </a: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гравиметрич</a:t>
            </a: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титриметрич</a:t>
            </a:r>
            <a:r>
              <a:rPr lang="ru-RU" sz="1800" dirty="0">
                <a:effectLst/>
                <a:latin typeface="Calibri" panose="020F0502020204030204" pitchFamily="34" charset="0"/>
                <a:ea typeface="Calibri" panose="020F0502020204030204" pitchFamily="34" charset="0"/>
                <a:cs typeface="Times New Roman" panose="02020603050405020304" pitchFamily="18" charset="0"/>
              </a:rPr>
              <a:t>. или др. методами) и активность A</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ru-RU" sz="1800" dirty="0">
                <a:effectLst/>
                <a:latin typeface="Calibri" panose="020F0502020204030204" pitchFamily="34" charset="0"/>
                <a:ea typeface="Calibri" panose="020F0502020204030204" pitchFamily="34" charset="0"/>
                <a:cs typeface="Times New Roman" panose="02020603050405020304" pitchFamily="18" charset="0"/>
              </a:rPr>
              <a:t>. При этом его уд. активность Aуд.,</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ru-RU" sz="1800" dirty="0">
                <a:effectLst/>
                <a:latin typeface="Calibri" panose="020F0502020204030204" pitchFamily="34" charset="0"/>
                <a:ea typeface="Calibri" panose="020F0502020204030204" pitchFamily="34" charset="0"/>
                <a:cs typeface="Times New Roman" panose="02020603050405020304" pitchFamily="18" charset="0"/>
              </a:rPr>
              <a:t> равна уд. активности вещества в растворе после смешения. Из этих уравнений находят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m</a:t>
            </a:r>
            <a:r>
              <a:rPr lang="ru-RU" sz="1800" baseline="-25000" dirty="0" err="1">
                <a:effectLst/>
                <a:latin typeface="Calibri" panose="020F0502020204030204" pitchFamily="34" charset="0"/>
                <a:ea typeface="Calibri" panose="020F0502020204030204" pitchFamily="34" charset="0"/>
                <a:cs typeface="Times New Roman" panose="02020603050405020304" pitchFamily="18" charset="0"/>
              </a:rPr>
              <a:t>x</a:t>
            </a:r>
            <a:r>
              <a:rPr lang="ru-RU" sz="1800" dirty="0">
                <a:effectLst/>
                <a:latin typeface="Calibri" panose="020F0502020204030204" pitchFamily="34" charset="0"/>
                <a:ea typeface="Calibri" panose="020F0502020204030204" pitchFamily="34" charset="0"/>
                <a:cs typeface="Times New Roman" panose="02020603050405020304" pitchFamily="18" charset="0"/>
              </a:rPr>
              <a:t>. Например, если нужно определить содержание какой-либо аминокислоты в смеси сходных по свойствам аминокислот, причем химическими методами выполнить полное (количественное) разделение аминокислот нельзя, то можно выделить из смеси в чистом виде небольшую долю этой аминокислоты (например, с помощью хроматографии).</a:t>
            </a:r>
          </a:p>
        </p:txBody>
      </p:sp>
      <p:sp>
        <p:nvSpPr>
          <p:cNvPr id="4" name="Номер слайда 3"/>
          <p:cNvSpPr>
            <a:spLocks noGrp="1"/>
          </p:cNvSpPr>
          <p:nvPr>
            <p:ph type="sldNum" sz="quarter" idx="5"/>
          </p:nvPr>
        </p:nvSpPr>
        <p:spPr/>
        <p:txBody>
          <a:bodyPr/>
          <a:lstStyle/>
          <a:p>
            <a:fld id="{FC3D4480-C63F-4CA2-9FC4-5AF0DFC5CBD6}" type="slidenum">
              <a:rPr lang="ru-RU" smtClean="0"/>
              <a:t>14</a:t>
            </a:fld>
            <a:endParaRPr lang="ru-RU"/>
          </a:p>
        </p:txBody>
      </p:sp>
    </p:spTree>
    <p:extLst>
      <p:ext uri="{BB962C8B-B14F-4D97-AF65-F5344CB8AC3E}">
        <p14:creationId xmlns:p14="http://schemas.microsoft.com/office/powerpoint/2010/main" val="37323418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dirty="0">
                <a:effectLst/>
                <a:latin typeface="Calibri" panose="020F0502020204030204" pitchFamily="34" charset="0"/>
                <a:ea typeface="Calibri" panose="020F0502020204030204" pitchFamily="34" charset="0"/>
                <a:cs typeface="Times New Roman" panose="02020603050405020304" pitchFamily="18" charset="0"/>
              </a:rPr>
              <a:t>С использованием таких радиоактивных меток, таких как тритий, углерод-14, сера-35, фосфор-32 исследовано огромное число органических реакций и биохимических процессов. Классическим примером таких исследований может служить определение того, где происходит разрыв углеродной цепочки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пропионовой</a:t>
            </a:r>
            <a:r>
              <a:rPr lang="ru-RU" sz="1800" dirty="0">
                <a:effectLst/>
                <a:latin typeface="Calibri" panose="020F0502020204030204" pitchFamily="34" charset="0"/>
                <a:ea typeface="Calibri" panose="020F0502020204030204" pitchFamily="34" charset="0"/>
                <a:cs typeface="Times New Roman" panose="02020603050405020304" pitchFamily="18" charset="0"/>
              </a:rPr>
              <a:t> кислоты при ее окислении перманганатом в щелочной среде и образуется ли возникающий при этом карбонат-ион из группы СОО</a:t>
            </a:r>
            <a:r>
              <a:rPr lang="ru-RU" sz="18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ru-RU" sz="1800" dirty="0">
                <a:effectLst/>
                <a:latin typeface="Calibri" panose="020F0502020204030204" pitchFamily="34" charset="0"/>
                <a:ea typeface="Calibri" panose="020F0502020204030204" pitchFamily="34" charset="0"/>
                <a:cs typeface="Times New Roman" panose="02020603050405020304" pitchFamily="18" charset="0"/>
              </a:rPr>
              <a:t> или за счет окисления какого-либо другого атома С. Для ответа на данный вопрос использовали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пропионовую</a:t>
            </a:r>
            <a:r>
              <a:rPr lang="ru-RU" sz="1800" dirty="0">
                <a:effectLst/>
                <a:latin typeface="Calibri" panose="020F0502020204030204" pitchFamily="34" charset="0"/>
                <a:ea typeface="Calibri" panose="020F0502020204030204" pitchFamily="34" charset="0"/>
                <a:cs typeface="Times New Roman" panose="02020603050405020304" pitchFamily="18" charset="0"/>
              </a:rPr>
              <a:t> кислоту, меченную </a:t>
            </a:r>
            <a:r>
              <a:rPr lang="ru-RU" sz="1800" baseline="30000" dirty="0">
                <a:effectLst/>
                <a:latin typeface="Calibri" panose="020F0502020204030204" pitchFamily="34" charset="0"/>
                <a:ea typeface="Calibri" panose="020F0502020204030204" pitchFamily="34" charset="0"/>
                <a:cs typeface="Times New Roman" panose="02020603050405020304" pitchFamily="18" charset="0"/>
              </a:rPr>
              <a:t>14</a:t>
            </a:r>
            <a:r>
              <a:rPr lang="ru-RU" sz="1800" dirty="0">
                <a:effectLst/>
                <a:latin typeface="Calibri" panose="020F0502020204030204" pitchFamily="34" charset="0"/>
                <a:ea typeface="Calibri" panose="020F0502020204030204" pitchFamily="34" charset="0"/>
                <a:cs typeface="Times New Roman" panose="02020603050405020304" pitchFamily="18" charset="0"/>
              </a:rPr>
              <a:t>С в карбоксильной группе. Образующийся в результате окисления оксалат-ион осаждали в виде оксалата кальция, а карбонат-ион - в виде карбоната бария. Измерения радиоактивности полученных образцов показали, что около 30% исходной радиоактивности оказывается в составе ВаСО</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ru-RU" sz="1800" dirty="0">
                <a:effectLst/>
                <a:latin typeface="Calibri" panose="020F0502020204030204" pitchFamily="34" charset="0"/>
                <a:ea typeface="Calibri" panose="020F0502020204030204" pitchFamily="34" charset="0"/>
                <a:cs typeface="Times New Roman" panose="02020603050405020304" pitchFamily="18" charset="0"/>
              </a:rPr>
              <a:t>, а около 70% - в составе СаС</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ru-RU" sz="1800" dirty="0">
                <a:effectLst/>
                <a:latin typeface="Calibri" panose="020F0502020204030204" pitchFamily="34" charset="0"/>
                <a:ea typeface="Calibri" panose="020F0502020204030204" pitchFamily="34" charset="0"/>
                <a:cs typeface="Times New Roman" panose="02020603050405020304" pitchFamily="18" charset="0"/>
              </a:rPr>
              <a:t>О</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ru-RU" sz="1800" dirty="0">
                <a:effectLst/>
                <a:latin typeface="Calibri" panose="020F0502020204030204" pitchFamily="34" charset="0"/>
                <a:ea typeface="Calibri" panose="020F0502020204030204" pitchFamily="34" charset="0"/>
                <a:cs typeface="Times New Roman" panose="02020603050405020304" pitchFamily="18" charset="0"/>
              </a:rPr>
              <a:t> . На этом основании можно заключить, что отношение вероятностей разрыва связей СН</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ru-RU" sz="1800" dirty="0">
                <a:effectLst/>
                <a:latin typeface="Calibri" panose="020F0502020204030204" pitchFamily="34" charset="0"/>
                <a:ea typeface="Calibri" panose="020F0502020204030204" pitchFamily="34" charset="0"/>
                <a:cs typeface="Times New Roman" panose="02020603050405020304" pitchFamily="18" charset="0"/>
              </a:rPr>
              <a:t>-СОО и СН</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ru-RU" sz="1800" dirty="0">
                <a:effectLst/>
                <a:latin typeface="Calibri" panose="020F0502020204030204" pitchFamily="34" charset="0"/>
                <a:ea typeface="Calibri" panose="020F0502020204030204" pitchFamily="34" charset="0"/>
                <a:cs typeface="Times New Roman" panose="02020603050405020304" pitchFamily="18" charset="0"/>
              </a:rPr>
              <a:t>-СН</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ru-RU" sz="1800" dirty="0">
                <a:effectLst/>
                <a:latin typeface="Calibri" panose="020F0502020204030204" pitchFamily="34" charset="0"/>
                <a:ea typeface="Calibri" panose="020F0502020204030204" pitchFamily="34" charset="0"/>
                <a:cs typeface="Times New Roman" panose="02020603050405020304" pitchFamily="18" charset="0"/>
              </a:rPr>
              <a:t> в пропионат-ионе при его окислении в щелочной среде равно 3/7.</a:t>
            </a:r>
          </a:p>
        </p:txBody>
      </p:sp>
      <p:sp>
        <p:nvSpPr>
          <p:cNvPr id="4" name="Номер слайда 3"/>
          <p:cNvSpPr>
            <a:spLocks noGrp="1"/>
          </p:cNvSpPr>
          <p:nvPr>
            <p:ph type="sldNum" sz="quarter" idx="5"/>
          </p:nvPr>
        </p:nvSpPr>
        <p:spPr/>
        <p:txBody>
          <a:bodyPr/>
          <a:lstStyle/>
          <a:p>
            <a:fld id="{FC3D4480-C63F-4CA2-9FC4-5AF0DFC5CBD6}" type="slidenum">
              <a:rPr lang="ru-RU" smtClean="0"/>
              <a:t>15</a:t>
            </a:fld>
            <a:endParaRPr lang="ru-RU"/>
          </a:p>
        </p:txBody>
      </p:sp>
    </p:spTree>
    <p:extLst>
      <p:ext uri="{BB962C8B-B14F-4D97-AF65-F5344CB8AC3E}">
        <p14:creationId xmlns:p14="http://schemas.microsoft.com/office/powerpoint/2010/main" val="29965927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800" dirty="0">
                <a:effectLst/>
                <a:latin typeface="Calibri" panose="020F0502020204030204" pitchFamily="34" charset="0"/>
                <a:ea typeface="Calibri" panose="020F0502020204030204" pitchFamily="34" charset="0"/>
                <a:cs typeface="Times New Roman" panose="02020603050405020304" pitchFamily="18" charset="0"/>
              </a:rPr>
              <a:t>Аналогичным образом можно установить, что при окислении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пропионовой</a:t>
            </a:r>
            <a:r>
              <a:rPr lang="ru-RU" sz="1800" dirty="0">
                <a:effectLst/>
                <a:latin typeface="Calibri" panose="020F0502020204030204" pitchFamily="34" charset="0"/>
                <a:ea typeface="Calibri" panose="020F0502020204030204" pitchFamily="34" charset="0"/>
                <a:cs typeface="Times New Roman" panose="02020603050405020304" pitchFamily="18" charset="0"/>
              </a:rPr>
              <a:t> кислоты бихроматом калия в кислой среде разрыв связей в углеродной цепочки происходит только между СООН и СН</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ru-RU" sz="1800" dirty="0">
                <a:effectLst/>
                <a:latin typeface="Calibri" panose="020F0502020204030204" pitchFamily="34" charset="0"/>
                <a:ea typeface="Calibri" panose="020F0502020204030204" pitchFamily="34" charset="0"/>
                <a:cs typeface="Times New Roman" panose="02020603050405020304" pitchFamily="18" charset="0"/>
              </a:rPr>
              <a:t>. Если использовать для такого эксперимента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пропионовую</a:t>
            </a:r>
            <a:r>
              <a:rPr lang="ru-RU" sz="1800" dirty="0">
                <a:effectLst/>
                <a:latin typeface="Calibri" panose="020F0502020204030204" pitchFamily="34" charset="0"/>
                <a:ea typeface="Calibri" panose="020F0502020204030204" pitchFamily="34" charset="0"/>
                <a:cs typeface="Times New Roman" panose="02020603050405020304" pitchFamily="18" charset="0"/>
              </a:rPr>
              <a:t> кислоту, меченную </a:t>
            </a:r>
            <a:r>
              <a:rPr lang="ru-RU" sz="1800" baseline="30000" dirty="0">
                <a:effectLst/>
                <a:latin typeface="Calibri" panose="020F0502020204030204" pitchFamily="34" charset="0"/>
                <a:ea typeface="Calibri" panose="020F0502020204030204" pitchFamily="34" charset="0"/>
                <a:cs typeface="Times New Roman" panose="02020603050405020304" pitchFamily="18" charset="0"/>
              </a:rPr>
              <a:t>14</a:t>
            </a:r>
            <a:r>
              <a:rPr lang="ru-RU" sz="1800" dirty="0">
                <a:effectLst/>
                <a:latin typeface="Calibri" panose="020F0502020204030204" pitchFamily="34" charset="0"/>
                <a:ea typeface="Calibri" panose="020F0502020204030204" pitchFamily="34" charset="0"/>
                <a:cs typeface="Times New Roman" panose="02020603050405020304" pitchFamily="18" charset="0"/>
              </a:rPr>
              <a:t>С в карбоксильной группе, то вся радиоактивность после окисления переходит в СО</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ru-RU" sz="1800" dirty="0">
                <a:effectLst/>
                <a:latin typeface="Calibri" panose="020F0502020204030204" pitchFamily="34" charset="0"/>
                <a:ea typeface="Calibri" panose="020F0502020204030204" pitchFamily="34" charset="0"/>
                <a:cs typeface="Times New Roman" panose="02020603050405020304" pitchFamily="18" charset="0"/>
              </a:rPr>
              <a:t> (который далее количественно улавливают раствором Ва(ОН)</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ru-RU" sz="1800" dirty="0">
                <a:effectLst/>
                <a:latin typeface="Calibri" panose="020F0502020204030204" pitchFamily="34" charset="0"/>
                <a:ea typeface="Calibri" panose="020F0502020204030204" pitchFamily="34" charset="0"/>
                <a:cs typeface="Times New Roman" panose="02020603050405020304" pitchFamily="18" charset="0"/>
              </a:rPr>
              <a:t> и измеряют радиоактивность полученного ВаСО</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ru-RU" sz="1800" dirty="0">
                <a:effectLst/>
                <a:latin typeface="Calibri" panose="020F0502020204030204" pitchFamily="34" charset="0"/>
                <a:ea typeface="Calibri" panose="020F0502020204030204" pitchFamily="34" charset="0"/>
                <a:cs typeface="Times New Roman" panose="02020603050405020304" pitchFamily="18" charset="0"/>
              </a:rPr>
              <a:t>).</a:t>
            </a:r>
            <a:endParaRPr lang="ru-RU" dirty="0"/>
          </a:p>
        </p:txBody>
      </p:sp>
      <p:sp>
        <p:nvSpPr>
          <p:cNvPr id="4" name="Номер слайда 3"/>
          <p:cNvSpPr>
            <a:spLocks noGrp="1"/>
          </p:cNvSpPr>
          <p:nvPr>
            <p:ph type="sldNum" sz="quarter" idx="5"/>
          </p:nvPr>
        </p:nvSpPr>
        <p:spPr/>
        <p:txBody>
          <a:bodyPr/>
          <a:lstStyle/>
          <a:p>
            <a:fld id="{FC3D4480-C63F-4CA2-9FC4-5AF0DFC5CBD6}" type="slidenum">
              <a:rPr lang="ru-RU" smtClean="0"/>
              <a:t>16</a:t>
            </a:fld>
            <a:endParaRPr lang="ru-RU"/>
          </a:p>
        </p:txBody>
      </p:sp>
    </p:spTree>
    <p:extLst>
      <p:ext uri="{BB962C8B-B14F-4D97-AF65-F5344CB8AC3E}">
        <p14:creationId xmlns:p14="http://schemas.microsoft.com/office/powerpoint/2010/main" val="12829512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dirty="0">
                <a:effectLst/>
                <a:latin typeface="Calibri" panose="020F0502020204030204" pitchFamily="34" charset="0"/>
                <a:ea typeface="Calibri" panose="020F0502020204030204" pitchFamily="34" charset="0"/>
                <a:cs typeface="Times New Roman" panose="02020603050405020304" pitchFamily="18" charset="0"/>
              </a:rPr>
              <a:t>В последние десятилетия радионуклиды находят широкое применение в медицинской практике. Обнаружено, что онкологические опухоли неустойчивы к действию излучения, возникающего при радиоактивном распаде, а некоторые соединения, содержащие радиоактивную метку, при их внутривенном введении в кровь способны избирательно сорбироваться злокачественными опухолями. Это явление можно использовать при ранней диагностике соответствующих заболеваний: опухоль, поглотившую радионуклид, можно определить по результатам радиометрического сканирования тела пациента. Далее, добившись поглощения опухолью введенного в кровь меченого препарата, можно достичь внутреннего облучения опухоли и в отдельных случаях ее разрушения. Препараты, меченные иодом-131, широко используют в практике обследования больных, у которых нарушена работа почек. В этом случае в вену вводят радиоактивный иод в составе соединения, которое не поглощается щитовидной железой. Далее около почек пациента размещают два радиометрических датчика, позволяющие контролировать скорость прохождения через почки введенного радионуклида. Результаты позволяют установить, какая из почек поражена и сколь оперативно должно быть проведено лечение. Возникшие в последние десятилетия новые направления в применении радионуклидов как меток при изучении различных превращений связаны с успехами в создании радиометрической аппаратуры, позволяющей, во-первых, надежно регистрировать излучение таких радионуклидов, как тритий и </a:t>
            </a:r>
            <a:r>
              <a:rPr lang="ru-RU" sz="1800" baseline="30000" dirty="0">
                <a:effectLst/>
                <a:latin typeface="Calibri" panose="020F0502020204030204" pitchFamily="34" charset="0"/>
                <a:ea typeface="Calibri" panose="020F0502020204030204" pitchFamily="34" charset="0"/>
                <a:cs typeface="Times New Roman" panose="02020603050405020304" pitchFamily="18" charset="0"/>
              </a:rPr>
              <a:t>14</a:t>
            </a:r>
            <a:r>
              <a:rPr lang="ru-RU" sz="1800" dirty="0">
                <a:effectLst/>
                <a:latin typeface="Calibri" panose="020F0502020204030204" pitchFamily="34" charset="0"/>
                <a:ea typeface="Calibri" panose="020F0502020204030204" pitchFamily="34" charset="0"/>
                <a:cs typeface="Times New Roman" panose="02020603050405020304" pitchFamily="18" charset="0"/>
              </a:rPr>
              <a:t>С, и, во-вторых, проводить регистрацию радиоактивности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экспрессно</a:t>
            </a:r>
            <a:r>
              <a:rPr lang="ru-RU" sz="1800" dirty="0">
                <a:effectLst/>
                <a:latin typeface="Calibri" panose="020F0502020204030204" pitchFamily="34" charset="0"/>
                <a:ea typeface="Calibri" panose="020F0502020204030204" pitchFamily="34" charset="0"/>
                <a:cs typeface="Times New Roman" panose="02020603050405020304" pitchFamily="18" charset="0"/>
              </a:rPr>
              <a:t>, что позволяет использовать для исследований короткоживущие радионуклиды с периодами полураспада от нескольких минут до нескольких десятков минут или одного-трех часов.</a:t>
            </a:r>
          </a:p>
        </p:txBody>
      </p:sp>
      <p:sp>
        <p:nvSpPr>
          <p:cNvPr id="4" name="Номер слайда 3"/>
          <p:cNvSpPr>
            <a:spLocks noGrp="1"/>
          </p:cNvSpPr>
          <p:nvPr>
            <p:ph type="sldNum" sz="quarter" idx="5"/>
          </p:nvPr>
        </p:nvSpPr>
        <p:spPr/>
        <p:txBody>
          <a:bodyPr/>
          <a:lstStyle/>
          <a:p>
            <a:fld id="{FC3D4480-C63F-4CA2-9FC4-5AF0DFC5CBD6}" type="slidenum">
              <a:rPr lang="ru-RU" smtClean="0"/>
              <a:t>17</a:t>
            </a:fld>
            <a:endParaRPr lang="ru-RU"/>
          </a:p>
        </p:txBody>
      </p:sp>
    </p:spTree>
    <p:extLst>
      <p:ext uri="{BB962C8B-B14F-4D97-AF65-F5344CB8AC3E}">
        <p14:creationId xmlns:p14="http://schemas.microsoft.com/office/powerpoint/2010/main" val="341787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dirty="0">
                <a:effectLst/>
                <a:latin typeface="Calibri" panose="020F0502020204030204" pitchFamily="34" charset="0"/>
                <a:ea typeface="Calibri" panose="020F0502020204030204" pitchFamily="34" charset="0"/>
                <a:cs typeface="Times New Roman" panose="02020603050405020304" pitchFamily="18" charset="0"/>
              </a:rPr>
              <a:t>Для установления факта обмена необязательно, чтобы соединения были полными изотопными разновидностями. Так, можно установить факт обмена между молекулярным йодом и йодидом калия, смешивая молекулярный йод, часть атомов в котором замещена радиоактивным изотопом </a:t>
            </a:r>
            <a:r>
              <a:rPr lang="ru-RU" sz="1800" baseline="30000" dirty="0">
                <a:effectLst/>
                <a:latin typeface="Calibri" panose="020F0502020204030204" pitchFamily="34" charset="0"/>
                <a:ea typeface="Calibri" panose="020F0502020204030204" pitchFamily="34" charset="0"/>
                <a:cs typeface="Times New Roman" panose="02020603050405020304" pitchFamily="18" charset="0"/>
              </a:rPr>
              <a:t>131</a:t>
            </a:r>
            <a:r>
              <a:rPr lang="ru-RU" sz="1800" dirty="0">
                <a:effectLst/>
                <a:latin typeface="Calibri" panose="020F0502020204030204" pitchFamily="34" charset="0"/>
                <a:ea typeface="Calibri" panose="020F0502020204030204" pitchFamily="34" charset="0"/>
                <a:cs typeface="Times New Roman" panose="02020603050405020304" pitchFamily="18" charset="0"/>
              </a:rPr>
              <a:t>I с обычным KI, атомы йода в котором имеют обычное для этого элемента массовое число – 127. </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ru-RU" sz="1800" dirty="0">
                <a:effectLst/>
                <a:latin typeface="Calibri" panose="020F0502020204030204" pitchFamily="34" charset="0"/>
                <a:ea typeface="Calibri" panose="020F0502020204030204" pitchFamily="34" charset="0"/>
                <a:cs typeface="Times New Roman" panose="02020603050405020304" pitchFamily="18" charset="0"/>
              </a:rPr>
              <a:t>Если для изучения этого процесса обмена было взято по 0,01 моля компонентов и в молекулярном йоде замещено на радиоактивный изотоп такое количество атомов йода, которое соответствует активности 1000 Бк, то факт обмена можно установить по перераспределению радиоактивности между компонентами. </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ru-RU" sz="1800" dirty="0">
                <a:effectLst/>
                <a:latin typeface="Calibri" panose="020F0502020204030204" pitchFamily="34" charset="0"/>
                <a:ea typeface="Calibri" panose="020F0502020204030204" pitchFamily="34" charset="0"/>
                <a:cs typeface="Times New Roman" panose="02020603050405020304" pitchFamily="18" charset="0"/>
              </a:rPr>
              <a:t>В результате перераспределения радиоактивности между компонентами в каждом из этих соединений будет содержаться по 500 Бк. Уверенность в том, что обмен, зафиксированный с помощью изотопного метода, протекает и в отсутствии изотопов, основана на аналогичности химических свойств разных изотопов одного и того же элемента.</a:t>
            </a:r>
          </a:p>
        </p:txBody>
      </p:sp>
      <p:sp>
        <p:nvSpPr>
          <p:cNvPr id="4" name="Номер слайда 3"/>
          <p:cNvSpPr>
            <a:spLocks noGrp="1"/>
          </p:cNvSpPr>
          <p:nvPr>
            <p:ph type="sldNum" sz="quarter" idx="5"/>
          </p:nvPr>
        </p:nvSpPr>
        <p:spPr/>
        <p:txBody>
          <a:bodyPr/>
          <a:lstStyle/>
          <a:p>
            <a:fld id="{FC3D4480-C63F-4CA2-9FC4-5AF0DFC5CBD6}" type="slidenum">
              <a:rPr lang="ru-RU" smtClean="0"/>
              <a:t>3</a:t>
            </a:fld>
            <a:endParaRPr lang="ru-RU"/>
          </a:p>
        </p:txBody>
      </p:sp>
    </p:spTree>
    <p:extLst>
      <p:ext uri="{BB962C8B-B14F-4D97-AF65-F5344CB8AC3E}">
        <p14:creationId xmlns:p14="http://schemas.microsoft.com/office/powerpoint/2010/main" val="1229006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dirty="0">
                <a:effectLst/>
                <a:latin typeface="Calibri" panose="020F0502020204030204" pitchFamily="34" charset="0"/>
                <a:ea typeface="Calibri" panose="020F0502020204030204" pitchFamily="34" charset="0"/>
                <a:cs typeface="Times New Roman" panose="02020603050405020304" pitchFamily="18" charset="0"/>
              </a:rPr>
              <a:t>Метод изотопных индикаторов позволяет изучать кинетику реакций обмена. Представим реакцию обмена в общем виде. Обозначим суммарную концентрация компонентов через a и b. Очевидно, что это постоянные величины, так как суммарная концентрация компонентов в исследуемой системе остается неизменной. Пусть Y</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0</a:t>
            </a:r>
            <a:r>
              <a:rPr lang="ru-RU" sz="1800" dirty="0">
                <a:effectLst/>
                <a:latin typeface="Calibri" panose="020F0502020204030204" pitchFamily="34" charset="0"/>
                <a:ea typeface="Calibri" panose="020F0502020204030204" pitchFamily="34" charset="0"/>
                <a:cs typeface="Times New Roman" panose="02020603050405020304" pitchFamily="18" charset="0"/>
              </a:rPr>
              <a:t> – исходное число меченых молекул, количество вещества или активность вещества </a:t>
            </a:r>
            <a:r>
              <a:rPr lang="en-US" sz="1800" dirty="0">
                <a:effectLst/>
                <a:latin typeface="Calibri" panose="020F0502020204030204" pitchFamily="34" charset="0"/>
                <a:ea typeface="Calibri" panose="020F0502020204030204" pitchFamily="34" charset="0"/>
                <a:cs typeface="Times New Roman" panose="02020603050405020304" pitchFamily="18" charset="0"/>
              </a:rPr>
              <a:t>AX</a:t>
            </a: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Y</a:t>
            </a:r>
            <a:r>
              <a:rPr lang="en-US" sz="1800" baseline="-25000" dirty="0" err="1">
                <a:effectLst/>
                <a:latin typeface="Calibri" panose="020F0502020204030204" pitchFamily="34" charset="0"/>
                <a:ea typeface="Calibri" panose="020F0502020204030204" pitchFamily="34" charset="0"/>
                <a:cs typeface="Times New Roman" panose="02020603050405020304" pitchFamily="18" charset="0"/>
              </a:rPr>
              <a:t>t</a:t>
            </a:r>
            <a:r>
              <a:rPr lang="ru-RU" sz="1800" dirty="0">
                <a:effectLst/>
                <a:latin typeface="Calibri" panose="020F0502020204030204" pitchFamily="34" charset="0"/>
                <a:ea typeface="Calibri" panose="020F0502020204030204" pitchFamily="34" charset="0"/>
                <a:cs typeface="Times New Roman" panose="02020603050405020304" pitchFamily="18" charset="0"/>
              </a:rPr>
              <a:t> и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Z</a:t>
            </a:r>
            <a:r>
              <a:rPr lang="en-US" sz="1800" baseline="-25000" dirty="0" err="1">
                <a:effectLst/>
                <a:latin typeface="Calibri" panose="020F0502020204030204" pitchFamily="34" charset="0"/>
                <a:ea typeface="Calibri" panose="020F0502020204030204" pitchFamily="34" charset="0"/>
                <a:cs typeface="Times New Roman" panose="02020603050405020304" pitchFamily="18" charset="0"/>
              </a:rPr>
              <a:t>t</a:t>
            </a:r>
            <a:r>
              <a:rPr lang="ru-RU" sz="1800" dirty="0">
                <a:effectLst/>
                <a:latin typeface="Calibri" panose="020F0502020204030204" pitchFamily="34" charset="0"/>
                <a:ea typeface="Calibri" panose="020F0502020204030204" pitchFamily="34" charset="0"/>
                <a:cs typeface="Times New Roman" panose="02020603050405020304" pitchFamily="18" charset="0"/>
              </a:rPr>
              <a:t> - число меченых молекул, количество вещества или активность вещества </a:t>
            </a:r>
            <a:r>
              <a:rPr lang="en-US" sz="1800" dirty="0">
                <a:effectLst/>
                <a:latin typeface="Calibri" panose="020F0502020204030204" pitchFamily="34" charset="0"/>
                <a:ea typeface="Calibri" panose="020F0502020204030204" pitchFamily="34" charset="0"/>
                <a:cs typeface="Times New Roman" panose="02020603050405020304" pitchFamily="18" charset="0"/>
              </a:rPr>
              <a:t>AX</a:t>
            </a:r>
            <a:r>
              <a:rPr lang="ru-RU" sz="1800" dirty="0">
                <a:effectLst/>
                <a:latin typeface="Calibri" panose="020F0502020204030204" pitchFamily="34" charset="0"/>
                <a:ea typeface="Calibri" panose="020F0502020204030204" pitchFamily="34" charset="0"/>
                <a:cs typeface="Times New Roman" panose="02020603050405020304" pitchFamily="18" charset="0"/>
              </a:rPr>
              <a:t>* и </a:t>
            </a:r>
            <a:r>
              <a:rPr lang="en-US" sz="1800" dirty="0">
                <a:effectLst/>
                <a:latin typeface="Calibri" panose="020F0502020204030204" pitchFamily="34" charset="0"/>
                <a:ea typeface="Calibri" panose="020F0502020204030204" pitchFamily="34" charset="0"/>
                <a:cs typeface="Times New Roman" panose="02020603050405020304" pitchFamily="18" charset="0"/>
              </a:rPr>
              <a:t>BX</a:t>
            </a:r>
            <a:r>
              <a:rPr lang="ru-RU" sz="1800" dirty="0">
                <a:effectLst/>
                <a:latin typeface="Calibri" panose="020F0502020204030204" pitchFamily="34" charset="0"/>
                <a:ea typeface="Calibri" panose="020F0502020204030204" pitchFamily="34" charset="0"/>
                <a:cs typeface="Times New Roman" panose="02020603050405020304" pitchFamily="18" charset="0"/>
              </a:rPr>
              <a:t>* соответственно в момент времени </a:t>
            </a:r>
            <a:r>
              <a:rPr lang="en-US" sz="1800" dirty="0">
                <a:effectLst/>
                <a:latin typeface="Calibri" panose="020F0502020204030204" pitchFamily="34" charset="0"/>
                <a:ea typeface="Calibri" panose="020F0502020204030204" pitchFamily="34" charset="0"/>
                <a:cs typeface="Times New Roman" panose="02020603050405020304" pitchFamily="18" charset="0"/>
              </a:rPr>
              <a:t>t</a:t>
            </a: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Y</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a:t>
            </a:r>
            <a:r>
              <a:rPr lang="ru-RU" sz="1800" dirty="0">
                <a:effectLst/>
                <a:latin typeface="Calibri" panose="020F0502020204030204" pitchFamily="34" charset="0"/>
                <a:ea typeface="Calibri" panose="020F0502020204030204" pitchFamily="34" charset="0"/>
                <a:cs typeface="Times New Roman" panose="02020603050405020304" pitchFamily="18" charset="0"/>
              </a:rPr>
              <a:t> и </a:t>
            </a:r>
            <a:r>
              <a:rPr lang="en-US" sz="1800" dirty="0">
                <a:effectLst/>
                <a:latin typeface="Calibri" panose="020F0502020204030204" pitchFamily="34" charset="0"/>
                <a:ea typeface="Calibri" panose="020F0502020204030204" pitchFamily="34" charset="0"/>
                <a:cs typeface="Times New Roman" panose="02020603050405020304" pitchFamily="18" charset="0"/>
              </a:rPr>
              <a:t>Z</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a:t>
            </a:r>
            <a:r>
              <a:rPr lang="ru-RU" sz="1800" dirty="0">
                <a:effectLst/>
                <a:latin typeface="Calibri" panose="020F0502020204030204" pitchFamily="34" charset="0"/>
                <a:ea typeface="Calibri" panose="020F0502020204030204" pitchFamily="34" charset="0"/>
                <a:cs typeface="Times New Roman" panose="02020603050405020304" pitchFamily="18" charset="0"/>
              </a:rPr>
              <a:t> - число меченых молекул, количество вещества или активность вещества </a:t>
            </a:r>
            <a:r>
              <a:rPr lang="en-US" sz="1800" dirty="0">
                <a:effectLst/>
                <a:latin typeface="Calibri" panose="020F0502020204030204" pitchFamily="34" charset="0"/>
                <a:ea typeface="Calibri" panose="020F0502020204030204" pitchFamily="34" charset="0"/>
                <a:cs typeface="Times New Roman" panose="02020603050405020304" pitchFamily="18" charset="0"/>
              </a:rPr>
              <a:t>AX</a:t>
            </a:r>
            <a:r>
              <a:rPr lang="ru-RU" sz="1800" dirty="0">
                <a:effectLst/>
                <a:latin typeface="Calibri" panose="020F0502020204030204" pitchFamily="34" charset="0"/>
                <a:ea typeface="Calibri" panose="020F0502020204030204" pitchFamily="34" charset="0"/>
                <a:cs typeface="Times New Roman" panose="02020603050405020304" pitchFamily="18" charset="0"/>
              </a:rPr>
              <a:t>* и </a:t>
            </a:r>
            <a:r>
              <a:rPr lang="en-US" sz="1800" dirty="0">
                <a:effectLst/>
                <a:latin typeface="Calibri" panose="020F0502020204030204" pitchFamily="34" charset="0"/>
                <a:ea typeface="Calibri" panose="020F0502020204030204" pitchFamily="34" charset="0"/>
                <a:cs typeface="Times New Roman" panose="02020603050405020304" pitchFamily="18" charset="0"/>
              </a:rPr>
              <a:t>BX</a:t>
            </a:r>
            <a:r>
              <a:rPr lang="ru-RU" sz="1800" dirty="0">
                <a:effectLst/>
                <a:latin typeface="Calibri" panose="020F0502020204030204" pitchFamily="34" charset="0"/>
                <a:ea typeface="Calibri" panose="020F0502020204030204" pitchFamily="34" charset="0"/>
                <a:cs typeface="Times New Roman" panose="02020603050405020304" pitchFamily="18" charset="0"/>
              </a:rPr>
              <a:t>* соответственно в состоянии равновесия. После того, как система достигнет состояния равновесия, число меченных атомов X*, находящихся в каждом их компонентов станет постоянным (формула в левом нижнем углу). Учитывая аналитическую концентрацию компонентов соблюдается равенство отношений (формула в правом нижнем углу).</a:t>
            </a:r>
          </a:p>
        </p:txBody>
      </p:sp>
      <p:sp>
        <p:nvSpPr>
          <p:cNvPr id="4" name="Номер слайда 3"/>
          <p:cNvSpPr>
            <a:spLocks noGrp="1"/>
          </p:cNvSpPr>
          <p:nvPr>
            <p:ph type="sldNum" sz="quarter" idx="5"/>
          </p:nvPr>
        </p:nvSpPr>
        <p:spPr/>
        <p:txBody>
          <a:bodyPr/>
          <a:lstStyle/>
          <a:p>
            <a:fld id="{FC3D4480-C63F-4CA2-9FC4-5AF0DFC5CBD6}" type="slidenum">
              <a:rPr lang="ru-RU" smtClean="0"/>
              <a:t>4</a:t>
            </a:fld>
            <a:endParaRPr lang="ru-RU"/>
          </a:p>
        </p:txBody>
      </p:sp>
    </p:spTree>
    <p:extLst>
      <p:ext uri="{BB962C8B-B14F-4D97-AF65-F5344CB8AC3E}">
        <p14:creationId xmlns:p14="http://schemas.microsoft.com/office/powerpoint/2010/main" val="2301229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nSpc>
                <a:spcPct val="107000"/>
              </a:lnSpc>
              <a:spcAft>
                <a:spcPts val="80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Процесс обмена подчиняется закономерностям реакции первого порядка. Поэтому можно вывести уравнение, связывающее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Z</a:t>
            </a:r>
            <a:r>
              <a:rPr lang="ru-RU" sz="1800" baseline="-25000" dirty="0" err="1">
                <a:effectLst/>
                <a:latin typeface="Calibri" panose="020F0502020204030204" pitchFamily="34" charset="0"/>
                <a:ea typeface="Calibri" panose="020F0502020204030204" pitchFamily="34" charset="0"/>
                <a:cs typeface="Times New Roman" panose="02020603050405020304" pitchFamily="18" charset="0"/>
              </a:rPr>
              <a:t>t</a:t>
            </a:r>
            <a:r>
              <a:rPr lang="ru-RU" sz="1800" dirty="0">
                <a:effectLst/>
                <a:latin typeface="Calibri" panose="020F0502020204030204" pitchFamily="34" charset="0"/>
                <a:ea typeface="Calibri" panose="020F0502020204030204" pitchFamily="34" charset="0"/>
                <a:cs typeface="Times New Roman" panose="02020603050405020304" pitchFamily="18" charset="0"/>
              </a:rPr>
              <a:t> и Z∞ с временем t (первое уравнение). Здесь r – коэффициент пропорциональности, равный в случае единичных концентраций компонентов константе скорости процесса обмена (</a:t>
            </a:r>
            <a:r>
              <a:rPr lang="en-US" sz="1800" dirty="0">
                <a:effectLst/>
                <a:latin typeface="Calibri" panose="020F0502020204030204" pitchFamily="34" charset="0"/>
                <a:ea typeface="Calibri" panose="020F0502020204030204" pitchFamily="34" charset="0"/>
                <a:cs typeface="Times New Roman" panose="02020603050405020304" pitchFamily="18" charset="0"/>
              </a:rPr>
              <a:t>r</a:t>
            </a:r>
            <a:r>
              <a:rPr lang="ru-RU" sz="1800" dirty="0">
                <a:effectLst/>
                <a:latin typeface="Calibri" panose="020F0502020204030204" pitchFamily="34" charset="0"/>
                <a:ea typeface="Calibri" panose="020F0502020204030204" pitchFamily="34" charset="0"/>
                <a:cs typeface="Times New Roman" panose="02020603050405020304" pitchFamily="18"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k</a:t>
            </a:r>
            <a:r>
              <a:rPr lang="ru-RU" sz="1800" dirty="0">
                <a:effectLst/>
                <a:latin typeface="Calibri" panose="020F0502020204030204" pitchFamily="34" charset="0"/>
                <a:ea typeface="Calibri" panose="020F0502020204030204" pitchFamily="34" charset="0"/>
                <a:cs typeface="Times New Roman" panose="02020603050405020304" pitchFamily="18" charset="0"/>
              </a:rPr>
              <a:t>). Во втором уравнении F – степень обмена, которая увеличивается со временем, а при достижении системой равновесия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Z</a:t>
            </a:r>
            <a:r>
              <a:rPr lang="ru-RU" sz="1800" baseline="-25000" dirty="0" err="1">
                <a:effectLst/>
                <a:latin typeface="Calibri" panose="020F0502020204030204" pitchFamily="34" charset="0"/>
                <a:ea typeface="Calibri" panose="020F0502020204030204" pitchFamily="34" charset="0"/>
                <a:cs typeface="Times New Roman" panose="02020603050405020304" pitchFamily="18" charset="0"/>
              </a:rPr>
              <a:t>t</a:t>
            </a:r>
            <a:r>
              <a:rPr lang="ru-RU" sz="1800" dirty="0">
                <a:effectLst/>
                <a:latin typeface="Calibri" panose="020F0502020204030204" pitchFamily="34" charset="0"/>
                <a:ea typeface="Calibri" panose="020F0502020204030204" pitchFamily="34" charset="0"/>
                <a:cs typeface="Times New Roman" panose="02020603050405020304" pitchFamily="18" charset="0"/>
              </a:rPr>
              <a:t>=Z∞, F=1. Из этого уравнения следует, что должна соблюдаться прямолинейная зависимость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ln</a:t>
            </a:r>
            <a:r>
              <a:rPr lang="ru-RU" sz="1800" dirty="0">
                <a:effectLst/>
                <a:latin typeface="Calibri" panose="020F0502020204030204" pitchFamily="34" charset="0"/>
                <a:ea typeface="Calibri" panose="020F0502020204030204" pitchFamily="34" charset="0"/>
                <a:cs typeface="Times New Roman" panose="02020603050405020304" pitchFamily="18" charset="0"/>
              </a:rPr>
              <a:t>(1-F) от времени, причем прямая проходит через начало координат (прямая 1 на графике). Если встречается случай, когда прямая не проходит через начало координат, то исследуемый случай обмена осложнен каталитическими процессами или обменивающиеся атомы неравноценны в одном или в обоих обменивающихся соединениях (прямые 2 и 3 на графике). Определяя величины констант скорости обмена для разных температур, можно найти энергию активации процесса обмена, а затем, считая ее равной энтальпии активации рассчитать энтропию активации процесса обмена.</a:t>
            </a:r>
          </a:p>
        </p:txBody>
      </p:sp>
      <p:sp>
        <p:nvSpPr>
          <p:cNvPr id="4" name="Номер слайда 3"/>
          <p:cNvSpPr>
            <a:spLocks noGrp="1"/>
          </p:cNvSpPr>
          <p:nvPr>
            <p:ph type="sldNum" sz="quarter" idx="5"/>
          </p:nvPr>
        </p:nvSpPr>
        <p:spPr/>
        <p:txBody>
          <a:bodyPr/>
          <a:lstStyle/>
          <a:p>
            <a:fld id="{FC3D4480-C63F-4CA2-9FC4-5AF0DFC5CBD6}" type="slidenum">
              <a:rPr lang="ru-RU" smtClean="0"/>
              <a:t>5</a:t>
            </a:fld>
            <a:endParaRPr lang="ru-RU"/>
          </a:p>
        </p:txBody>
      </p:sp>
    </p:spTree>
    <p:extLst>
      <p:ext uri="{BB962C8B-B14F-4D97-AF65-F5344CB8AC3E}">
        <p14:creationId xmlns:p14="http://schemas.microsoft.com/office/powerpoint/2010/main" val="1749218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dirty="0">
                <a:effectLst/>
                <a:latin typeface="Calibri" panose="020F0502020204030204" pitchFamily="34" charset="0"/>
                <a:ea typeface="Calibri" panose="020F0502020204030204" pitchFamily="34" charset="0"/>
                <a:cs typeface="Times New Roman" panose="02020603050405020304" pitchFamily="18" charset="0"/>
              </a:rPr>
              <a:t>Одним из основных вопросов, которые приходится решать при изучении механизма неорганических реакций, является вопрос об участии определенных частей молекул реагирующих веществ в образовании того или иного продукта реакции. Восстановление оксида серебра перекисью водорода может быть представлено двумя схемами (формула 1 и 2). В случае справедливости первого механизма кислород, выделяющийся при реакции, образуется на половину из молекулы оксида серебра и наполовину из молекулы перекиси, вода целиком происходит из перекиси. По второму механизму кислород полностью происходит из перекиси, а кислород воды из – из оксида серебра. </a:t>
            </a: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dirty="0">
                <a:effectLst/>
                <a:latin typeface="Calibri" panose="020F0502020204030204" pitchFamily="34" charset="0"/>
                <a:ea typeface="Calibri" panose="020F0502020204030204" pitchFamily="34" charset="0"/>
                <a:cs typeface="Times New Roman" panose="02020603050405020304" pitchFamily="18" charset="0"/>
              </a:rPr>
              <a:t>Применение для проведения исследуемой реакции перекиси водорода, меченной кислородом-18, однозначно указало, что восстановление протекает по второй из приведенных схем, так как изотопная метка обнаружилась только в молекулярном кислороде, но не в воде (формула 3).</a:t>
            </a:r>
            <a:endParaRPr lang="ru-RU" dirty="0"/>
          </a:p>
        </p:txBody>
      </p:sp>
      <p:sp>
        <p:nvSpPr>
          <p:cNvPr id="4" name="Номер слайда 3"/>
          <p:cNvSpPr>
            <a:spLocks noGrp="1"/>
          </p:cNvSpPr>
          <p:nvPr>
            <p:ph type="sldNum" sz="quarter" idx="5"/>
          </p:nvPr>
        </p:nvSpPr>
        <p:spPr/>
        <p:txBody>
          <a:bodyPr/>
          <a:lstStyle/>
          <a:p>
            <a:fld id="{FC3D4480-C63F-4CA2-9FC4-5AF0DFC5CBD6}" type="slidenum">
              <a:rPr lang="ru-RU" smtClean="0"/>
              <a:t>6</a:t>
            </a:fld>
            <a:endParaRPr lang="ru-RU"/>
          </a:p>
        </p:txBody>
      </p:sp>
    </p:spTree>
    <p:extLst>
      <p:ext uri="{BB962C8B-B14F-4D97-AF65-F5344CB8AC3E}">
        <p14:creationId xmlns:p14="http://schemas.microsoft.com/office/powerpoint/2010/main" val="991200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dirty="0">
                <a:effectLst/>
                <a:latin typeface="Calibri" panose="020F0502020204030204" pitchFamily="34" charset="0"/>
                <a:ea typeface="Calibri" panose="020F0502020204030204" pitchFamily="34" charset="0"/>
                <a:cs typeface="Times New Roman" panose="02020603050405020304" pitchFamily="18" charset="0"/>
              </a:rPr>
              <a:t>Механизм реакции термического разложения нитрата аммония был определен введением изотопной метки азот-15 в катионы аммония. Теоретически возможно образование молекул </a:t>
            </a:r>
            <a:r>
              <a:rPr lang="ru-RU" sz="1800" baseline="30000" dirty="0">
                <a:effectLst/>
                <a:latin typeface="Calibri" panose="020F0502020204030204" pitchFamily="34" charset="0"/>
                <a:ea typeface="Calibri" panose="020F0502020204030204" pitchFamily="34" charset="0"/>
                <a:cs typeface="Times New Roman" panose="02020603050405020304" pitchFamily="18" charset="0"/>
              </a:rPr>
              <a:t>15</a:t>
            </a:r>
            <a:r>
              <a:rPr lang="ru-RU" sz="1800" dirty="0">
                <a:effectLst/>
                <a:latin typeface="Calibri" panose="020F0502020204030204" pitchFamily="34" charset="0"/>
                <a:ea typeface="Calibri" panose="020F0502020204030204" pitchFamily="34" charset="0"/>
                <a:cs typeface="Times New Roman" panose="02020603050405020304" pitchFamily="18" charset="0"/>
              </a:rPr>
              <a:t>N</a:t>
            </a:r>
            <a:r>
              <a:rPr lang="ru-RU" sz="1800" baseline="30000" dirty="0">
                <a:effectLst/>
                <a:latin typeface="Calibri" panose="020F0502020204030204" pitchFamily="34" charset="0"/>
                <a:ea typeface="Calibri" panose="020F0502020204030204" pitchFamily="34" charset="0"/>
                <a:cs typeface="Times New Roman" panose="02020603050405020304" pitchFamily="18" charset="0"/>
              </a:rPr>
              <a:t>14</a:t>
            </a:r>
            <a:r>
              <a:rPr lang="ru-RU" sz="1800" dirty="0">
                <a:effectLst/>
                <a:latin typeface="Calibri" panose="020F0502020204030204" pitchFamily="34" charset="0"/>
                <a:ea typeface="Calibri" panose="020F0502020204030204" pitchFamily="34" charset="0"/>
                <a:cs typeface="Times New Roman" panose="02020603050405020304" pitchFamily="18" charset="0"/>
              </a:rPr>
              <a:t>NO, </a:t>
            </a:r>
            <a:r>
              <a:rPr lang="ru-RU" sz="1800" baseline="30000" dirty="0">
                <a:effectLst/>
                <a:latin typeface="Calibri" panose="020F0502020204030204" pitchFamily="34" charset="0"/>
                <a:ea typeface="Calibri" panose="020F0502020204030204" pitchFamily="34" charset="0"/>
                <a:cs typeface="Times New Roman" panose="02020603050405020304" pitchFamily="18" charset="0"/>
              </a:rPr>
              <a:t>14</a:t>
            </a:r>
            <a:r>
              <a:rPr lang="ru-RU" sz="1800" dirty="0">
                <a:effectLst/>
                <a:latin typeface="Calibri" panose="020F0502020204030204" pitchFamily="34" charset="0"/>
                <a:ea typeface="Calibri" panose="020F0502020204030204" pitchFamily="34" charset="0"/>
                <a:cs typeface="Times New Roman" panose="02020603050405020304" pitchFamily="18" charset="0"/>
              </a:rPr>
              <a:t>N</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ru-RU" sz="1800" dirty="0">
                <a:effectLst/>
                <a:latin typeface="Calibri" panose="020F0502020204030204" pitchFamily="34" charset="0"/>
                <a:ea typeface="Calibri" panose="020F0502020204030204" pitchFamily="34" charset="0"/>
                <a:cs typeface="Times New Roman" panose="02020603050405020304" pitchFamily="18" charset="0"/>
              </a:rPr>
              <a:t>O или </a:t>
            </a:r>
            <a:r>
              <a:rPr lang="ru-RU" sz="1800" baseline="30000" dirty="0">
                <a:effectLst/>
                <a:latin typeface="Calibri" panose="020F0502020204030204" pitchFamily="34" charset="0"/>
                <a:ea typeface="Calibri" panose="020F0502020204030204" pitchFamily="34" charset="0"/>
                <a:cs typeface="Times New Roman" panose="02020603050405020304" pitchFamily="18" charset="0"/>
              </a:rPr>
              <a:t>15</a:t>
            </a:r>
            <a:r>
              <a:rPr lang="ru-RU" sz="1800" dirty="0">
                <a:effectLst/>
                <a:latin typeface="Calibri" panose="020F0502020204030204" pitchFamily="34" charset="0"/>
                <a:ea typeface="Calibri" panose="020F0502020204030204" pitchFamily="34" charset="0"/>
                <a:cs typeface="Times New Roman" panose="02020603050405020304" pitchFamily="18" charset="0"/>
              </a:rPr>
              <a:t>N</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ru-RU" sz="1800" dirty="0">
                <a:effectLst/>
                <a:latin typeface="Calibri" panose="020F0502020204030204" pitchFamily="34" charset="0"/>
                <a:ea typeface="Calibri" panose="020F0502020204030204" pitchFamily="34" charset="0"/>
                <a:cs typeface="Times New Roman" panose="02020603050405020304" pitchFamily="18" charset="0"/>
              </a:rPr>
              <a:t>O. </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ru-RU" sz="1800" dirty="0">
                <a:effectLst/>
                <a:latin typeface="Calibri" panose="020F0502020204030204" pitchFamily="34" charset="0"/>
                <a:ea typeface="Calibri" panose="020F0502020204030204" pitchFamily="34" charset="0"/>
                <a:cs typeface="Times New Roman" panose="02020603050405020304" pitchFamily="18" charset="0"/>
              </a:rPr>
              <a:t>Изотопный анализ продуктов реакции показал, что весь образующийся в результате реакции оксид азота содержит изотопную метку, то есть образуются молекулы </a:t>
            </a:r>
            <a:r>
              <a:rPr lang="ru-RU" sz="1800" baseline="30000" dirty="0">
                <a:effectLst/>
                <a:latin typeface="Calibri" panose="020F0502020204030204" pitchFamily="34" charset="0"/>
                <a:ea typeface="Calibri" panose="020F0502020204030204" pitchFamily="34" charset="0"/>
                <a:cs typeface="Times New Roman" panose="02020603050405020304" pitchFamily="18" charset="0"/>
              </a:rPr>
              <a:t>15</a:t>
            </a:r>
            <a:r>
              <a:rPr lang="ru-RU" sz="1800" dirty="0">
                <a:effectLst/>
                <a:latin typeface="Calibri" panose="020F0502020204030204" pitchFamily="34" charset="0"/>
                <a:ea typeface="Calibri" panose="020F0502020204030204" pitchFamily="34" charset="0"/>
                <a:cs typeface="Times New Roman" panose="02020603050405020304" pitchFamily="18" charset="0"/>
              </a:rPr>
              <a:t>N</a:t>
            </a:r>
            <a:r>
              <a:rPr lang="ru-RU" sz="1800" baseline="30000" dirty="0">
                <a:effectLst/>
                <a:latin typeface="Calibri" panose="020F0502020204030204" pitchFamily="34" charset="0"/>
                <a:ea typeface="Calibri" panose="020F0502020204030204" pitchFamily="34" charset="0"/>
                <a:cs typeface="Times New Roman" panose="02020603050405020304" pitchFamily="18" charset="0"/>
              </a:rPr>
              <a:t>14</a:t>
            </a:r>
            <a:r>
              <a:rPr lang="ru-RU" sz="1800" dirty="0">
                <a:effectLst/>
                <a:latin typeface="Calibri" panose="020F0502020204030204" pitchFamily="34" charset="0"/>
                <a:ea typeface="Calibri" panose="020F0502020204030204" pitchFamily="34" charset="0"/>
                <a:cs typeface="Times New Roman" panose="02020603050405020304" pitchFamily="18" charset="0"/>
              </a:rPr>
              <a:t>NO. Таким образом, в образующемся оксиде азота один атом азота происходит из иона аммония, а другой из нитрат-иона. Предположение, согласно которому молекулы оксида азота образуются независимо из иона аммония и нитрат-иона не подтвердилось.</a:t>
            </a:r>
          </a:p>
        </p:txBody>
      </p:sp>
      <p:sp>
        <p:nvSpPr>
          <p:cNvPr id="4" name="Номер слайда 3"/>
          <p:cNvSpPr>
            <a:spLocks noGrp="1"/>
          </p:cNvSpPr>
          <p:nvPr>
            <p:ph type="sldNum" sz="quarter" idx="5"/>
          </p:nvPr>
        </p:nvSpPr>
        <p:spPr/>
        <p:txBody>
          <a:bodyPr/>
          <a:lstStyle/>
          <a:p>
            <a:fld id="{FC3D4480-C63F-4CA2-9FC4-5AF0DFC5CBD6}" type="slidenum">
              <a:rPr lang="ru-RU" smtClean="0"/>
              <a:t>7</a:t>
            </a:fld>
            <a:endParaRPr lang="ru-RU"/>
          </a:p>
        </p:txBody>
      </p:sp>
    </p:spTree>
    <p:extLst>
      <p:ext uri="{BB962C8B-B14F-4D97-AF65-F5344CB8AC3E}">
        <p14:creationId xmlns:p14="http://schemas.microsoft.com/office/powerpoint/2010/main" val="1392510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dirty="0">
                <a:effectLst/>
                <a:latin typeface="Calibri" panose="020F0502020204030204" pitchFamily="34" charset="0"/>
                <a:ea typeface="Calibri" panose="020F0502020204030204" pitchFamily="34" charset="0"/>
                <a:cs typeface="Times New Roman" panose="02020603050405020304" pitchFamily="18" charset="0"/>
              </a:rPr>
              <a:t>Реакции перегруппировок относятся к процессам, механизмы и особенности которых очень часто и действенно исследуются с помощью меченых атомов. К распространенному случаю перегруппировок в ароматическом кольце относятся реакции перегруппировки, связанные с перемещением молекулярной группировки (атома) в </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ru-RU" sz="1800" dirty="0">
                <a:effectLst/>
                <a:latin typeface="Calibri" panose="020F0502020204030204" pitchFamily="34" charset="0"/>
                <a:ea typeface="Calibri" panose="020F0502020204030204" pitchFamily="34" charset="0"/>
                <a:cs typeface="Times New Roman" panose="02020603050405020304" pitchFamily="18" charset="0"/>
              </a:rPr>
              <a:t>орто- или </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ru-RU" sz="1800" dirty="0">
                <a:effectLst/>
                <a:latin typeface="Calibri" panose="020F0502020204030204" pitchFamily="34" charset="0"/>
                <a:ea typeface="Calibri" panose="020F0502020204030204" pitchFamily="34" charset="0"/>
                <a:cs typeface="Times New Roman" panose="02020603050405020304" pitchFamily="18" charset="0"/>
              </a:rPr>
              <a:t>пара-положение, при этом на место перемещающегося атома приходит атом водорода из соответствующего положения ароматического кольца. Таким случаем является обратимый переход водорода из гидроксильной группы фенола в орто- или пара-положение ароматического кольца.</a:t>
            </a:r>
          </a:p>
        </p:txBody>
      </p:sp>
      <p:sp>
        <p:nvSpPr>
          <p:cNvPr id="4" name="Номер слайда 3"/>
          <p:cNvSpPr>
            <a:spLocks noGrp="1"/>
          </p:cNvSpPr>
          <p:nvPr>
            <p:ph type="sldNum" sz="quarter" idx="5"/>
          </p:nvPr>
        </p:nvSpPr>
        <p:spPr/>
        <p:txBody>
          <a:bodyPr/>
          <a:lstStyle/>
          <a:p>
            <a:fld id="{FC3D4480-C63F-4CA2-9FC4-5AF0DFC5CBD6}" type="slidenum">
              <a:rPr lang="ru-RU" smtClean="0"/>
              <a:t>8</a:t>
            </a:fld>
            <a:endParaRPr lang="ru-RU"/>
          </a:p>
        </p:txBody>
      </p:sp>
    </p:spTree>
    <p:extLst>
      <p:ext uri="{BB962C8B-B14F-4D97-AF65-F5344CB8AC3E}">
        <p14:creationId xmlns:p14="http://schemas.microsoft.com/office/powerpoint/2010/main" val="3771954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dirty="0">
                <a:effectLst/>
                <a:latin typeface="Calibri" panose="020F0502020204030204" pitchFamily="34" charset="0"/>
                <a:ea typeface="Calibri" panose="020F0502020204030204" pitchFamily="34" charset="0"/>
                <a:cs typeface="Times New Roman" panose="02020603050405020304" pitchFamily="18" charset="0"/>
              </a:rPr>
              <a:t>Очевидно, что протекание этого процесса может быть установлено только с применением изотопной метки, например, дейтерия. Кинетические исследования этого процесса показали, что реакция обмена протекает по второму порядку, таким образом, обмен происходит по межмолекулярному механизму.</a:t>
            </a:r>
          </a:p>
        </p:txBody>
      </p:sp>
      <p:sp>
        <p:nvSpPr>
          <p:cNvPr id="4" name="Номер слайда 3"/>
          <p:cNvSpPr>
            <a:spLocks noGrp="1"/>
          </p:cNvSpPr>
          <p:nvPr>
            <p:ph type="sldNum" sz="quarter" idx="5"/>
          </p:nvPr>
        </p:nvSpPr>
        <p:spPr/>
        <p:txBody>
          <a:bodyPr/>
          <a:lstStyle/>
          <a:p>
            <a:fld id="{FC3D4480-C63F-4CA2-9FC4-5AF0DFC5CBD6}" type="slidenum">
              <a:rPr lang="ru-RU" smtClean="0"/>
              <a:t>9</a:t>
            </a:fld>
            <a:endParaRPr lang="ru-RU"/>
          </a:p>
        </p:txBody>
      </p:sp>
    </p:spTree>
    <p:extLst>
      <p:ext uri="{BB962C8B-B14F-4D97-AF65-F5344CB8AC3E}">
        <p14:creationId xmlns:p14="http://schemas.microsoft.com/office/powerpoint/2010/main" val="1717720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nSpc>
                <a:spcPct val="107000"/>
              </a:lnSpc>
              <a:spcAft>
                <a:spcPts val="80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Изучение механизма реакций этерификации и гидролиза является классическим случаем применения изотопного метода. Можно представить два механизма реакций этерификации (или, рассматривая этот почти всегда обратимый процесс протекающим в обратном направлении, реакции гидролиза). Согласно первому механизму, кислород воды, образующейся при этерификации, происходит из спирта. Согласно второму – кислород воды происходит из кислоты. Очевидно, что, пометив тяжелым кислородом спирт, можно сделать однозначный выбор в пользу одного из этих механизмов. </a:t>
            </a:r>
          </a:p>
          <a:p>
            <a:pPr>
              <a:lnSpc>
                <a:spcPct val="107000"/>
              </a:lnSpc>
              <a:spcAft>
                <a:spcPts val="80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Так, для многих реакций этерификации и гидролиза была установлена справедливость механизма 2. Однако более детальные исследования показали, что в зависимости от природы кислоты и спирта реакция может протекать и по механизму 1. В ряде случаев механизм зависит от кислотности среды, так кислый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фталат</a:t>
            </a:r>
            <a:r>
              <a:rPr lang="ru-RU" sz="1800" dirty="0">
                <a:effectLst/>
                <a:latin typeface="Calibri" panose="020F0502020204030204" pitchFamily="34" charset="0"/>
                <a:ea typeface="Calibri" panose="020F0502020204030204" pitchFamily="34" charset="0"/>
                <a:cs typeface="Times New Roman" panose="02020603050405020304" pitchFamily="18" charset="0"/>
              </a:rPr>
              <a:t> 1,2,2,2-тетрафенилэтилового спирта в щелочной среде гидролизуется по механизму 1, а в кислой – по механизму 2.</a:t>
            </a:r>
          </a:p>
        </p:txBody>
      </p:sp>
      <p:sp>
        <p:nvSpPr>
          <p:cNvPr id="4" name="Номер слайда 3"/>
          <p:cNvSpPr>
            <a:spLocks noGrp="1"/>
          </p:cNvSpPr>
          <p:nvPr>
            <p:ph type="sldNum" sz="quarter" idx="5"/>
          </p:nvPr>
        </p:nvSpPr>
        <p:spPr/>
        <p:txBody>
          <a:bodyPr/>
          <a:lstStyle/>
          <a:p>
            <a:fld id="{FC3D4480-C63F-4CA2-9FC4-5AF0DFC5CBD6}" type="slidenum">
              <a:rPr lang="ru-RU" smtClean="0"/>
              <a:t>10</a:t>
            </a:fld>
            <a:endParaRPr lang="ru-RU"/>
          </a:p>
        </p:txBody>
      </p:sp>
    </p:spTree>
    <p:extLst>
      <p:ext uri="{BB962C8B-B14F-4D97-AF65-F5344CB8AC3E}">
        <p14:creationId xmlns:p14="http://schemas.microsoft.com/office/powerpoint/2010/main" val="4189755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6C024F-D7A0-4FCF-B1A5-9FD46604F07A}"/>
              </a:ext>
            </a:extLst>
          </p:cNvPr>
          <p:cNvSpPr>
            <a:spLocks noGrp="1"/>
          </p:cNvSpPr>
          <p:nvPr>
            <p:ph type="ctrTitle"/>
          </p:nvPr>
        </p:nvSpPr>
        <p:spPr>
          <a:xfrm>
            <a:off x="1143000" y="1122363"/>
            <a:ext cx="6858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873EBF19-27DA-4C12-9DDC-DED1ED50185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71AB7131-9B7D-478A-B5CA-B01291C423CA}"/>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C3E03B5C-FC99-4A2B-8FBA-D44401F057E0}"/>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A6DADA5F-66FB-46C4-92EE-5D5AF3835F9F}"/>
              </a:ext>
            </a:extLst>
          </p:cNvPr>
          <p:cNvSpPr>
            <a:spLocks noGrp="1"/>
          </p:cNvSpPr>
          <p:nvPr>
            <p:ph type="sldNum" sz="quarter" idx="12"/>
          </p:nvPr>
        </p:nvSpPr>
        <p:spPr/>
        <p:txBody>
          <a:bodyPr/>
          <a:lstStyle>
            <a:lvl1pPr>
              <a:defRPr/>
            </a:lvl1pPr>
          </a:lstStyle>
          <a:p>
            <a:fld id="{0E393442-7959-41AE-909E-939489DC14EA}" type="slidenum">
              <a:rPr lang="ru-RU" altLang="ru-RU"/>
              <a:pPr/>
              <a:t>‹#›</a:t>
            </a:fld>
            <a:endParaRPr lang="ru-RU" altLang="ru-RU"/>
          </a:p>
        </p:txBody>
      </p:sp>
    </p:spTree>
    <p:extLst>
      <p:ext uri="{BB962C8B-B14F-4D97-AF65-F5344CB8AC3E}">
        <p14:creationId xmlns:p14="http://schemas.microsoft.com/office/powerpoint/2010/main" val="4198749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F666DA-9909-494E-AC9A-DEAAC030A395}"/>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7D7ED80B-FF02-4D1E-A687-0A1AAB2E8E92}"/>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4E55FE6-2A5D-4BB0-A636-00A160FA6A89}"/>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74690A9D-B39E-4CCF-BC1B-EA7412438983}"/>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E736B3FC-9F00-479D-807C-37DEE35573C4}"/>
              </a:ext>
            </a:extLst>
          </p:cNvPr>
          <p:cNvSpPr>
            <a:spLocks noGrp="1"/>
          </p:cNvSpPr>
          <p:nvPr>
            <p:ph type="sldNum" sz="quarter" idx="12"/>
          </p:nvPr>
        </p:nvSpPr>
        <p:spPr/>
        <p:txBody>
          <a:bodyPr/>
          <a:lstStyle>
            <a:lvl1pPr>
              <a:defRPr/>
            </a:lvl1pPr>
          </a:lstStyle>
          <a:p>
            <a:fld id="{D508016F-F0E0-4312-94E7-714480481843}" type="slidenum">
              <a:rPr lang="ru-RU" altLang="ru-RU"/>
              <a:pPr/>
              <a:t>‹#›</a:t>
            </a:fld>
            <a:endParaRPr lang="ru-RU" altLang="ru-RU"/>
          </a:p>
        </p:txBody>
      </p:sp>
    </p:spTree>
    <p:extLst>
      <p:ext uri="{BB962C8B-B14F-4D97-AF65-F5344CB8AC3E}">
        <p14:creationId xmlns:p14="http://schemas.microsoft.com/office/powerpoint/2010/main" val="4125738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A1832B92-2F6A-476E-9B7C-A1E1E7D5E17C}"/>
              </a:ext>
            </a:extLst>
          </p:cNvPr>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994D21AF-81AD-4018-A601-7DADC944E8A6}"/>
              </a:ext>
            </a:extLst>
          </p:cNvPr>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2999FEA-4597-4E02-9AA3-12841D40BAF0}"/>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A5916496-FBD6-46E6-A4EA-788BA9E83BE6}"/>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FC792004-5D4D-415A-AA49-28050ACEFFAE}"/>
              </a:ext>
            </a:extLst>
          </p:cNvPr>
          <p:cNvSpPr>
            <a:spLocks noGrp="1"/>
          </p:cNvSpPr>
          <p:nvPr>
            <p:ph type="sldNum" sz="quarter" idx="12"/>
          </p:nvPr>
        </p:nvSpPr>
        <p:spPr/>
        <p:txBody>
          <a:bodyPr/>
          <a:lstStyle>
            <a:lvl1pPr>
              <a:defRPr/>
            </a:lvl1pPr>
          </a:lstStyle>
          <a:p>
            <a:fld id="{0A6EBF17-B999-4CFB-90C9-C70066582B06}" type="slidenum">
              <a:rPr lang="ru-RU" altLang="ru-RU"/>
              <a:pPr/>
              <a:t>‹#›</a:t>
            </a:fld>
            <a:endParaRPr lang="ru-RU" altLang="ru-RU"/>
          </a:p>
        </p:txBody>
      </p:sp>
    </p:spTree>
    <p:extLst>
      <p:ext uri="{BB962C8B-B14F-4D97-AF65-F5344CB8AC3E}">
        <p14:creationId xmlns:p14="http://schemas.microsoft.com/office/powerpoint/2010/main" val="3130497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Заголовок и четыре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E4B449-66F1-436F-A3D0-C317D7BABD27}"/>
              </a:ext>
            </a:extLst>
          </p:cNvPr>
          <p:cNvSpPr>
            <a:spLocks noGrp="1"/>
          </p:cNvSpPr>
          <p:nvPr>
            <p:ph type="title" sz="quarter"/>
          </p:nvPr>
        </p:nvSpPr>
        <p:spPr>
          <a:xfrm>
            <a:off x="457200" y="274638"/>
            <a:ext cx="8229600" cy="1143000"/>
          </a:xfrm>
        </p:spPr>
        <p:txBody>
          <a:bodyPr/>
          <a:lstStyle/>
          <a:p>
            <a:r>
              <a:rPr lang="ru-RU"/>
              <a:t>Образец заголовка</a:t>
            </a:r>
          </a:p>
        </p:txBody>
      </p:sp>
      <p:sp>
        <p:nvSpPr>
          <p:cNvPr id="3" name="Объект 2">
            <a:extLst>
              <a:ext uri="{FF2B5EF4-FFF2-40B4-BE49-F238E27FC236}">
                <a16:creationId xmlns:a16="http://schemas.microsoft.com/office/drawing/2014/main" id="{657D7249-0831-49BB-ACF3-C4132C5B2B9E}"/>
              </a:ext>
            </a:extLst>
          </p:cNvPr>
          <p:cNvSpPr>
            <a:spLocks noGrp="1"/>
          </p:cNvSpPr>
          <p:nvPr>
            <p:ph sz="quarter" idx="1"/>
          </p:nvPr>
        </p:nvSpPr>
        <p:spPr>
          <a:xfrm>
            <a:off x="457200" y="1600200"/>
            <a:ext cx="4038600" cy="21859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2DE1CD0E-8098-4518-A1B8-661297277534}"/>
              </a:ext>
            </a:extLst>
          </p:cNvPr>
          <p:cNvSpPr>
            <a:spLocks noGrp="1"/>
          </p:cNvSpPr>
          <p:nvPr>
            <p:ph sz="quarter" idx="2"/>
          </p:nvPr>
        </p:nvSpPr>
        <p:spPr>
          <a:xfrm>
            <a:off x="4648200" y="1600200"/>
            <a:ext cx="4038600" cy="21859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Объект 4">
            <a:extLst>
              <a:ext uri="{FF2B5EF4-FFF2-40B4-BE49-F238E27FC236}">
                <a16:creationId xmlns:a16="http://schemas.microsoft.com/office/drawing/2014/main" id="{5BB68028-E4F8-486D-B945-F38AC435CB66}"/>
              </a:ext>
            </a:extLst>
          </p:cNvPr>
          <p:cNvSpPr>
            <a:spLocks noGrp="1"/>
          </p:cNvSpPr>
          <p:nvPr>
            <p:ph sz="quarter" idx="3"/>
          </p:nvPr>
        </p:nvSpPr>
        <p:spPr>
          <a:xfrm>
            <a:off x="457200" y="3938588"/>
            <a:ext cx="4038600" cy="218757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Объект 5">
            <a:extLst>
              <a:ext uri="{FF2B5EF4-FFF2-40B4-BE49-F238E27FC236}">
                <a16:creationId xmlns:a16="http://schemas.microsoft.com/office/drawing/2014/main" id="{CFCA6C62-4496-478F-87B9-B455C6952341}"/>
              </a:ext>
            </a:extLst>
          </p:cNvPr>
          <p:cNvSpPr>
            <a:spLocks noGrp="1"/>
          </p:cNvSpPr>
          <p:nvPr>
            <p:ph sz="quarter" idx="4"/>
          </p:nvPr>
        </p:nvSpPr>
        <p:spPr>
          <a:xfrm>
            <a:off x="4648200" y="3938588"/>
            <a:ext cx="4038600" cy="218757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AAA824DC-9319-4B61-BC2F-C3FC9A368D9B}"/>
              </a:ext>
            </a:extLst>
          </p:cNvPr>
          <p:cNvSpPr>
            <a:spLocks noGrp="1"/>
          </p:cNvSpPr>
          <p:nvPr>
            <p:ph type="dt" sz="half" idx="10"/>
          </p:nvPr>
        </p:nvSpPr>
        <p:spPr>
          <a:xfrm>
            <a:off x="457200" y="6245225"/>
            <a:ext cx="2133600" cy="476250"/>
          </a:xfrm>
        </p:spPr>
        <p:txBody>
          <a:bodyPr/>
          <a:lstStyle>
            <a:lvl1pPr>
              <a:defRPr/>
            </a:lvl1pPr>
          </a:lstStyle>
          <a:p>
            <a:endParaRPr lang="ru-RU" altLang="ru-RU"/>
          </a:p>
        </p:txBody>
      </p:sp>
      <p:sp>
        <p:nvSpPr>
          <p:cNvPr id="8" name="Нижний колонтитул 7">
            <a:extLst>
              <a:ext uri="{FF2B5EF4-FFF2-40B4-BE49-F238E27FC236}">
                <a16:creationId xmlns:a16="http://schemas.microsoft.com/office/drawing/2014/main" id="{04366D6A-4F23-4307-86BE-3C48D9B7E012}"/>
              </a:ext>
            </a:extLst>
          </p:cNvPr>
          <p:cNvSpPr>
            <a:spLocks noGrp="1"/>
          </p:cNvSpPr>
          <p:nvPr>
            <p:ph type="ftr" sz="quarter" idx="11"/>
          </p:nvPr>
        </p:nvSpPr>
        <p:spPr>
          <a:xfrm>
            <a:off x="3124200" y="6245225"/>
            <a:ext cx="2895600" cy="476250"/>
          </a:xfrm>
        </p:spPr>
        <p:txBody>
          <a:bodyPr/>
          <a:lstStyle>
            <a:lvl1pPr>
              <a:defRPr/>
            </a:lvl1pPr>
          </a:lstStyle>
          <a:p>
            <a:endParaRPr lang="ru-RU" altLang="ru-RU"/>
          </a:p>
        </p:txBody>
      </p:sp>
      <p:sp>
        <p:nvSpPr>
          <p:cNvPr id="9" name="Номер слайда 8">
            <a:extLst>
              <a:ext uri="{FF2B5EF4-FFF2-40B4-BE49-F238E27FC236}">
                <a16:creationId xmlns:a16="http://schemas.microsoft.com/office/drawing/2014/main" id="{C204E136-FD79-4B57-9BA3-6A88F38F428D}"/>
              </a:ext>
            </a:extLst>
          </p:cNvPr>
          <p:cNvSpPr>
            <a:spLocks noGrp="1"/>
          </p:cNvSpPr>
          <p:nvPr>
            <p:ph type="sldNum" sz="quarter" idx="12"/>
          </p:nvPr>
        </p:nvSpPr>
        <p:spPr>
          <a:xfrm>
            <a:off x="6553200" y="6245225"/>
            <a:ext cx="2133600" cy="476250"/>
          </a:xfrm>
        </p:spPr>
        <p:txBody>
          <a:bodyPr/>
          <a:lstStyle>
            <a:lvl1pPr>
              <a:defRPr/>
            </a:lvl1pPr>
          </a:lstStyle>
          <a:p>
            <a:fld id="{25DF7934-ADD5-4149-940A-39E2972A1C70}" type="slidenum">
              <a:rPr lang="ru-RU" altLang="ru-RU"/>
              <a:pPr/>
              <a:t>‹#›</a:t>
            </a:fld>
            <a:endParaRPr lang="ru-RU" altLang="ru-RU"/>
          </a:p>
        </p:txBody>
      </p:sp>
    </p:spTree>
    <p:extLst>
      <p:ext uri="{BB962C8B-B14F-4D97-AF65-F5344CB8AC3E}">
        <p14:creationId xmlns:p14="http://schemas.microsoft.com/office/powerpoint/2010/main" val="4264461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1B3B60-F992-47E2-BE03-7A896166D3B4}"/>
              </a:ext>
            </a:extLst>
          </p:cNvPr>
          <p:cNvSpPr>
            <a:spLocks noGrp="1"/>
          </p:cNvSpPr>
          <p:nvPr>
            <p:ph type="title"/>
          </p:nvPr>
        </p:nvSpPr>
        <p:spPr>
          <a:xfrm>
            <a:off x="457200" y="274638"/>
            <a:ext cx="8229600" cy="1143000"/>
          </a:xfrm>
        </p:spPr>
        <p:txBody>
          <a:bodyPr/>
          <a:lstStyle/>
          <a:p>
            <a:r>
              <a:rPr lang="ru-RU"/>
              <a:t>Образец заголовка</a:t>
            </a:r>
          </a:p>
        </p:txBody>
      </p:sp>
      <p:sp>
        <p:nvSpPr>
          <p:cNvPr id="3" name="Объект 2">
            <a:extLst>
              <a:ext uri="{FF2B5EF4-FFF2-40B4-BE49-F238E27FC236}">
                <a16:creationId xmlns:a16="http://schemas.microsoft.com/office/drawing/2014/main" id="{DB73EDB6-1CD6-428A-8BBC-0623B911A016}"/>
              </a:ext>
            </a:extLst>
          </p:cNvPr>
          <p:cNvSpPr>
            <a:spLocks noGrp="1"/>
          </p:cNvSpPr>
          <p:nvPr>
            <p:ph sz="half" idx="1"/>
          </p:nvPr>
        </p:nvSpPr>
        <p:spPr>
          <a:xfrm>
            <a:off x="457200" y="1600200"/>
            <a:ext cx="4038600" cy="452596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6EEDBCFA-EBE0-4219-B465-AF51B986DD0D}"/>
              </a:ext>
            </a:extLst>
          </p:cNvPr>
          <p:cNvSpPr>
            <a:spLocks noGrp="1"/>
          </p:cNvSpPr>
          <p:nvPr>
            <p:ph sz="quarter" idx="2"/>
          </p:nvPr>
        </p:nvSpPr>
        <p:spPr>
          <a:xfrm>
            <a:off x="4648200" y="1600200"/>
            <a:ext cx="4038600" cy="21859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Объект 4">
            <a:extLst>
              <a:ext uri="{FF2B5EF4-FFF2-40B4-BE49-F238E27FC236}">
                <a16:creationId xmlns:a16="http://schemas.microsoft.com/office/drawing/2014/main" id="{55A78AAA-1F5B-4C42-86C6-D23282F93A38}"/>
              </a:ext>
            </a:extLst>
          </p:cNvPr>
          <p:cNvSpPr>
            <a:spLocks noGrp="1"/>
          </p:cNvSpPr>
          <p:nvPr>
            <p:ph sz="quarter" idx="3"/>
          </p:nvPr>
        </p:nvSpPr>
        <p:spPr>
          <a:xfrm>
            <a:off x="4648200" y="3938588"/>
            <a:ext cx="4038600" cy="218757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Дата 5">
            <a:extLst>
              <a:ext uri="{FF2B5EF4-FFF2-40B4-BE49-F238E27FC236}">
                <a16:creationId xmlns:a16="http://schemas.microsoft.com/office/drawing/2014/main" id="{072FD9CC-8D49-4E2E-BC7B-CA59BE21711D}"/>
              </a:ext>
            </a:extLst>
          </p:cNvPr>
          <p:cNvSpPr>
            <a:spLocks noGrp="1"/>
          </p:cNvSpPr>
          <p:nvPr>
            <p:ph type="dt" sz="half" idx="10"/>
          </p:nvPr>
        </p:nvSpPr>
        <p:spPr>
          <a:xfrm>
            <a:off x="457200" y="6245225"/>
            <a:ext cx="2133600" cy="476250"/>
          </a:xfrm>
        </p:spPr>
        <p:txBody>
          <a:bodyPr/>
          <a:lstStyle>
            <a:lvl1pPr>
              <a:defRPr/>
            </a:lvl1pPr>
          </a:lstStyle>
          <a:p>
            <a:endParaRPr lang="ru-RU" altLang="ru-RU"/>
          </a:p>
        </p:txBody>
      </p:sp>
      <p:sp>
        <p:nvSpPr>
          <p:cNvPr id="7" name="Нижний колонтитул 6">
            <a:extLst>
              <a:ext uri="{FF2B5EF4-FFF2-40B4-BE49-F238E27FC236}">
                <a16:creationId xmlns:a16="http://schemas.microsoft.com/office/drawing/2014/main" id="{085019B0-B0DD-4854-88E6-C0D6F36209FE}"/>
              </a:ext>
            </a:extLst>
          </p:cNvPr>
          <p:cNvSpPr>
            <a:spLocks noGrp="1"/>
          </p:cNvSpPr>
          <p:nvPr>
            <p:ph type="ftr" sz="quarter" idx="11"/>
          </p:nvPr>
        </p:nvSpPr>
        <p:spPr>
          <a:xfrm>
            <a:off x="3124200" y="6245225"/>
            <a:ext cx="2895600" cy="476250"/>
          </a:xfrm>
        </p:spPr>
        <p:txBody>
          <a:bodyPr/>
          <a:lstStyle>
            <a:lvl1pPr>
              <a:defRPr/>
            </a:lvl1pPr>
          </a:lstStyle>
          <a:p>
            <a:endParaRPr lang="ru-RU" altLang="ru-RU"/>
          </a:p>
        </p:txBody>
      </p:sp>
      <p:sp>
        <p:nvSpPr>
          <p:cNvPr id="8" name="Номер слайда 7">
            <a:extLst>
              <a:ext uri="{FF2B5EF4-FFF2-40B4-BE49-F238E27FC236}">
                <a16:creationId xmlns:a16="http://schemas.microsoft.com/office/drawing/2014/main" id="{54133E08-C93C-4DDC-8CB1-871BC96DB2C7}"/>
              </a:ext>
            </a:extLst>
          </p:cNvPr>
          <p:cNvSpPr>
            <a:spLocks noGrp="1"/>
          </p:cNvSpPr>
          <p:nvPr>
            <p:ph type="sldNum" sz="quarter" idx="12"/>
          </p:nvPr>
        </p:nvSpPr>
        <p:spPr>
          <a:xfrm>
            <a:off x="6553200" y="6245225"/>
            <a:ext cx="2133600" cy="476250"/>
          </a:xfrm>
        </p:spPr>
        <p:txBody>
          <a:bodyPr/>
          <a:lstStyle>
            <a:lvl1pPr>
              <a:defRPr/>
            </a:lvl1pPr>
          </a:lstStyle>
          <a:p>
            <a:fld id="{D322F66C-3FDF-47EC-95C3-B46469B5ACA7}" type="slidenum">
              <a:rPr lang="ru-RU" altLang="ru-RU"/>
              <a:pPr/>
              <a:t>‹#›</a:t>
            </a:fld>
            <a:endParaRPr lang="ru-RU" altLang="ru-RU"/>
          </a:p>
        </p:txBody>
      </p:sp>
    </p:spTree>
    <p:extLst>
      <p:ext uri="{BB962C8B-B14F-4D97-AF65-F5344CB8AC3E}">
        <p14:creationId xmlns:p14="http://schemas.microsoft.com/office/powerpoint/2010/main" val="1596689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7AFD51-8B53-4055-8171-41457ABA5E8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A4C3C804-1AEC-4DC6-8FF4-E37A244DF8DA}"/>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5A392F1-4862-422D-B49B-DF15CBC2FD0F}"/>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5E8F853D-D47C-4969-82D9-F1FF2B051C8B}"/>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DE6663F9-A9AB-4625-84A6-2540B26551EF}"/>
              </a:ext>
            </a:extLst>
          </p:cNvPr>
          <p:cNvSpPr>
            <a:spLocks noGrp="1"/>
          </p:cNvSpPr>
          <p:nvPr>
            <p:ph type="sldNum" sz="quarter" idx="12"/>
          </p:nvPr>
        </p:nvSpPr>
        <p:spPr/>
        <p:txBody>
          <a:bodyPr/>
          <a:lstStyle>
            <a:lvl1pPr>
              <a:defRPr/>
            </a:lvl1pPr>
          </a:lstStyle>
          <a:p>
            <a:fld id="{38CBE38D-644D-4ECC-94C8-67495DF25CAF}" type="slidenum">
              <a:rPr lang="ru-RU" altLang="ru-RU"/>
              <a:pPr/>
              <a:t>‹#›</a:t>
            </a:fld>
            <a:endParaRPr lang="ru-RU" altLang="ru-RU"/>
          </a:p>
        </p:txBody>
      </p:sp>
    </p:spTree>
    <p:extLst>
      <p:ext uri="{BB962C8B-B14F-4D97-AF65-F5344CB8AC3E}">
        <p14:creationId xmlns:p14="http://schemas.microsoft.com/office/powerpoint/2010/main" val="3532615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C34C92-58C5-4459-A686-63C2B5EA9712}"/>
              </a:ext>
            </a:extLst>
          </p:cNvPr>
          <p:cNvSpPr>
            <a:spLocks noGrp="1"/>
          </p:cNvSpPr>
          <p:nvPr>
            <p:ph type="title"/>
          </p:nvPr>
        </p:nvSpPr>
        <p:spPr>
          <a:xfrm>
            <a:off x="623888" y="1709738"/>
            <a:ext cx="78867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94BED48E-378B-4746-940B-9F26F2B3C865}"/>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a:t>Образец текста</a:t>
            </a:r>
          </a:p>
        </p:txBody>
      </p:sp>
      <p:sp>
        <p:nvSpPr>
          <p:cNvPr id="4" name="Дата 3">
            <a:extLst>
              <a:ext uri="{FF2B5EF4-FFF2-40B4-BE49-F238E27FC236}">
                <a16:creationId xmlns:a16="http://schemas.microsoft.com/office/drawing/2014/main" id="{A3A99FBD-1D49-447A-916A-4FBBA9277904}"/>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AAD99D98-8943-41A9-8CF4-0ACB3180B345}"/>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37211D7F-5F1F-48C1-8EBC-E24D0DD80D7A}"/>
              </a:ext>
            </a:extLst>
          </p:cNvPr>
          <p:cNvSpPr>
            <a:spLocks noGrp="1"/>
          </p:cNvSpPr>
          <p:nvPr>
            <p:ph type="sldNum" sz="quarter" idx="12"/>
          </p:nvPr>
        </p:nvSpPr>
        <p:spPr/>
        <p:txBody>
          <a:bodyPr/>
          <a:lstStyle>
            <a:lvl1pPr>
              <a:defRPr/>
            </a:lvl1pPr>
          </a:lstStyle>
          <a:p>
            <a:fld id="{EE1588B7-2064-469E-877E-A6FEF91AC46C}" type="slidenum">
              <a:rPr lang="ru-RU" altLang="ru-RU"/>
              <a:pPr/>
              <a:t>‹#›</a:t>
            </a:fld>
            <a:endParaRPr lang="ru-RU" altLang="ru-RU"/>
          </a:p>
        </p:txBody>
      </p:sp>
    </p:spTree>
    <p:extLst>
      <p:ext uri="{BB962C8B-B14F-4D97-AF65-F5344CB8AC3E}">
        <p14:creationId xmlns:p14="http://schemas.microsoft.com/office/powerpoint/2010/main" val="1506728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EE7F2C-F70A-4876-A965-7D68698A6E2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546E7F9-2629-42A3-9D63-D8588EAE18C4}"/>
              </a:ext>
            </a:extLst>
          </p:cNvPr>
          <p:cNvSpPr>
            <a:spLocks noGrp="1"/>
          </p:cNvSpPr>
          <p:nvPr>
            <p:ph sz="half" idx="1"/>
          </p:nvPr>
        </p:nvSpPr>
        <p:spPr>
          <a:xfrm>
            <a:off x="457200" y="1600200"/>
            <a:ext cx="4038600" cy="452596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C6D2D70E-9760-4675-9690-3D13DA765A1A}"/>
              </a:ext>
            </a:extLst>
          </p:cNvPr>
          <p:cNvSpPr>
            <a:spLocks noGrp="1"/>
          </p:cNvSpPr>
          <p:nvPr>
            <p:ph sz="half" idx="2"/>
          </p:nvPr>
        </p:nvSpPr>
        <p:spPr>
          <a:xfrm>
            <a:off x="4648200" y="1600200"/>
            <a:ext cx="4038600" cy="452596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E1561096-F084-43C4-AAF6-0C8F4269139F}"/>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28FE1E67-CCDC-4A19-9A2A-9E4CFE07E176}"/>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BAB52FD6-45A3-4EBB-B953-5ABDC441009D}"/>
              </a:ext>
            </a:extLst>
          </p:cNvPr>
          <p:cNvSpPr>
            <a:spLocks noGrp="1"/>
          </p:cNvSpPr>
          <p:nvPr>
            <p:ph type="sldNum" sz="quarter" idx="12"/>
          </p:nvPr>
        </p:nvSpPr>
        <p:spPr/>
        <p:txBody>
          <a:bodyPr/>
          <a:lstStyle>
            <a:lvl1pPr>
              <a:defRPr/>
            </a:lvl1pPr>
          </a:lstStyle>
          <a:p>
            <a:fld id="{13765C4E-649B-4C57-AC25-60586A39C732}" type="slidenum">
              <a:rPr lang="ru-RU" altLang="ru-RU"/>
              <a:pPr/>
              <a:t>‹#›</a:t>
            </a:fld>
            <a:endParaRPr lang="ru-RU" altLang="ru-RU"/>
          </a:p>
        </p:txBody>
      </p:sp>
    </p:spTree>
    <p:extLst>
      <p:ext uri="{BB962C8B-B14F-4D97-AF65-F5344CB8AC3E}">
        <p14:creationId xmlns:p14="http://schemas.microsoft.com/office/powerpoint/2010/main" val="183990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77CCA9-A412-44F2-B416-CD2CA7CEE458}"/>
              </a:ext>
            </a:extLst>
          </p:cNvPr>
          <p:cNvSpPr>
            <a:spLocks noGrp="1"/>
          </p:cNvSpPr>
          <p:nvPr>
            <p:ph type="title"/>
          </p:nvPr>
        </p:nvSpPr>
        <p:spPr>
          <a:xfrm>
            <a:off x="630238" y="365125"/>
            <a:ext cx="78867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FF71DA08-DA96-4693-9272-69BD86AB20F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1E0E7E88-7798-47F2-98B1-B0B213E0ECE1}"/>
              </a:ext>
            </a:extLst>
          </p:cNvPr>
          <p:cNvSpPr>
            <a:spLocks noGrp="1"/>
          </p:cNvSpPr>
          <p:nvPr>
            <p:ph sz="half" idx="2"/>
          </p:nvPr>
        </p:nvSpPr>
        <p:spPr>
          <a:xfrm>
            <a:off x="630238" y="2505075"/>
            <a:ext cx="386873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137B2830-03C2-4098-805E-5543B9BD407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244F416-9A2D-414A-B973-BBD4648116B8}"/>
              </a:ext>
            </a:extLst>
          </p:cNvPr>
          <p:cNvSpPr>
            <a:spLocks noGrp="1"/>
          </p:cNvSpPr>
          <p:nvPr>
            <p:ph sz="quarter" idx="4"/>
          </p:nvPr>
        </p:nvSpPr>
        <p:spPr>
          <a:xfrm>
            <a:off x="4629150" y="2505075"/>
            <a:ext cx="38877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4D8A752D-47E2-4B2B-A260-BBFC250D256C}"/>
              </a:ext>
            </a:extLst>
          </p:cNvPr>
          <p:cNvSpPr>
            <a:spLocks noGrp="1"/>
          </p:cNvSpPr>
          <p:nvPr>
            <p:ph type="dt" sz="half" idx="10"/>
          </p:nvPr>
        </p:nvSpPr>
        <p:spPr/>
        <p:txBody>
          <a:bodyPr/>
          <a:lstStyle>
            <a:lvl1pPr>
              <a:defRPr/>
            </a:lvl1pPr>
          </a:lstStyle>
          <a:p>
            <a:endParaRPr lang="ru-RU" altLang="ru-RU"/>
          </a:p>
        </p:txBody>
      </p:sp>
      <p:sp>
        <p:nvSpPr>
          <p:cNvPr id="8" name="Нижний колонтитул 7">
            <a:extLst>
              <a:ext uri="{FF2B5EF4-FFF2-40B4-BE49-F238E27FC236}">
                <a16:creationId xmlns:a16="http://schemas.microsoft.com/office/drawing/2014/main" id="{1D8B3E6F-7525-45FF-911D-E308AED9C1F6}"/>
              </a:ext>
            </a:extLst>
          </p:cNvPr>
          <p:cNvSpPr>
            <a:spLocks noGrp="1"/>
          </p:cNvSpPr>
          <p:nvPr>
            <p:ph type="ftr" sz="quarter" idx="11"/>
          </p:nvPr>
        </p:nvSpPr>
        <p:spPr/>
        <p:txBody>
          <a:bodyPr/>
          <a:lstStyle>
            <a:lvl1pPr>
              <a:defRPr/>
            </a:lvl1pPr>
          </a:lstStyle>
          <a:p>
            <a:endParaRPr lang="ru-RU" altLang="ru-RU"/>
          </a:p>
        </p:txBody>
      </p:sp>
      <p:sp>
        <p:nvSpPr>
          <p:cNvPr id="9" name="Номер слайда 8">
            <a:extLst>
              <a:ext uri="{FF2B5EF4-FFF2-40B4-BE49-F238E27FC236}">
                <a16:creationId xmlns:a16="http://schemas.microsoft.com/office/drawing/2014/main" id="{D0B7E692-D4F8-4798-A028-BCC4D481558A}"/>
              </a:ext>
            </a:extLst>
          </p:cNvPr>
          <p:cNvSpPr>
            <a:spLocks noGrp="1"/>
          </p:cNvSpPr>
          <p:nvPr>
            <p:ph type="sldNum" sz="quarter" idx="12"/>
          </p:nvPr>
        </p:nvSpPr>
        <p:spPr/>
        <p:txBody>
          <a:bodyPr/>
          <a:lstStyle>
            <a:lvl1pPr>
              <a:defRPr/>
            </a:lvl1pPr>
          </a:lstStyle>
          <a:p>
            <a:fld id="{02DED460-8AB7-4FD4-9D47-F86C24C8206D}" type="slidenum">
              <a:rPr lang="ru-RU" altLang="ru-RU"/>
              <a:pPr/>
              <a:t>‹#›</a:t>
            </a:fld>
            <a:endParaRPr lang="ru-RU" altLang="ru-RU"/>
          </a:p>
        </p:txBody>
      </p:sp>
    </p:spTree>
    <p:extLst>
      <p:ext uri="{BB962C8B-B14F-4D97-AF65-F5344CB8AC3E}">
        <p14:creationId xmlns:p14="http://schemas.microsoft.com/office/powerpoint/2010/main" val="2063393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226B13-E2FA-4CD8-AE02-CF816F5C8696}"/>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F6405DC5-C3FB-46E9-9515-25FEEB296880}"/>
              </a:ext>
            </a:extLst>
          </p:cNvPr>
          <p:cNvSpPr>
            <a:spLocks noGrp="1"/>
          </p:cNvSpPr>
          <p:nvPr>
            <p:ph type="dt" sz="half" idx="10"/>
          </p:nvPr>
        </p:nvSpPr>
        <p:spPr/>
        <p:txBody>
          <a:bodyPr/>
          <a:lstStyle>
            <a:lvl1pPr>
              <a:defRPr/>
            </a:lvl1pPr>
          </a:lstStyle>
          <a:p>
            <a:endParaRPr lang="ru-RU" altLang="ru-RU"/>
          </a:p>
        </p:txBody>
      </p:sp>
      <p:sp>
        <p:nvSpPr>
          <p:cNvPr id="4" name="Нижний колонтитул 3">
            <a:extLst>
              <a:ext uri="{FF2B5EF4-FFF2-40B4-BE49-F238E27FC236}">
                <a16:creationId xmlns:a16="http://schemas.microsoft.com/office/drawing/2014/main" id="{28F184B5-255F-4191-A47D-0B08D2BEE022}"/>
              </a:ext>
            </a:extLst>
          </p:cNvPr>
          <p:cNvSpPr>
            <a:spLocks noGrp="1"/>
          </p:cNvSpPr>
          <p:nvPr>
            <p:ph type="ftr" sz="quarter" idx="11"/>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id="{B7FB18F3-E46A-4AEA-BFB5-22DDF2579C8B}"/>
              </a:ext>
            </a:extLst>
          </p:cNvPr>
          <p:cNvSpPr>
            <a:spLocks noGrp="1"/>
          </p:cNvSpPr>
          <p:nvPr>
            <p:ph type="sldNum" sz="quarter" idx="12"/>
          </p:nvPr>
        </p:nvSpPr>
        <p:spPr/>
        <p:txBody>
          <a:bodyPr/>
          <a:lstStyle>
            <a:lvl1pPr>
              <a:defRPr/>
            </a:lvl1pPr>
          </a:lstStyle>
          <a:p>
            <a:fld id="{8C434E01-2B27-43BF-8A69-E1173DDE5809}" type="slidenum">
              <a:rPr lang="ru-RU" altLang="ru-RU"/>
              <a:pPr/>
              <a:t>‹#›</a:t>
            </a:fld>
            <a:endParaRPr lang="ru-RU" altLang="ru-RU"/>
          </a:p>
        </p:txBody>
      </p:sp>
    </p:spTree>
    <p:extLst>
      <p:ext uri="{BB962C8B-B14F-4D97-AF65-F5344CB8AC3E}">
        <p14:creationId xmlns:p14="http://schemas.microsoft.com/office/powerpoint/2010/main" val="359944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3C08DAA9-A7D2-44B4-A728-D74BBCDE799B}"/>
              </a:ext>
            </a:extLst>
          </p:cNvPr>
          <p:cNvSpPr>
            <a:spLocks noGrp="1"/>
          </p:cNvSpPr>
          <p:nvPr>
            <p:ph type="dt" sz="half" idx="10"/>
          </p:nvPr>
        </p:nvSpPr>
        <p:spPr/>
        <p:txBody>
          <a:bodyPr/>
          <a:lstStyle>
            <a:lvl1pPr>
              <a:defRPr/>
            </a:lvl1pPr>
          </a:lstStyle>
          <a:p>
            <a:endParaRPr lang="ru-RU" altLang="ru-RU"/>
          </a:p>
        </p:txBody>
      </p:sp>
      <p:sp>
        <p:nvSpPr>
          <p:cNvPr id="3" name="Нижний колонтитул 2">
            <a:extLst>
              <a:ext uri="{FF2B5EF4-FFF2-40B4-BE49-F238E27FC236}">
                <a16:creationId xmlns:a16="http://schemas.microsoft.com/office/drawing/2014/main" id="{0D2B064F-993C-49FD-AA42-68EE3C35BDC9}"/>
              </a:ext>
            </a:extLst>
          </p:cNvPr>
          <p:cNvSpPr>
            <a:spLocks noGrp="1"/>
          </p:cNvSpPr>
          <p:nvPr>
            <p:ph type="ftr" sz="quarter" idx="11"/>
          </p:nvPr>
        </p:nvSpPr>
        <p:spPr/>
        <p:txBody>
          <a:bodyPr/>
          <a:lstStyle>
            <a:lvl1pPr>
              <a:defRPr/>
            </a:lvl1pPr>
          </a:lstStyle>
          <a:p>
            <a:endParaRPr lang="ru-RU" altLang="ru-RU"/>
          </a:p>
        </p:txBody>
      </p:sp>
      <p:sp>
        <p:nvSpPr>
          <p:cNvPr id="4" name="Номер слайда 3">
            <a:extLst>
              <a:ext uri="{FF2B5EF4-FFF2-40B4-BE49-F238E27FC236}">
                <a16:creationId xmlns:a16="http://schemas.microsoft.com/office/drawing/2014/main" id="{D621DFE1-BC4C-4939-8CE0-679C1D82B4B8}"/>
              </a:ext>
            </a:extLst>
          </p:cNvPr>
          <p:cNvSpPr>
            <a:spLocks noGrp="1"/>
          </p:cNvSpPr>
          <p:nvPr>
            <p:ph type="sldNum" sz="quarter" idx="12"/>
          </p:nvPr>
        </p:nvSpPr>
        <p:spPr/>
        <p:txBody>
          <a:bodyPr/>
          <a:lstStyle>
            <a:lvl1pPr>
              <a:defRPr/>
            </a:lvl1pPr>
          </a:lstStyle>
          <a:p>
            <a:fld id="{9E25DA46-F194-4F55-B789-621A29CCBDE5}" type="slidenum">
              <a:rPr lang="ru-RU" altLang="ru-RU"/>
              <a:pPr/>
              <a:t>‹#›</a:t>
            </a:fld>
            <a:endParaRPr lang="ru-RU" altLang="ru-RU"/>
          </a:p>
        </p:txBody>
      </p:sp>
    </p:spTree>
    <p:extLst>
      <p:ext uri="{BB962C8B-B14F-4D97-AF65-F5344CB8AC3E}">
        <p14:creationId xmlns:p14="http://schemas.microsoft.com/office/powerpoint/2010/main" val="3387715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08F1FE-70D1-4002-A271-F9D9DA56B7FC}"/>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4B505AAF-6956-4CAA-823C-36336452C5B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A4E7417F-4736-428B-ABA6-2EC571FE677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540B683-1ACF-433A-94BC-81640CE3693C}"/>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688E0873-1540-4188-8734-64DF2E71D047}"/>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B34C3110-3310-4CDA-8C1E-48F666C09823}"/>
              </a:ext>
            </a:extLst>
          </p:cNvPr>
          <p:cNvSpPr>
            <a:spLocks noGrp="1"/>
          </p:cNvSpPr>
          <p:nvPr>
            <p:ph type="sldNum" sz="quarter" idx="12"/>
          </p:nvPr>
        </p:nvSpPr>
        <p:spPr/>
        <p:txBody>
          <a:bodyPr/>
          <a:lstStyle>
            <a:lvl1pPr>
              <a:defRPr/>
            </a:lvl1pPr>
          </a:lstStyle>
          <a:p>
            <a:fld id="{7F137D34-B7C0-424C-96D2-065CF10C3215}" type="slidenum">
              <a:rPr lang="ru-RU" altLang="ru-RU"/>
              <a:pPr/>
              <a:t>‹#›</a:t>
            </a:fld>
            <a:endParaRPr lang="ru-RU" altLang="ru-RU"/>
          </a:p>
        </p:txBody>
      </p:sp>
    </p:spTree>
    <p:extLst>
      <p:ext uri="{BB962C8B-B14F-4D97-AF65-F5344CB8AC3E}">
        <p14:creationId xmlns:p14="http://schemas.microsoft.com/office/powerpoint/2010/main" val="2673853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8A9D9B-E262-4B3A-A03B-38AB316FD342}"/>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09827431-FFCE-4A2A-B43D-7C7B30CE396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F333E1E8-DEE6-41AB-854D-487766F38A1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D53FFCB8-6878-430C-BA59-C9482C1356DE}"/>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202C2432-D960-4A43-AC67-811D2AD86C39}"/>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5056287D-AE18-4CD7-8557-73570F9EB857}"/>
              </a:ext>
            </a:extLst>
          </p:cNvPr>
          <p:cNvSpPr>
            <a:spLocks noGrp="1"/>
          </p:cNvSpPr>
          <p:nvPr>
            <p:ph type="sldNum" sz="quarter" idx="12"/>
          </p:nvPr>
        </p:nvSpPr>
        <p:spPr/>
        <p:txBody>
          <a:bodyPr/>
          <a:lstStyle>
            <a:lvl1pPr>
              <a:defRPr/>
            </a:lvl1pPr>
          </a:lstStyle>
          <a:p>
            <a:fld id="{262D1C85-B579-4BC5-9F65-6296AD0C0C13}" type="slidenum">
              <a:rPr lang="ru-RU" altLang="ru-RU"/>
              <a:pPr/>
              <a:t>‹#›</a:t>
            </a:fld>
            <a:endParaRPr lang="ru-RU" altLang="ru-RU"/>
          </a:p>
        </p:txBody>
      </p:sp>
    </p:spTree>
    <p:extLst>
      <p:ext uri="{BB962C8B-B14F-4D97-AF65-F5344CB8AC3E}">
        <p14:creationId xmlns:p14="http://schemas.microsoft.com/office/powerpoint/2010/main" val="341376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F680086-1285-4358-B2E2-3C455C181B52}"/>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27" name="Rectangle 3">
            <a:extLst>
              <a:ext uri="{FF2B5EF4-FFF2-40B4-BE49-F238E27FC236}">
                <a16:creationId xmlns:a16="http://schemas.microsoft.com/office/drawing/2014/main" id="{2CCD681A-A7F9-48A0-96D7-F2B8052EFAD0}"/>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1028" name="Rectangle 4">
            <a:extLst>
              <a:ext uri="{FF2B5EF4-FFF2-40B4-BE49-F238E27FC236}">
                <a16:creationId xmlns:a16="http://schemas.microsoft.com/office/drawing/2014/main" id="{7742D998-5611-4A7A-9067-E0D44AEFD74F}"/>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ru-RU" altLang="ru-RU"/>
          </a:p>
        </p:txBody>
      </p:sp>
      <p:sp>
        <p:nvSpPr>
          <p:cNvPr id="1029" name="Rectangle 5">
            <a:extLst>
              <a:ext uri="{FF2B5EF4-FFF2-40B4-BE49-F238E27FC236}">
                <a16:creationId xmlns:a16="http://schemas.microsoft.com/office/drawing/2014/main" id="{3B56453E-637C-460F-910E-D3D8EC829683}"/>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ru-RU" altLang="ru-RU"/>
          </a:p>
        </p:txBody>
      </p:sp>
      <p:sp>
        <p:nvSpPr>
          <p:cNvPr id="1030" name="Rectangle 6">
            <a:extLst>
              <a:ext uri="{FF2B5EF4-FFF2-40B4-BE49-F238E27FC236}">
                <a16:creationId xmlns:a16="http://schemas.microsoft.com/office/drawing/2014/main" id="{3DB040AD-65E5-42B3-A7F1-E01C0D29337B}"/>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1936A90-A036-418A-9A25-56D85686469D}"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image" Target="../media/image19.wmf"/><Relationship Id="rId5" Type="http://schemas.openxmlformats.org/officeDocument/2006/relationships/oleObject" Target="../embeddings/oleObject18.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20.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2.wmf"/></Relationships>
</file>

<file path=ppt/slides/_rels/slide12.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22.bin"/><Relationship Id="rId7" Type="http://schemas.openxmlformats.org/officeDocument/2006/relationships/oleObject" Target="../embeddings/oleObject24.bin"/><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4.wmf"/><Relationship Id="rId5" Type="http://schemas.openxmlformats.org/officeDocument/2006/relationships/oleObject" Target="../embeddings/oleObject23.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25.bin"/></Relationships>
</file>

<file path=ppt/slides/_rels/slide13.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oleObject" Target="../embeddings/oleObject26.bin"/><Relationship Id="rId7" Type="http://schemas.openxmlformats.org/officeDocument/2006/relationships/oleObject" Target="../embeddings/oleObject28.bin"/><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28.wmf"/><Relationship Id="rId5" Type="http://schemas.openxmlformats.org/officeDocument/2006/relationships/oleObject" Target="../embeddings/oleObject27.bin"/><Relationship Id="rId10" Type="http://schemas.openxmlformats.org/officeDocument/2006/relationships/image" Target="../media/image30.wmf"/><Relationship Id="rId4" Type="http://schemas.openxmlformats.org/officeDocument/2006/relationships/image" Target="../media/image27.wmf"/><Relationship Id="rId9" Type="http://schemas.openxmlformats.org/officeDocument/2006/relationships/oleObject" Target="../embeddings/oleObject29.bin"/></Relationships>
</file>

<file path=ppt/slides/_rels/slide1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36.jpeg"/><Relationship Id="rId4" Type="http://schemas.openxmlformats.org/officeDocument/2006/relationships/image" Target="../media/image35.jpeg"/></Relationships>
</file>

<file path=ppt/slides/_rels/slide2.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oleObject" Target="../embeddings/oleObject2.bin"/><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5.wmf"/><Relationship Id="rId5" Type="http://schemas.openxmlformats.org/officeDocument/2006/relationships/oleObject" Target="../embeddings/oleObject5.bin"/><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7.wmf"/><Relationship Id="rId5" Type="http://schemas.openxmlformats.org/officeDocument/2006/relationships/oleObject" Target="../embeddings/oleObject7.bin"/><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10.wmf"/><Relationship Id="rId5" Type="http://schemas.openxmlformats.org/officeDocument/2006/relationships/oleObject" Target="../embeddings/oleObject10.bin"/><Relationship Id="rId4" Type="http://schemas.openxmlformats.org/officeDocument/2006/relationships/image" Target="../media/image9.wmf"/><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14.wmf"/><Relationship Id="rId5" Type="http://schemas.openxmlformats.org/officeDocument/2006/relationships/oleObject" Target="../embeddings/oleObject13.bin"/><Relationship Id="rId4" Type="http://schemas.openxmlformats.org/officeDocument/2006/relationships/image" Target="../media/image13.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16.wmf"/><Relationship Id="rId5" Type="http://schemas.openxmlformats.org/officeDocument/2006/relationships/oleObject" Target="../embeddings/oleObject15.bin"/><Relationship Id="rId4" Type="http://schemas.openxmlformats.org/officeDocument/2006/relationships/image" Target="../media/image15.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1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146518F-D468-4FAE-BEDA-2912F82380CF}"/>
              </a:ext>
            </a:extLst>
          </p:cNvPr>
          <p:cNvSpPr>
            <a:spLocks noGrp="1" noChangeArrowheads="1"/>
          </p:cNvSpPr>
          <p:nvPr>
            <p:ph type="ctrTitle"/>
          </p:nvPr>
        </p:nvSpPr>
        <p:spPr>
          <a:xfrm>
            <a:off x="685800" y="2130425"/>
            <a:ext cx="7772400" cy="1470025"/>
          </a:xfrm>
        </p:spPr>
        <p:txBody>
          <a:bodyPr anchor="ctr"/>
          <a:lstStyle/>
          <a:p>
            <a:r>
              <a:rPr lang="ru-RU" altLang="ru-RU" sz="4400"/>
              <a:t>Изотопные индикаторы (метки)</a:t>
            </a:r>
          </a:p>
        </p:txBody>
      </p:sp>
      <p:sp>
        <p:nvSpPr>
          <p:cNvPr id="2" name="Номер слайда 1">
            <a:extLst>
              <a:ext uri="{FF2B5EF4-FFF2-40B4-BE49-F238E27FC236}">
                <a16:creationId xmlns:a16="http://schemas.microsoft.com/office/drawing/2014/main" id="{1040FBF9-614E-4AB1-80B7-6A1A849D8B2C}"/>
              </a:ext>
            </a:extLst>
          </p:cNvPr>
          <p:cNvSpPr>
            <a:spLocks noGrp="1"/>
          </p:cNvSpPr>
          <p:nvPr>
            <p:ph type="sldNum" sz="quarter" idx="12"/>
          </p:nvPr>
        </p:nvSpPr>
        <p:spPr>
          <a:xfrm>
            <a:off x="7010400" y="6381750"/>
            <a:ext cx="2133600" cy="476250"/>
          </a:xfrm>
        </p:spPr>
        <p:txBody>
          <a:bodyPr/>
          <a:lstStyle/>
          <a:p>
            <a:fld id="{0E393442-7959-41AE-909E-939489DC14EA}" type="slidenum">
              <a:rPr lang="ru-RU" altLang="ru-RU" sz="2800" smtClean="0">
                <a:solidFill>
                  <a:srgbClr val="FF0000"/>
                </a:solidFill>
              </a:rPr>
              <a:pPr/>
              <a:t>1</a:t>
            </a:fld>
            <a:endParaRPr lang="ru-RU" altLang="ru-RU" sz="28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a:extLst>
              <a:ext uri="{FF2B5EF4-FFF2-40B4-BE49-F238E27FC236}">
                <a16:creationId xmlns:a16="http://schemas.microsoft.com/office/drawing/2014/main" id="{42638197-5F6C-430B-A76D-0E1EF3047C23}"/>
              </a:ext>
            </a:extLst>
          </p:cNvPr>
          <p:cNvSpPr>
            <a:spLocks noGrp="1" noChangeArrowheads="1"/>
          </p:cNvSpPr>
          <p:nvPr>
            <p:ph type="title" sz="quarter"/>
          </p:nvPr>
        </p:nvSpPr>
        <p:spPr/>
        <p:txBody>
          <a:bodyPr/>
          <a:lstStyle/>
          <a:p>
            <a:r>
              <a:rPr lang="ru-RU" altLang="ru-RU" sz="4000"/>
              <a:t>Механизмы химических реакций</a:t>
            </a:r>
          </a:p>
        </p:txBody>
      </p:sp>
      <p:graphicFrame>
        <p:nvGraphicFramePr>
          <p:cNvPr id="250883" name="Object 3">
            <a:extLst>
              <a:ext uri="{FF2B5EF4-FFF2-40B4-BE49-F238E27FC236}">
                <a16:creationId xmlns:a16="http://schemas.microsoft.com/office/drawing/2014/main" id="{C4244448-B64C-4587-8138-205ED2C5B543}"/>
              </a:ext>
            </a:extLst>
          </p:cNvPr>
          <p:cNvGraphicFramePr>
            <a:graphicFrameLocks noGrp="1" noChangeAspect="1"/>
          </p:cNvGraphicFramePr>
          <p:nvPr>
            <p:ph sz="quarter" idx="1"/>
          </p:nvPr>
        </p:nvGraphicFramePr>
        <p:xfrm>
          <a:off x="971550" y="2276475"/>
          <a:ext cx="5810250" cy="1109663"/>
        </p:xfrm>
        <a:graphic>
          <a:graphicData uri="http://schemas.openxmlformats.org/presentationml/2006/ole">
            <mc:AlternateContent xmlns:mc="http://schemas.openxmlformats.org/markup-compatibility/2006">
              <mc:Choice xmlns:v="urn:schemas-microsoft-com:vml" Requires="v">
                <p:oleObj name="Формула" r:id="rId3" imgW="2527200" imgH="482400" progId="Equation.3">
                  <p:embed/>
                </p:oleObj>
              </mc:Choice>
              <mc:Fallback>
                <p:oleObj name="Формула" r:id="rId3" imgW="2527200" imgH="482400" progId="Equation.3">
                  <p:embed/>
                  <p:pic>
                    <p:nvPicPr>
                      <p:cNvPr id="250883" name="Object 3">
                        <a:extLst>
                          <a:ext uri="{FF2B5EF4-FFF2-40B4-BE49-F238E27FC236}">
                            <a16:creationId xmlns:a16="http://schemas.microsoft.com/office/drawing/2014/main" id="{C4244448-B64C-4587-8138-205ED2C5B54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50" y="2276475"/>
                        <a:ext cx="5810250" cy="110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0891" name="Object 11">
            <a:extLst>
              <a:ext uri="{FF2B5EF4-FFF2-40B4-BE49-F238E27FC236}">
                <a16:creationId xmlns:a16="http://schemas.microsoft.com/office/drawing/2014/main" id="{9F9A2F00-4E56-4AD6-88FA-686729464612}"/>
              </a:ext>
            </a:extLst>
          </p:cNvPr>
          <p:cNvGraphicFramePr>
            <a:graphicFrameLocks noGrp="1" noChangeAspect="1"/>
          </p:cNvGraphicFramePr>
          <p:nvPr>
            <p:ph sz="quarter" idx="2"/>
          </p:nvPr>
        </p:nvGraphicFramePr>
        <p:xfrm>
          <a:off x="6804025" y="2349500"/>
          <a:ext cx="1536700" cy="434975"/>
        </p:xfrm>
        <a:graphic>
          <a:graphicData uri="http://schemas.openxmlformats.org/presentationml/2006/ole">
            <mc:AlternateContent xmlns:mc="http://schemas.openxmlformats.org/markup-compatibility/2006">
              <mc:Choice xmlns:v="urn:schemas-microsoft-com:vml" Requires="v">
                <p:oleObj name="Формула" r:id="rId5" imgW="672840" imgH="190440" progId="Equation.3">
                  <p:embed/>
                </p:oleObj>
              </mc:Choice>
              <mc:Fallback>
                <p:oleObj name="Формула" r:id="rId5" imgW="672840" imgH="190440" progId="Equation.3">
                  <p:embed/>
                  <p:pic>
                    <p:nvPicPr>
                      <p:cNvPr id="250891" name="Object 11">
                        <a:extLst>
                          <a:ext uri="{FF2B5EF4-FFF2-40B4-BE49-F238E27FC236}">
                            <a16:creationId xmlns:a16="http://schemas.microsoft.com/office/drawing/2014/main" id="{9F9A2F00-4E56-4AD6-88FA-6867294646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4025" y="2349500"/>
                        <a:ext cx="1536700"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0893" name="Object 13">
            <a:extLst>
              <a:ext uri="{FF2B5EF4-FFF2-40B4-BE49-F238E27FC236}">
                <a16:creationId xmlns:a16="http://schemas.microsoft.com/office/drawing/2014/main" id="{5846C46D-96AE-4FB2-A542-1F199F344EC4}"/>
              </a:ext>
            </a:extLst>
          </p:cNvPr>
          <p:cNvGraphicFramePr>
            <a:graphicFrameLocks noGrp="1" noChangeAspect="1"/>
          </p:cNvGraphicFramePr>
          <p:nvPr>
            <p:ph sz="quarter" idx="3"/>
          </p:nvPr>
        </p:nvGraphicFramePr>
        <p:xfrm>
          <a:off x="179388" y="4078288"/>
          <a:ext cx="8745537" cy="863600"/>
        </p:xfrm>
        <a:graphic>
          <a:graphicData uri="http://schemas.openxmlformats.org/presentationml/2006/ole">
            <mc:AlternateContent xmlns:mc="http://schemas.openxmlformats.org/markup-compatibility/2006">
              <mc:Choice xmlns:v="urn:schemas-microsoft-com:vml" Requires="v">
                <p:oleObj name="Формула" r:id="rId7" imgW="3987720" imgH="393480" progId="Equation.3">
                  <p:embed/>
                </p:oleObj>
              </mc:Choice>
              <mc:Fallback>
                <p:oleObj name="Формула" r:id="rId7" imgW="3987720" imgH="393480" progId="Equation.3">
                  <p:embed/>
                  <p:pic>
                    <p:nvPicPr>
                      <p:cNvPr id="250893" name="Object 13">
                        <a:extLst>
                          <a:ext uri="{FF2B5EF4-FFF2-40B4-BE49-F238E27FC236}">
                            <a16:creationId xmlns:a16="http://schemas.microsoft.com/office/drawing/2014/main" id="{5846C46D-96AE-4FB2-A542-1F199F344EC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9388" y="4078288"/>
                        <a:ext cx="8745537"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0895" name="Object 15">
            <a:extLst>
              <a:ext uri="{FF2B5EF4-FFF2-40B4-BE49-F238E27FC236}">
                <a16:creationId xmlns:a16="http://schemas.microsoft.com/office/drawing/2014/main" id="{ABDB7E26-431A-4FC6-9496-68C4643530BE}"/>
              </a:ext>
            </a:extLst>
          </p:cNvPr>
          <p:cNvGraphicFramePr>
            <a:graphicFrameLocks noGrp="1" noChangeAspect="1"/>
          </p:cNvGraphicFramePr>
          <p:nvPr>
            <p:ph sz="quarter" idx="4"/>
          </p:nvPr>
        </p:nvGraphicFramePr>
        <p:xfrm>
          <a:off x="6804025" y="2938463"/>
          <a:ext cx="1536700" cy="419100"/>
        </p:xfrm>
        <a:graphic>
          <a:graphicData uri="http://schemas.openxmlformats.org/presentationml/2006/ole">
            <mc:AlternateContent xmlns:mc="http://schemas.openxmlformats.org/markup-compatibility/2006">
              <mc:Choice xmlns:v="urn:schemas-microsoft-com:vml" Requires="v">
                <p:oleObj name="Формула" r:id="rId9" imgW="698400" imgH="190440" progId="Equation.3">
                  <p:embed/>
                </p:oleObj>
              </mc:Choice>
              <mc:Fallback>
                <p:oleObj name="Формула" r:id="rId9" imgW="698400" imgH="190440" progId="Equation.3">
                  <p:embed/>
                  <p:pic>
                    <p:nvPicPr>
                      <p:cNvPr id="250895" name="Object 15">
                        <a:extLst>
                          <a:ext uri="{FF2B5EF4-FFF2-40B4-BE49-F238E27FC236}">
                            <a16:creationId xmlns:a16="http://schemas.microsoft.com/office/drawing/2014/main" id="{ABDB7E26-431A-4FC6-9496-68C4643530B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04025" y="2938463"/>
                        <a:ext cx="1536700" cy="419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Номер слайда 1">
            <a:extLst>
              <a:ext uri="{FF2B5EF4-FFF2-40B4-BE49-F238E27FC236}">
                <a16:creationId xmlns:a16="http://schemas.microsoft.com/office/drawing/2014/main" id="{0F910816-2634-4419-A81F-03921523BB49}"/>
              </a:ext>
            </a:extLst>
          </p:cNvPr>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25DF7934-ADD5-4149-940A-39E2972A1C70}" type="slidenum">
              <a:rPr lang="ru-RU" altLang="ru-RU" sz="2800">
                <a:solidFill>
                  <a:srgbClr val="FF0000"/>
                </a:solidFill>
              </a:rPr>
              <a:pPr/>
              <a:t>10</a:t>
            </a:fld>
            <a:endParaRPr lang="ru-RU" altLang="ru-RU" sz="2800"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a:extLst>
              <a:ext uri="{FF2B5EF4-FFF2-40B4-BE49-F238E27FC236}">
                <a16:creationId xmlns:a16="http://schemas.microsoft.com/office/drawing/2014/main" id="{E19EE3A8-CDFF-4946-BD28-A803608CBE91}"/>
              </a:ext>
            </a:extLst>
          </p:cNvPr>
          <p:cNvSpPr>
            <a:spLocks noGrp="1" noChangeArrowheads="1"/>
          </p:cNvSpPr>
          <p:nvPr>
            <p:ph type="title"/>
          </p:nvPr>
        </p:nvSpPr>
        <p:spPr/>
        <p:txBody>
          <a:bodyPr/>
          <a:lstStyle/>
          <a:p>
            <a:r>
              <a:rPr lang="ru-RU" altLang="ru-RU" sz="4000"/>
              <a:t>Механизмы химических реакций</a:t>
            </a:r>
          </a:p>
        </p:txBody>
      </p:sp>
      <p:sp>
        <p:nvSpPr>
          <p:cNvPr id="253962" name="Rectangle 10">
            <a:extLst>
              <a:ext uri="{FF2B5EF4-FFF2-40B4-BE49-F238E27FC236}">
                <a16:creationId xmlns:a16="http://schemas.microsoft.com/office/drawing/2014/main" id="{359AEFF5-4F1A-4936-A726-AFBD945E5983}"/>
              </a:ext>
            </a:extLst>
          </p:cNvPr>
          <p:cNvSpPr>
            <a:spLocks noGrp="1" noChangeArrowheads="1"/>
          </p:cNvSpPr>
          <p:nvPr>
            <p:ph type="body" idx="1"/>
          </p:nvPr>
        </p:nvSpPr>
        <p:spPr>
          <a:xfrm>
            <a:off x="457200" y="3284538"/>
            <a:ext cx="8229600" cy="2841625"/>
          </a:xfrm>
        </p:spPr>
        <p:txBody>
          <a:bodyPr/>
          <a:lstStyle/>
          <a:p>
            <a:pPr>
              <a:lnSpc>
                <a:spcPct val="90000"/>
              </a:lnSpc>
            </a:pPr>
            <a:r>
              <a:rPr lang="ru-RU" altLang="ru-RU"/>
              <a:t>Кислород из</a:t>
            </a:r>
            <a:r>
              <a:rPr lang="en-US" altLang="ru-RU"/>
              <a:t> H</a:t>
            </a:r>
            <a:r>
              <a:rPr lang="en-US" altLang="ru-RU" baseline="-25000"/>
              <a:t>2</a:t>
            </a:r>
            <a:r>
              <a:rPr lang="en-US" altLang="ru-RU"/>
              <a:t>O</a:t>
            </a:r>
            <a:r>
              <a:rPr lang="ru-RU" altLang="ru-RU"/>
              <a:t> полностью переходит в </a:t>
            </a:r>
            <a:r>
              <a:rPr lang="en-US" altLang="ru-RU"/>
              <a:t>O</a:t>
            </a:r>
            <a:r>
              <a:rPr lang="en-US" altLang="ru-RU" baseline="-25000"/>
              <a:t>2</a:t>
            </a:r>
            <a:r>
              <a:rPr lang="en-US" altLang="ru-RU"/>
              <a:t>;</a:t>
            </a:r>
          </a:p>
          <a:p>
            <a:pPr>
              <a:lnSpc>
                <a:spcPct val="90000"/>
              </a:lnSpc>
            </a:pPr>
            <a:r>
              <a:rPr lang="ru-RU" altLang="ru-RU"/>
              <a:t>Хлорофилл является не только аккумулятором энергии в процессе фотосинтеза, но и принимает непосредственное участие в нем.</a:t>
            </a:r>
          </a:p>
        </p:txBody>
      </p:sp>
      <p:graphicFrame>
        <p:nvGraphicFramePr>
          <p:cNvPr id="253955" name="Object 3">
            <a:extLst>
              <a:ext uri="{FF2B5EF4-FFF2-40B4-BE49-F238E27FC236}">
                <a16:creationId xmlns:a16="http://schemas.microsoft.com/office/drawing/2014/main" id="{FE8C534B-55F3-42FF-B098-5329B7AAB0B5}"/>
              </a:ext>
            </a:extLst>
          </p:cNvPr>
          <p:cNvGraphicFramePr>
            <a:graphicFrameLocks noGrp="1" noChangeAspect="1"/>
          </p:cNvGraphicFramePr>
          <p:nvPr>
            <p:ph sz="quarter" idx="4294967295"/>
          </p:nvPr>
        </p:nvGraphicFramePr>
        <p:xfrm>
          <a:off x="1331913" y="1773238"/>
          <a:ext cx="6718300" cy="993775"/>
        </p:xfrm>
        <a:graphic>
          <a:graphicData uri="http://schemas.openxmlformats.org/presentationml/2006/ole">
            <mc:AlternateContent xmlns:mc="http://schemas.openxmlformats.org/markup-compatibility/2006">
              <mc:Choice xmlns:v="urn:schemas-microsoft-com:vml" Requires="v">
                <p:oleObj name="Формула" r:id="rId3" imgW="2920680" imgH="431640" progId="Equation.3">
                  <p:embed/>
                </p:oleObj>
              </mc:Choice>
              <mc:Fallback>
                <p:oleObj name="Формула" r:id="rId3" imgW="2920680" imgH="431640" progId="Equation.3">
                  <p:embed/>
                  <p:pic>
                    <p:nvPicPr>
                      <p:cNvPr id="253955" name="Object 3">
                        <a:extLst>
                          <a:ext uri="{FF2B5EF4-FFF2-40B4-BE49-F238E27FC236}">
                            <a16:creationId xmlns:a16="http://schemas.microsoft.com/office/drawing/2014/main" id="{FE8C534B-55F3-42FF-B098-5329B7AAB0B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913" y="1773238"/>
                        <a:ext cx="6718300" cy="993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Номер слайда 1">
            <a:extLst>
              <a:ext uri="{FF2B5EF4-FFF2-40B4-BE49-F238E27FC236}">
                <a16:creationId xmlns:a16="http://schemas.microsoft.com/office/drawing/2014/main" id="{7D08F7BB-A875-42A4-BCC7-0D6686931E38}"/>
              </a:ext>
            </a:extLst>
          </p:cNvPr>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38CBE38D-644D-4ECC-94C8-67495DF25CAF}" type="slidenum">
              <a:rPr lang="ru-RU" altLang="ru-RU" sz="2800">
                <a:solidFill>
                  <a:srgbClr val="FF0000"/>
                </a:solidFill>
              </a:rPr>
              <a:pPr/>
              <a:t>11</a:t>
            </a:fld>
            <a:endParaRPr lang="ru-RU" altLang="ru-RU" sz="2800"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a:extLst>
              <a:ext uri="{FF2B5EF4-FFF2-40B4-BE49-F238E27FC236}">
                <a16:creationId xmlns:a16="http://schemas.microsoft.com/office/drawing/2014/main" id="{9BC6BE7B-70B1-4F76-BBB8-A2662C85F1A6}"/>
              </a:ext>
            </a:extLst>
          </p:cNvPr>
          <p:cNvSpPr>
            <a:spLocks noGrp="1" noChangeArrowheads="1"/>
          </p:cNvSpPr>
          <p:nvPr>
            <p:ph type="title"/>
          </p:nvPr>
        </p:nvSpPr>
        <p:spPr/>
        <p:txBody>
          <a:bodyPr/>
          <a:lstStyle/>
          <a:p>
            <a:r>
              <a:rPr lang="ru-RU" altLang="ru-RU"/>
              <a:t>Аналитическая химия</a:t>
            </a:r>
          </a:p>
        </p:txBody>
      </p:sp>
      <p:graphicFrame>
        <p:nvGraphicFramePr>
          <p:cNvPr id="256004" name="Object 4">
            <a:extLst>
              <a:ext uri="{FF2B5EF4-FFF2-40B4-BE49-F238E27FC236}">
                <a16:creationId xmlns:a16="http://schemas.microsoft.com/office/drawing/2014/main" id="{1D01D3D4-6BD8-4784-AA0F-689639403251}"/>
              </a:ext>
            </a:extLst>
          </p:cNvPr>
          <p:cNvGraphicFramePr>
            <a:graphicFrameLocks noGrp="1" noChangeAspect="1"/>
          </p:cNvGraphicFramePr>
          <p:nvPr>
            <p:ph sz="quarter" idx="4294967295"/>
          </p:nvPr>
        </p:nvGraphicFramePr>
        <p:xfrm>
          <a:off x="5508625" y="2492375"/>
          <a:ext cx="2255838" cy="1079500"/>
        </p:xfrm>
        <a:graphic>
          <a:graphicData uri="http://schemas.openxmlformats.org/presentationml/2006/ole">
            <mc:AlternateContent xmlns:mc="http://schemas.openxmlformats.org/markup-compatibility/2006">
              <mc:Choice xmlns:v="urn:schemas-microsoft-com:vml" Requires="v">
                <p:oleObj name="Формула" r:id="rId3" imgW="901440" imgH="431640" progId="Equation.3">
                  <p:embed/>
                </p:oleObj>
              </mc:Choice>
              <mc:Fallback>
                <p:oleObj name="Формула" r:id="rId3" imgW="901440" imgH="431640" progId="Equation.3">
                  <p:embed/>
                  <p:pic>
                    <p:nvPicPr>
                      <p:cNvPr id="256004" name="Object 4">
                        <a:extLst>
                          <a:ext uri="{FF2B5EF4-FFF2-40B4-BE49-F238E27FC236}">
                            <a16:creationId xmlns:a16="http://schemas.microsoft.com/office/drawing/2014/main" id="{1D01D3D4-6BD8-4784-AA0F-68963940325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8625" y="2492375"/>
                        <a:ext cx="2255838" cy="1079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6026" name="Object 26">
            <a:extLst>
              <a:ext uri="{FF2B5EF4-FFF2-40B4-BE49-F238E27FC236}">
                <a16:creationId xmlns:a16="http://schemas.microsoft.com/office/drawing/2014/main" id="{8F63A5E4-8206-4B2D-AB09-9510AB4D5EE8}"/>
              </a:ext>
            </a:extLst>
          </p:cNvPr>
          <p:cNvGraphicFramePr>
            <a:graphicFrameLocks noGrp="1" noChangeAspect="1"/>
          </p:cNvGraphicFramePr>
          <p:nvPr>
            <p:ph idx="1"/>
          </p:nvPr>
        </p:nvGraphicFramePr>
        <p:xfrm>
          <a:off x="5508625" y="4149725"/>
          <a:ext cx="1547813" cy="1106488"/>
        </p:xfrm>
        <a:graphic>
          <a:graphicData uri="http://schemas.openxmlformats.org/presentationml/2006/ole">
            <mc:AlternateContent xmlns:mc="http://schemas.openxmlformats.org/markup-compatibility/2006">
              <mc:Choice xmlns:v="urn:schemas-microsoft-com:vml" Requires="v">
                <p:oleObj name="Формула" r:id="rId5" imgW="622080" imgH="444240" progId="Equation.3">
                  <p:embed/>
                </p:oleObj>
              </mc:Choice>
              <mc:Fallback>
                <p:oleObj name="Формула" r:id="rId5" imgW="622080" imgH="444240" progId="Equation.3">
                  <p:embed/>
                  <p:pic>
                    <p:nvPicPr>
                      <p:cNvPr id="256026" name="Object 26">
                        <a:extLst>
                          <a:ext uri="{FF2B5EF4-FFF2-40B4-BE49-F238E27FC236}">
                            <a16:creationId xmlns:a16="http://schemas.microsoft.com/office/drawing/2014/main" id="{8F63A5E4-8206-4B2D-AB09-9510AB4D5EE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8625" y="4149725"/>
                        <a:ext cx="1547813" cy="1106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56028" name="Group 28">
            <a:extLst>
              <a:ext uri="{FF2B5EF4-FFF2-40B4-BE49-F238E27FC236}">
                <a16:creationId xmlns:a16="http://schemas.microsoft.com/office/drawing/2014/main" id="{EB93D319-3691-4C27-A0EF-CCA55259C52C}"/>
              </a:ext>
            </a:extLst>
          </p:cNvPr>
          <p:cNvGrpSpPr>
            <a:grpSpLocks/>
          </p:cNvGrpSpPr>
          <p:nvPr/>
        </p:nvGrpSpPr>
        <p:grpSpPr bwMode="auto">
          <a:xfrm>
            <a:off x="755650" y="2781300"/>
            <a:ext cx="2979738" cy="2120900"/>
            <a:chOff x="480" y="1928"/>
            <a:chExt cx="1877" cy="1336"/>
          </a:xfrm>
        </p:grpSpPr>
        <p:sp>
          <p:nvSpPr>
            <p:cNvPr id="256029" name="Line 29">
              <a:extLst>
                <a:ext uri="{FF2B5EF4-FFF2-40B4-BE49-F238E27FC236}">
                  <a16:creationId xmlns:a16="http://schemas.microsoft.com/office/drawing/2014/main" id="{04E5D41C-9E86-4755-853F-DA298ADBC2BE}"/>
                </a:ext>
              </a:extLst>
            </p:cNvPr>
            <p:cNvSpPr>
              <a:spLocks noChangeShapeType="1"/>
            </p:cNvSpPr>
            <p:nvPr/>
          </p:nvSpPr>
          <p:spPr bwMode="auto">
            <a:xfrm flipH="1">
              <a:off x="816" y="2197"/>
              <a:ext cx="6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56030" name="Line 30">
              <a:extLst>
                <a:ext uri="{FF2B5EF4-FFF2-40B4-BE49-F238E27FC236}">
                  <a16:creationId xmlns:a16="http://schemas.microsoft.com/office/drawing/2014/main" id="{AE4D8A1C-BBDD-4993-ADDF-BE47A12A42D3}"/>
                </a:ext>
              </a:extLst>
            </p:cNvPr>
            <p:cNvSpPr>
              <a:spLocks noChangeShapeType="1"/>
            </p:cNvSpPr>
            <p:nvPr/>
          </p:nvSpPr>
          <p:spPr bwMode="auto">
            <a:xfrm flipH="1">
              <a:off x="1488" y="2629"/>
              <a:ext cx="7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56031" name="Line 31">
              <a:extLst>
                <a:ext uri="{FF2B5EF4-FFF2-40B4-BE49-F238E27FC236}">
                  <a16:creationId xmlns:a16="http://schemas.microsoft.com/office/drawing/2014/main" id="{F5191FAE-07D5-4C4A-86C1-43432466CE57}"/>
                </a:ext>
              </a:extLst>
            </p:cNvPr>
            <p:cNvSpPr>
              <a:spLocks noChangeShapeType="1"/>
            </p:cNvSpPr>
            <p:nvPr/>
          </p:nvSpPr>
          <p:spPr bwMode="auto">
            <a:xfrm flipH="1">
              <a:off x="1488" y="2965"/>
              <a:ext cx="7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56032" name="Line 32">
              <a:extLst>
                <a:ext uri="{FF2B5EF4-FFF2-40B4-BE49-F238E27FC236}">
                  <a16:creationId xmlns:a16="http://schemas.microsoft.com/office/drawing/2014/main" id="{740F11D2-3FC0-468B-92B5-53B1373D3F5D}"/>
                </a:ext>
              </a:extLst>
            </p:cNvPr>
            <p:cNvSpPr>
              <a:spLocks noChangeShapeType="1"/>
            </p:cNvSpPr>
            <p:nvPr/>
          </p:nvSpPr>
          <p:spPr bwMode="auto">
            <a:xfrm>
              <a:off x="1152" y="2197"/>
              <a:ext cx="672" cy="432"/>
            </a:xfrm>
            <a:prstGeom prst="line">
              <a:avLst/>
            </a:prstGeom>
            <a:noFill/>
            <a:ln w="9525">
              <a:solidFill>
                <a:schemeClr val="tx1"/>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56033" name="Line 33">
              <a:extLst>
                <a:ext uri="{FF2B5EF4-FFF2-40B4-BE49-F238E27FC236}">
                  <a16:creationId xmlns:a16="http://schemas.microsoft.com/office/drawing/2014/main" id="{D3F4CF26-D1B0-405C-9F8C-AE542D76DB0D}"/>
                </a:ext>
              </a:extLst>
            </p:cNvPr>
            <p:cNvSpPr>
              <a:spLocks noChangeShapeType="1"/>
            </p:cNvSpPr>
            <p:nvPr/>
          </p:nvSpPr>
          <p:spPr bwMode="auto">
            <a:xfrm flipH="1">
              <a:off x="1872" y="2629"/>
              <a:ext cx="0" cy="336"/>
            </a:xfrm>
            <a:prstGeom prst="line">
              <a:avLst/>
            </a:prstGeom>
            <a:noFill/>
            <a:ln w="9525">
              <a:solidFill>
                <a:schemeClr val="tx1"/>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56034" name="Text Box 34">
              <a:extLst>
                <a:ext uri="{FF2B5EF4-FFF2-40B4-BE49-F238E27FC236}">
                  <a16:creationId xmlns:a16="http://schemas.microsoft.com/office/drawing/2014/main" id="{23346080-EF53-4879-AEEF-C8042525AC41}"/>
                </a:ext>
              </a:extLst>
            </p:cNvPr>
            <p:cNvSpPr txBox="1">
              <a:spLocks noChangeArrowheads="1"/>
            </p:cNvSpPr>
            <p:nvPr/>
          </p:nvSpPr>
          <p:spPr bwMode="auto">
            <a:xfrm flipH="1">
              <a:off x="1495" y="2131"/>
              <a:ext cx="442"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1400">
                  <a:cs typeface="Arial" panose="020B0604020202020204" pitchFamily="34" charset="0"/>
                </a:rPr>
                <a:t>75,1</a:t>
              </a:r>
              <a:r>
                <a:rPr lang="en-US" altLang="ru-RU" sz="1400">
                  <a:cs typeface="Arial" panose="020B0604020202020204" pitchFamily="34" charset="0"/>
                </a:rPr>
                <a:t> </a:t>
              </a:r>
              <a:r>
                <a:rPr lang="ru-RU" altLang="ru-RU" sz="1400">
                  <a:cs typeface="Arial" panose="020B0604020202020204" pitchFamily="34" charset="0"/>
                </a:rPr>
                <a:t>сут.</a:t>
              </a:r>
              <a:endParaRPr lang="en-US" altLang="ru-RU" sz="1400">
                <a:cs typeface="Arial" panose="020B0604020202020204" pitchFamily="34" charset="0"/>
              </a:endParaRPr>
            </a:p>
          </p:txBody>
        </p:sp>
        <p:sp>
          <p:nvSpPr>
            <p:cNvPr id="256035" name="Text Box 35">
              <a:extLst>
                <a:ext uri="{FF2B5EF4-FFF2-40B4-BE49-F238E27FC236}">
                  <a16:creationId xmlns:a16="http://schemas.microsoft.com/office/drawing/2014/main" id="{3558528F-F4F5-4DBB-9FC9-12252887F055}"/>
                </a:ext>
              </a:extLst>
            </p:cNvPr>
            <p:cNvSpPr txBox="1">
              <a:spLocks noChangeArrowheads="1"/>
            </p:cNvSpPr>
            <p:nvPr/>
          </p:nvSpPr>
          <p:spPr bwMode="auto">
            <a:xfrm flipH="1">
              <a:off x="1537" y="2326"/>
              <a:ext cx="820"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1400">
                  <a:cs typeface="Arial" panose="020B0604020202020204" pitchFamily="34" charset="0"/>
                </a:rPr>
                <a:t>0,307 (0,08%) </a:t>
              </a:r>
              <a:r>
                <a:rPr lang="el-GR" altLang="ru-RU" sz="1400">
                  <a:cs typeface="Arial" panose="020B0604020202020204" pitchFamily="34" charset="0"/>
                </a:rPr>
                <a:t>β</a:t>
              </a:r>
              <a:r>
                <a:rPr lang="ru-RU" altLang="ru-RU" sz="1400" baseline="30000">
                  <a:cs typeface="Arial" panose="020B0604020202020204" pitchFamily="34" charset="0"/>
                </a:rPr>
                <a:t>-</a:t>
              </a:r>
              <a:endParaRPr lang="el-GR" altLang="ru-RU" sz="1400">
                <a:cs typeface="Arial" panose="020B0604020202020204" pitchFamily="34" charset="0"/>
              </a:endParaRPr>
            </a:p>
          </p:txBody>
        </p:sp>
        <p:graphicFrame>
          <p:nvGraphicFramePr>
            <p:cNvPr id="256036" name="Object 36">
              <a:extLst>
                <a:ext uri="{FF2B5EF4-FFF2-40B4-BE49-F238E27FC236}">
                  <a16:creationId xmlns:a16="http://schemas.microsoft.com/office/drawing/2014/main" id="{31A5B4C2-527C-46D6-9207-99BE4A782641}"/>
                </a:ext>
              </a:extLst>
            </p:cNvPr>
            <p:cNvGraphicFramePr>
              <a:graphicFrameLocks noChangeAspect="1"/>
            </p:cNvGraphicFramePr>
            <p:nvPr/>
          </p:nvGraphicFramePr>
          <p:xfrm>
            <a:off x="972" y="1928"/>
            <a:ext cx="323" cy="227"/>
          </p:xfrm>
          <a:graphic>
            <a:graphicData uri="http://schemas.openxmlformats.org/presentationml/2006/ole">
              <mc:AlternateContent xmlns:mc="http://schemas.openxmlformats.org/markup-compatibility/2006">
                <mc:Choice xmlns:v="urn:schemas-microsoft-com:vml" Requires="v">
                  <p:oleObj name="Формула" r:id="rId7" imgW="342720" imgH="241200" progId="Equation.3">
                    <p:embed/>
                  </p:oleObj>
                </mc:Choice>
                <mc:Fallback>
                  <p:oleObj name="Формула" r:id="rId7" imgW="342720" imgH="241200" progId="Equation.3">
                    <p:embed/>
                    <p:pic>
                      <p:nvPicPr>
                        <p:cNvPr id="256036" name="Object 36">
                          <a:extLst>
                            <a:ext uri="{FF2B5EF4-FFF2-40B4-BE49-F238E27FC236}">
                              <a16:creationId xmlns:a16="http://schemas.microsoft.com/office/drawing/2014/main" id="{31A5B4C2-527C-46D6-9207-99BE4A78264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2" y="1928"/>
                          <a:ext cx="323" cy="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037" name="Object 37">
              <a:extLst>
                <a:ext uri="{FF2B5EF4-FFF2-40B4-BE49-F238E27FC236}">
                  <a16:creationId xmlns:a16="http://schemas.microsoft.com/office/drawing/2014/main" id="{DEE44F7D-1C3C-4790-810E-1ECDECF264AA}"/>
                </a:ext>
              </a:extLst>
            </p:cNvPr>
            <p:cNvGraphicFramePr>
              <a:graphicFrameLocks noChangeAspect="1"/>
            </p:cNvGraphicFramePr>
            <p:nvPr/>
          </p:nvGraphicFramePr>
          <p:xfrm>
            <a:off x="1707" y="2976"/>
            <a:ext cx="393" cy="267"/>
          </p:xfrm>
          <a:graphic>
            <a:graphicData uri="http://schemas.openxmlformats.org/presentationml/2006/ole">
              <mc:AlternateContent xmlns:mc="http://schemas.openxmlformats.org/markup-compatibility/2006">
                <mc:Choice xmlns:v="urn:schemas-microsoft-com:vml" Requires="v">
                  <p:oleObj name="Формула" r:id="rId9" imgW="355320" imgH="241200" progId="Equation.3">
                    <p:embed/>
                  </p:oleObj>
                </mc:Choice>
                <mc:Fallback>
                  <p:oleObj name="Формула" r:id="rId9" imgW="355320" imgH="241200" progId="Equation.3">
                    <p:embed/>
                    <p:pic>
                      <p:nvPicPr>
                        <p:cNvPr id="256037" name="Object 37">
                          <a:extLst>
                            <a:ext uri="{FF2B5EF4-FFF2-40B4-BE49-F238E27FC236}">
                              <a16:creationId xmlns:a16="http://schemas.microsoft.com/office/drawing/2014/main" id="{DEE44F7D-1C3C-4790-810E-1ECDECF264A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07" y="2976"/>
                          <a:ext cx="393" cy="2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038" name="Text Box 38">
              <a:extLst>
                <a:ext uri="{FF2B5EF4-FFF2-40B4-BE49-F238E27FC236}">
                  <a16:creationId xmlns:a16="http://schemas.microsoft.com/office/drawing/2014/main" id="{B4655CAA-ADBF-4B4B-9F8A-11930C2EB3E0}"/>
                </a:ext>
              </a:extLst>
            </p:cNvPr>
            <p:cNvSpPr txBox="1">
              <a:spLocks noChangeArrowheads="1"/>
            </p:cNvSpPr>
            <p:nvPr/>
          </p:nvSpPr>
          <p:spPr bwMode="auto">
            <a:xfrm flipH="1">
              <a:off x="1873" y="2725"/>
              <a:ext cx="366"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1400">
                  <a:cs typeface="Arial" panose="020B0604020202020204" pitchFamily="34" charset="0"/>
                </a:rPr>
                <a:t>0,125</a:t>
              </a:r>
              <a:r>
                <a:rPr lang="ru-RU" altLang="ru-RU" sz="1400"/>
                <a:t> </a:t>
              </a:r>
              <a:r>
                <a:rPr lang="el-GR" altLang="ru-RU" sz="1400"/>
                <a:t>γ</a:t>
              </a:r>
              <a:endParaRPr lang="en-US" altLang="ru-RU" sz="1400"/>
            </a:p>
          </p:txBody>
        </p:sp>
        <p:sp>
          <p:nvSpPr>
            <p:cNvPr id="256039" name="Line 39">
              <a:extLst>
                <a:ext uri="{FF2B5EF4-FFF2-40B4-BE49-F238E27FC236}">
                  <a16:creationId xmlns:a16="http://schemas.microsoft.com/office/drawing/2014/main" id="{7F7A0FE6-E473-4B44-9988-76351ECDF55E}"/>
                </a:ext>
              </a:extLst>
            </p:cNvPr>
            <p:cNvSpPr>
              <a:spLocks noChangeShapeType="1"/>
            </p:cNvSpPr>
            <p:nvPr/>
          </p:nvSpPr>
          <p:spPr bwMode="auto">
            <a:xfrm>
              <a:off x="1748" y="3264"/>
              <a:ext cx="3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56040" name="Line 40">
              <a:extLst>
                <a:ext uri="{FF2B5EF4-FFF2-40B4-BE49-F238E27FC236}">
                  <a16:creationId xmlns:a16="http://schemas.microsoft.com/office/drawing/2014/main" id="{AEA67CCC-0B04-4802-942E-4C04A73F9AAD}"/>
                </a:ext>
              </a:extLst>
            </p:cNvPr>
            <p:cNvSpPr>
              <a:spLocks noChangeShapeType="1"/>
            </p:cNvSpPr>
            <p:nvPr/>
          </p:nvSpPr>
          <p:spPr bwMode="auto">
            <a:xfrm>
              <a:off x="1152" y="2208"/>
              <a:ext cx="384" cy="768"/>
            </a:xfrm>
            <a:prstGeom prst="line">
              <a:avLst/>
            </a:prstGeom>
            <a:noFill/>
            <a:ln w="9525">
              <a:solidFill>
                <a:schemeClr val="tx1"/>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56041" name="Text Box 41">
              <a:extLst>
                <a:ext uri="{FF2B5EF4-FFF2-40B4-BE49-F238E27FC236}">
                  <a16:creationId xmlns:a16="http://schemas.microsoft.com/office/drawing/2014/main" id="{67D2FEA8-EBC7-446C-B19C-01C2C18DC3A7}"/>
                </a:ext>
              </a:extLst>
            </p:cNvPr>
            <p:cNvSpPr txBox="1">
              <a:spLocks noChangeArrowheads="1"/>
            </p:cNvSpPr>
            <p:nvPr/>
          </p:nvSpPr>
          <p:spPr bwMode="auto">
            <a:xfrm flipH="1">
              <a:off x="480" y="2592"/>
              <a:ext cx="882"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1400">
                  <a:cs typeface="Arial" panose="020B0604020202020204" pitchFamily="34" charset="0"/>
                </a:rPr>
                <a:t>0,432 (99,92%) </a:t>
              </a:r>
              <a:r>
                <a:rPr lang="el-GR" altLang="ru-RU" sz="1400">
                  <a:cs typeface="Arial" panose="020B0604020202020204" pitchFamily="34" charset="0"/>
                </a:rPr>
                <a:t>β</a:t>
              </a:r>
              <a:r>
                <a:rPr lang="ru-RU" altLang="ru-RU" sz="1400" baseline="30000">
                  <a:cs typeface="Arial" panose="020B0604020202020204" pitchFamily="34" charset="0"/>
                </a:rPr>
                <a:t>-</a:t>
              </a:r>
              <a:endParaRPr lang="el-GR" altLang="ru-RU" sz="1400">
                <a:cs typeface="Arial" panose="020B0604020202020204" pitchFamily="34" charset="0"/>
              </a:endParaRPr>
            </a:p>
          </p:txBody>
        </p:sp>
      </p:grpSp>
      <p:sp>
        <p:nvSpPr>
          <p:cNvPr id="2" name="Номер слайда 1">
            <a:extLst>
              <a:ext uri="{FF2B5EF4-FFF2-40B4-BE49-F238E27FC236}">
                <a16:creationId xmlns:a16="http://schemas.microsoft.com/office/drawing/2014/main" id="{1C4A06D7-B10D-4F3B-B0C5-487E1DE21EAA}"/>
              </a:ext>
            </a:extLst>
          </p:cNvPr>
          <p:cNvSpPr>
            <a:spLocks noGrp="1"/>
          </p:cNvSpPr>
          <p:nvPr>
            <p:ph type="sldNum" sz="quarter" idx="12"/>
          </p:nvPr>
        </p:nvSpPr>
        <p:spPr>
          <a:xfrm>
            <a:off x="6993521" y="6381750"/>
            <a:ext cx="2133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38CBE38D-644D-4ECC-94C8-67495DF25CAF}" type="slidenum">
              <a:rPr lang="ru-RU" altLang="ru-RU" sz="2800">
                <a:solidFill>
                  <a:srgbClr val="FF0000"/>
                </a:solidFill>
              </a:rPr>
              <a:pPr/>
              <a:t>12</a:t>
            </a:fld>
            <a:endParaRPr lang="ru-RU" altLang="ru-RU" sz="2800"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a:extLst>
              <a:ext uri="{FF2B5EF4-FFF2-40B4-BE49-F238E27FC236}">
                <a16:creationId xmlns:a16="http://schemas.microsoft.com/office/drawing/2014/main" id="{D3CB3EAC-ECB2-4297-B3EB-E0048774D56A}"/>
              </a:ext>
            </a:extLst>
          </p:cNvPr>
          <p:cNvSpPr>
            <a:spLocks noGrp="1" noChangeArrowheads="1"/>
          </p:cNvSpPr>
          <p:nvPr>
            <p:ph type="title"/>
          </p:nvPr>
        </p:nvSpPr>
        <p:spPr/>
        <p:txBody>
          <a:bodyPr/>
          <a:lstStyle/>
          <a:p>
            <a:r>
              <a:rPr lang="ru-RU" altLang="ru-RU"/>
              <a:t>Аналитическая химия</a:t>
            </a:r>
          </a:p>
        </p:txBody>
      </p:sp>
      <p:graphicFrame>
        <p:nvGraphicFramePr>
          <p:cNvPr id="258051" name="Object 3">
            <a:extLst>
              <a:ext uri="{FF2B5EF4-FFF2-40B4-BE49-F238E27FC236}">
                <a16:creationId xmlns:a16="http://schemas.microsoft.com/office/drawing/2014/main" id="{8A44C06F-C09D-4CA4-B36B-D50A701606AC}"/>
              </a:ext>
            </a:extLst>
          </p:cNvPr>
          <p:cNvGraphicFramePr>
            <a:graphicFrameLocks noGrp="1" noChangeAspect="1"/>
          </p:cNvGraphicFramePr>
          <p:nvPr>
            <p:ph sz="quarter" idx="4294967295"/>
          </p:nvPr>
        </p:nvGraphicFramePr>
        <p:xfrm>
          <a:off x="4025900" y="2276475"/>
          <a:ext cx="5118100" cy="1908175"/>
        </p:xfrm>
        <a:graphic>
          <a:graphicData uri="http://schemas.openxmlformats.org/presentationml/2006/ole">
            <mc:AlternateContent xmlns:mc="http://schemas.openxmlformats.org/markup-compatibility/2006">
              <mc:Choice xmlns:v="urn:schemas-microsoft-com:vml" Requires="v">
                <p:oleObj name="Формула" r:id="rId3" imgW="2044440" imgH="761760" progId="Equation.3">
                  <p:embed/>
                </p:oleObj>
              </mc:Choice>
              <mc:Fallback>
                <p:oleObj name="Формула" r:id="rId3" imgW="2044440" imgH="761760" progId="Equation.3">
                  <p:embed/>
                  <p:pic>
                    <p:nvPicPr>
                      <p:cNvPr id="258051" name="Object 3">
                        <a:extLst>
                          <a:ext uri="{FF2B5EF4-FFF2-40B4-BE49-F238E27FC236}">
                            <a16:creationId xmlns:a16="http://schemas.microsoft.com/office/drawing/2014/main" id="{8A44C06F-C09D-4CA4-B36B-D50A701606A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5900" y="2276475"/>
                        <a:ext cx="5118100" cy="190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8068" name="Object 20">
            <a:extLst>
              <a:ext uri="{FF2B5EF4-FFF2-40B4-BE49-F238E27FC236}">
                <a16:creationId xmlns:a16="http://schemas.microsoft.com/office/drawing/2014/main" id="{3FB7093E-1E55-43DC-8D1C-80FEF197F474}"/>
              </a:ext>
            </a:extLst>
          </p:cNvPr>
          <p:cNvGraphicFramePr>
            <a:graphicFrameLocks noGrp="1" noChangeAspect="1"/>
          </p:cNvGraphicFramePr>
          <p:nvPr>
            <p:ph sz="half" idx="2"/>
          </p:nvPr>
        </p:nvGraphicFramePr>
        <p:xfrm>
          <a:off x="4067175" y="4292600"/>
          <a:ext cx="3409950" cy="1306513"/>
        </p:xfrm>
        <a:graphic>
          <a:graphicData uri="http://schemas.openxmlformats.org/presentationml/2006/ole">
            <mc:AlternateContent xmlns:mc="http://schemas.openxmlformats.org/markup-compatibility/2006">
              <mc:Choice xmlns:v="urn:schemas-microsoft-com:vml" Requires="v">
                <p:oleObj name="Формула" r:id="rId5" imgW="1358640" imgH="520560" progId="Equation.3">
                  <p:embed/>
                </p:oleObj>
              </mc:Choice>
              <mc:Fallback>
                <p:oleObj name="Формула" r:id="rId5" imgW="1358640" imgH="520560" progId="Equation.3">
                  <p:embed/>
                  <p:pic>
                    <p:nvPicPr>
                      <p:cNvPr id="258068" name="Object 20">
                        <a:extLst>
                          <a:ext uri="{FF2B5EF4-FFF2-40B4-BE49-F238E27FC236}">
                            <a16:creationId xmlns:a16="http://schemas.microsoft.com/office/drawing/2014/main" id="{3FB7093E-1E55-43DC-8D1C-80FEF197F47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7175" y="4292600"/>
                        <a:ext cx="3409950" cy="1306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8072" name="Line 24">
            <a:extLst>
              <a:ext uri="{FF2B5EF4-FFF2-40B4-BE49-F238E27FC236}">
                <a16:creationId xmlns:a16="http://schemas.microsoft.com/office/drawing/2014/main" id="{14BC31BC-453B-46FD-A67F-4261C63D15EF}"/>
              </a:ext>
            </a:extLst>
          </p:cNvPr>
          <p:cNvSpPr>
            <a:spLocks noChangeShapeType="1"/>
          </p:cNvSpPr>
          <p:nvPr/>
        </p:nvSpPr>
        <p:spPr bwMode="auto">
          <a:xfrm flipH="1">
            <a:off x="1289050" y="3208338"/>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58074" name="Line 26">
            <a:extLst>
              <a:ext uri="{FF2B5EF4-FFF2-40B4-BE49-F238E27FC236}">
                <a16:creationId xmlns:a16="http://schemas.microsoft.com/office/drawing/2014/main" id="{479317BB-A1B1-4F74-9734-58340E0DE2A8}"/>
              </a:ext>
            </a:extLst>
          </p:cNvPr>
          <p:cNvSpPr>
            <a:spLocks noChangeShapeType="1"/>
          </p:cNvSpPr>
          <p:nvPr/>
        </p:nvSpPr>
        <p:spPr bwMode="auto">
          <a:xfrm flipH="1">
            <a:off x="2355850" y="4427538"/>
            <a:ext cx="121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58077" name="Text Box 29">
            <a:extLst>
              <a:ext uri="{FF2B5EF4-FFF2-40B4-BE49-F238E27FC236}">
                <a16:creationId xmlns:a16="http://schemas.microsoft.com/office/drawing/2014/main" id="{BFA796E3-75D6-4CFA-B932-F4F75ADB0A05}"/>
              </a:ext>
            </a:extLst>
          </p:cNvPr>
          <p:cNvSpPr txBox="1">
            <a:spLocks noChangeArrowheads="1"/>
          </p:cNvSpPr>
          <p:nvPr/>
        </p:nvSpPr>
        <p:spPr bwMode="auto">
          <a:xfrm flipH="1">
            <a:off x="2366963" y="3103563"/>
            <a:ext cx="7016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1400">
                <a:cs typeface="Arial" panose="020B0604020202020204" pitchFamily="34" charset="0"/>
              </a:rPr>
              <a:t>87,4</a:t>
            </a:r>
            <a:r>
              <a:rPr lang="en-US" altLang="ru-RU" sz="1400">
                <a:cs typeface="Arial" panose="020B0604020202020204" pitchFamily="34" charset="0"/>
              </a:rPr>
              <a:t> </a:t>
            </a:r>
            <a:r>
              <a:rPr lang="ru-RU" altLang="ru-RU" sz="1400">
                <a:cs typeface="Arial" panose="020B0604020202020204" pitchFamily="34" charset="0"/>
              </a:rPr>
              <a:t>сут.</a:t>
            </a:r>
            <a:endParaRPr lang="en-US" altLang="ru-RU" sz="1400">
              <a:cs typeface="Arial" panose="020B0604020202020204" pitchFamily="34" charset="0"/>
            </a:endParaRPr>
          </a:p>
        </p:txBody>
      </p:sp>
      <p:graphicFrame>
        <p:nvGraphicFramePr>
          <p:cNvPr id="258079" name="Object 31">
            <a:extLst>
              <a:ext uri="{FF2B5EF4-FFF2-40B4-BE49-F238E27FC236}">
                <a16:creationId xmlns:a16="http://schemas.microsoft.com/office/drawing/2014/main" id="{B706407B-7907-41D4-A506-B0EF3B77463E}"/>
              </a:ext>
            </a:extLst>
          </p:cNvPr>
          <p:cNvGraphicFramePr>
            <a:graphicFrameLocks noGrp="1" noChangeAspect="1"/>
          </p:cNvGraphicFramePr>
          <p:nvPr>
            <p:ph sz="half" idx="2"/>
          </p:nvPr>
        </p:nvGraphicFramePr>
        <p:xfrm>
          <a:off x="1622425" y="2781300"/>
          <a:ext cx="341313" cy="360363"/>
        </p:xfrm>
        <a:graphic>
          <a:graphicData uri="http://schemas.openxmlformats.org/presentationml/2006/ole">
            <mc:AlternateContent xmlns:mc="http://schemas.openxmlformats.org/markup-compatibility/2006">
              <mc:Choice xmlns:v="urn:schemas-microsoft-com:vml" Requires="v">
                <p:oleObj name="Формула" r:id="rId7" imgW="228600" imgH="241200" progId="Equation.3">
                  <p:embed/>
                </p:oleObj>
              </mc:Choice>
              <mc:Fallback>
                <p:oleObj name="Формула" r:id="rId7" imgW="228600" imgH="241200" progId="Equation.3">
                  <p:embed/>
                  <p:pic>
                    <p:nvPicPr>
                      <p:cNvPr id="258079" name="Object 31">
                        <a:extLst>
                          <a:ext uri="{FF2B5EF4-FFF2-40B4-BE49-F238E27FC236}">
                            <a16:creationId xmlns:a16="http://schemas.microsoft.com/office/drawing/2014/main" id="{B706407B-7907-41D4-A506-B0EF3B77463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22425" y="2781300"/>
                        <a:ext cx="341313"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8080" name="Object 32">
            <a:extLst>
              <a:ext uri="{FF2B5EF4-FFF2-40B4-BE49-F238E27FC236}">
                <a16:creationId xmlns:a16="http://schemas.microsoft.com/office/drawing/2014/main" id="{2CABCE05-D8BF-4A8C-97B7-AE65080B6C18}"/>
              </a:ext>
            </a:extLst>
          </p:cNvPr>
          <p:cNvGraphicFramePr>
            <a:graphicFrameLocks noChangeAspect="1"/>
          </p:cNvGraphicFramePr>
          <p:nvPr/>
        </p:nvGraphicFramePr>
        <p:xfrm>
          <a:off x="2759075" y="4445000"/>
          <a:ext cx="512763" cy="423863"/>
        </p:xfrm>
        <a:graphic>
          <a:graphicData uri="http://schemas.openxmlformats.org/presentationml/2006/ole">
            <mc:AlternateContent xmlns:mc="http://schemas.openxmlformats.org/markup-compatibility/2006">
              <mc:Choice xmlns:v="urn:schemas-microsoft-com:vml" Requires="v">
                <p:oleObj name="Формула" r:id="rId9" imgW="291960" imgH="241200" progId="Equation.3">
                  <p:embed/>
                </p:oleObj>
              </mc:Choice>
              <mc:Fallback>
                <p:oleObj name="Формула" r:id="rId9" imgW="291960" imgH="241200" progId="Equation.3">
                  <p:embed/>
                  <p:pic>
                    <p:nvPicPr>
                      <p:cNvPr id="258080" name="Object 32">
                        <a:extLst>
                          <a:ext uri="{FF2B5EF4-FFF2-40B4-BE49-F238E27FC236}">
                            <a16:creationId xmlns:a16="http://schemas.microsoft.com/office/drawing/2014/main" id="{2CABCE05-D8BF-4A8C-97B7-AE65080B6C1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59075" y="4445000"/>
                        <a:ext cx="512763" cy="423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8082" name="Line 34">
            <a:extLst>
              <a:ext uri="{FF2B5EF4-FFF2-40B4-BE49-F238E27FC236}">
                <a16:creationId xmlns:a16="http://schemas.microsoft.com/office/drawing/2014/main" id="{8EEB210B-FA7E-46ED-B5F7-876E05C6952F}"/>
              </a:ext>
            </a:extLst>
          </p:cNvPr>
          <p:cNvSpPr>
            <a:spLocks noChangeShapeType="1"/>
          </p:cNvSpPr>
          <p:nvPr/>
        </p:nvSpPr>
        <p:spPr bwMode="auto">
          <a:xfrm>
            <a:off x="2768600" y="49022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58083" name="Line 35">
            <a:extLst>
              <a:ext uri="{FF2B5EF4-FFF2-40B4-BE49-F238E27FC236}">
                <a16:creationId xmlns:a16="http://schemas.microsoft.com/office/drawing/2014/main" id="{8A7B2BC8-E78C-4CAE-8C75-581F6485F014}"/>
              </a:ext>
            </a:extLst>
          </p:cNvPr>
          <p:cNvSpPr>
            <a:spLocks noChangeShapeType="1"/>
          </p:cNvSpPr>
          <p:nvPr/>
        </p:nvSpPr>
        <p:spPr bwMode="auto">
          <a:xfrm>
            <a:off x="1822450" y="3225800"/>
            <a:ext cx="1165225" cy="1211263"/>
          </a:xfrm>
          <a:prstGeom prst="line">
            <a:avLst/>
          </a:prstGeom>
          <a:noFill/>
          <a:ln w="9525">
            <a:solidFill>
              <a:schemeClr val="tx1"/>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58084" name="Text Box 36">
            <a:extLst>
              <a:ext uri="{FF2B5EF4-FFF2-40B4-BE49-F238E27FC236}">
                <a16:creationId xmlns:a16="http://schemas.microsoft.com/office/drawing/2014/main" id="{7E446C08-B38C-4F41-A14C-1E0CC67EC414}"/>
              </a:ext>
            </a:extLst>
          </p:cNvPr>
          <p:cNvSpPr txBox="1">
            <a:spLocks noChangeArrowheads="1"/>
          </p:cNvSpPr>
          <p:nvPr/>
        </p:nvSpPr>
        <p:spPr bwMode="auto">
          <a:xfrm flipH="1">
            <a:off x="1087438" y="3835400"/>
            <a:ext cx="125253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1400">
                <a:cs typeface="Arial" panose="020B0604020202020204" pitchFamily="34" charset="0"/>
              </a:rPr>
              <a:t>0,167 (100%) </a:t>
            </a:r>
            <a:r>
              <a:rPr lang="el-GR" altLang="ru-RU" sz="1400">
                <a:cs typeface="Arial" panose="020B0604020202020204" pitchFamily="34" charset="0"/>
              </a:rPr>
              <a:t>β</a:t>
            </a:r>
            <a:r>
              <a:rPr lang="ru-RU" altLang="ru-RU" sz="1400" baseline="30000">
                <a:cs typeface="Arial" panose="020B0604020202020204" pitchFamily="34" charset="0"/>
              </a:rPr>
              <a:t>-</a:t>
            </a:r>
            <a:endParaRPr lang="el-GR" altLang="ru-RU" sz="1400">
              <a:cs typeface="Arial" panose="020B0604020202020204" pitchFamily="34" charset="0"/>
            </a:endParaRPr>
          </a:p>
        </p:txBody>
      </p:sp>
      <p:sp>
        <p:nvSpPr>
          <p:cNvPr id="2" name="Номер слайда 1">
            <a:extLst>
              <a:ext uri="{FF2B5EF4-FFF2-40B4-BE49-F238E27FC236}">
                <a16:creationId xmlns:a16="http://schemas.microsoft.com/office/drawing/2014/main" id="{2A9CA0FB-2471-4886-BB72-4F7E796347B1}"/>
              </a:ext>
            </a:extLst>
          </p:cNvPr>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3765C4E-649B-4C57-AC25-60586A39C732}" type="slidenum">
              <a:rPr lang="ru-RU" altLang="ru-RU" sz="2800">
                <a:solidFill>
                  <a:srgbClr val="FF0000"/>
                </a:solidFill>
              </a:rPr>
              <a:pPr/>
              <a:t>13</a:t>
            </a:fld>
            <a:endParaRPr lang="ru-RU" altLang="ru-RU" sz="2800"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a:extLst>
              <a:ext uri="{FF2B5EF4-FFF2-40B4-BE49-F238E27FC236}">
                <a16:creationId xmlns:a16="http://schemas.microsoft.com/office/drawing/2014/main" id="{08438E27-DEA2-42CB-A9BD-04C860B6A4BB}"/>
              </a:ext>
            </a:extLst>
          </p:cNvPr>
          <p:cNvSpPr>
            <a:spLocks noGrp="1" noChangeArrowheads="1"/>
          </p:cNvSpPr>
          <p:nvPr>
            <p:ph type="title"/>
          </p:nvPr>
        </p:nvSpPr>
        <p:spPr/>
        <p:txBody>
          <a:bodyPr/>
          <a:lstStyle/>
          <a:p>
            <a:r>
              <a:rPr lang="ru-RU" altLang="ru-RU"/>
              <a:t>Аналитическая химия</a:t>
            </a:r>
          </a:p>
        </p:txBody>
      </p:sp>
      <p:sp>
        <p:nvSpPr>
          <p:cNvPr id="2" name="Номер слайда 1">
            <a:extLst>
              <a:ext uri="{FF2B5EF4-FFF2-40B4-BE49-F238E27FC236}">
                <a16:creationId xmlns:a16="http://schemas.microsoft.com/office/drawing/2014/main" id="{BC4906DC-06A7-4C0F-A2A7-0C2248A6BE4A}"/>
              </a:ext>
            </a:extLst>
          </p:cNvPr>
          <p:cNvSpPr>
            <a:spLocks noGrp="1"/>
          </p:cNvSpPr>
          <p:nvPr>
            <p:ph type="sldNum" sz="quarter" idx="12"/>
          </p:nvPr>
        </p:nvSpPr>
        <p:spPr>
          <a:xfrm>
            <a:off x="7010400" y="6387944"/>
            <a:ext cx="2133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3765C4E-649B-4C57-AC25-60586A39C732}" type="slidenum">
              <a:rPr lang="ru-RU" altLang="ru-RU" sz="2800">
                <a:solidFill>
                  <a:srgbClr val="FF0000"/>
                </a:solidFill>
              </a:rPr>
              <a:pPr/>
              <a:t>14</a:t>
            </a:fld>
            <a:endParaRPr lang="ru-RU" altLang="ru-RU" sz="2800" dirty="0">
              <a:solidFill>
                <a:srgbClr val="FF0000"/>
              </a:solidFill>
            </a:endParaRP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E4A0C56C-426B-4A73-9A8F-04001935FF77}"/>
                  </a:ext>
                </a:extLst>
              </p:cNvPr>
              <p:cNvSpPr txBox="1"/>
              <p:nvPr/>
            </p:nvSpPr>
            <p:spPr>
              <a:xfrm>
                <a:off x="1140548" y="2094564"/>
                <a:ext cx="6862904" cy="2668872"/>
              </a:xfrm>
              <a:prstGeom prst="rect">
                <a:avLst/>
              </a:prstGeom>
              <a:noFill/>
            </p:spPr>
            <p:txBody>
              <a:bodyPr wrap="none" lIns="0" tIns="0" rIns="0" bIns="0" rtlCol="0">
                <a:spAutoFit/>
              </a:bodyPr>
              <a:lstStyle/>
              <a:p>
                <a:pPr algn="ctr"/>
                <a14:m>
                  <m:oMath xmlns:m="http://schemas.openxmlformats.org/officeDocument/2006/math">
                    <m:sSub>
                      <m:sSubPr>
                        <m:ctrlPr>
                          <a:rPr lang="ru-RU" sz="3200" i="1" smtClean="0">
                            <a:latin typeface="Cambria Math" panose="02040503050406030204" pitchFamily="18" charset="0"/>
                          </a:rPr>
                        </m:ctrlPr>
                      </m:sSubPr>
                      <m:e>
                        <m:r>
                          <a:rPr lang="en-US" sz="3200" b="0" i="1" smtClean="0">
                            <a:latin typeface="Cambria Math" panose="02040503050406030204" pitchFamily="18" charset="0"/>
                          </a:rPr>
                          <m:t>𝑚</m:t>
                        </m:r>
                      </m:e>
                      <m:sub>
                        <m:r>
                          <a:rPr lang="en-US" sz="3200" b="0" i="1" smtClean="0">
                            <a:latin typeface="Cambria Math" panose="02040503050406030204" pitchFamily="18" charset="0"/>
                          </a:rPr>
                          <m:t>𝑥</m:t>
                        </m:r>
                      </m:sub>
                    </m:sSub>
                    <m:r>
                      <a:rPr lang="en-US" sz="3200" b="0" i="1" smtClean="0">
                        <a:latin typeface="Cambria Math" panose="02040503050406030204" pitchFamily="18" charset="0"/>
                      </a:rPr>
                      <m:t>+</m:t>
                    </m:r>
                    <m:sSub>
                      <m:sSubPr>
                        <m:ctrlPr>
                          <a:rPr lang="ru-RU" sz="3200" i="1" smtClean="0">
                            <a:latin typeface="Cambria Math" panose="02040503050406030204" pitchFamily="18" charset="0"/>
                          </a:rPr>
                        </m:ctrlPr>
                      </m:sSubPr>
                      <m:e>
                        <m:r>
                          <a:rPr lang="en-US" sz="3200" b="0" i="1" smtClean="0">
                            <a:latin typeface="Cambria Math" panose="02040503050406030204" pitchFamily="18" charset="0"/>
                          </a:rPr>
                          <m:t>𝑚</m:t>
                        </m:r>
                      </m:e>
                      <m:sub>
                        <m:r>
                          <a:rPr lang="en-US" sz="3200" b="0" i="1" smtClean="0">
                            <a:latin typeface="Cambria Math" panose="02040503050406030204" pitchFamily="18" charset="0"/>
                          </a:rPr>
                          <m:t>1</m:t>
                        </m:r>
                      </m:sub>
                    </m:sSub>
                    <m:r>
                      <a:rPr lang="en-US" sz="3200" b="0" i="1" smtClean="0">
                        <a:latin typeface="Cambria Math" panose="02040503050406030204" pitchFamily="18" charset="0"/>
                      </a:rPr>
                      <m:t> (</m:t>
                    </m:r>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𝐴</m:t>
                        </m:r>
                      </m:e>
                      <m:sub>
                        <m:r>
                          <a:rPr lang="en-US" sz="3200" b="0" i="1" smtClean="0">
                            <a:latin typeface="Cambria Math" panose="02040503050406030204" pitchFamily="18" charset="0"/>
                          </a:rPr>
                          <m:t>1</m:t>
                        </m:r>
                      </m:sub>
                    </m:sSub>
                    <m:r>
                      <a:rPr lang="en-US" sz="3200" b="0" i="1" smtClean="0">
                        <a:latin typeface="Cambria Math" panose="02040503050406030204" pitchFamily="18" charset="0"/>
                      </a:rPr>
                      <m:t>=</m:t>
                    </m:r>
                  </m:oMath>
                </a14:m>
                <a:r>
                  <a:rPr lang="ru-RU" sz="3200" dirty="0"/>
                  <a:t> </a:t>
                </a:r>
                <a14:m>
                  <m:oMath xmlns:m="http://schemas.openxmlformats.org/officeDocument/2006/math">
                    <m:sSub>
                      <m:sSubPr>
                        <m:ctrlPr>
                          <a:rPr lang="ru-RU" sz="3200" i="1" smtClean="0">
                            <a:latin typeface="Cambria Math" panose="02040503050406030204" pitchFamily="18" charset="0"/>
                          </a:rPr>
                        </m:ctrlPr>
                      </m:sSubPr>
                      <m:e>
                        <m:r>
                          <a:rPr lang="en-US" sz="3200" b="0" i="1" smtClean="0">
                            <a:latin typeface="Cambria Math" panose="02040503050406030204" pitchFamily="18" charset="0"/>
                          </a:rPr>
                          <m:t>𝑚</m:t>
                        </m:r>
                      </m:e>
                      <m:sub>
                        <m:r>
                          <a:rPr lang="en-US" sz="3200" b="0" i="1" smtClean="0">
                            <a:latin typeface="Cambria Math" panose="02040503050406030204" pitchFamily="18" charset="0"/>
                          </a:rPr>
                          <m:t>1</m:t>
                        </m:r>
                      </m:sub>
                    </m:sSub>
                    <m:r>
                      <a:rPr lang="en-US" sz="3200" b="0" i="1" smtClean="0">
                        <a:latin typeface="Cambria Math" panose="02040503050406030204" pitchFamily="18" charset="0"/>
                        <a:ea typeface="Cambria Math" panose="02040503050406030204" pitchFamily="18" charset="0"/>
                      </a:rPr>
                      <m:t>∙</m:t>
                    </m:r>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𝐴</m:t>
                        </m:r>
                      </m:e>
                      <m:sub>
                        <m:r>
                          <a:rPr lang="ru-RU" sz="3200" b="0" i="1" smtClean="0">
                            <a:latin typeface="Cambria Math" panose="02040503050406030204" pitchFamily="18" charset="0"/>
                          </a:rPr>
                          <m:t>уд.</m:t>
                        </m:r>
                        <m:r>
                          <a:rPr lang="en-US" sz="3200" b="0" i="1" smtClean="0">
                            <a:latin typeface="Cambria Math" panose="02040503050406030204" pitchFamily="18" charset="0"/>
                          </a:rPr>
                          <m:t>1</m:t>
                        </m:r>
                      </m:sub>
                    </m:sSub>
                    <m:r>
                      <a:rPr lang="ru-RU" sz="3200" b="0" i="1" smtClean="0">
                        <a:latin typeface="Cambria Math" panose="02040503050406030204" pitchFamily="18" charset="0"/>
                      </a:rPr>
                      <m:t>)</m:t>
                    </m:r>
                  </m:oMath>
                </a14:m>
                <a:endParaRPr lang="ru-RU" sz="3200" b="0" dirty="0"/>
              </a:p>
              <a:p>
                <a:pPr algn="ctr"/>
                <a14:m>
                  <m:oMathPara xmlns:m="http://schemas.openxmlformats.org/officeDocument/2006/math">
                    <m:oMathParaPr>
                      <m:jc m:val="centerGroup"/>
                    </m:oMathParaPr>
                    <m:oMath xmlns:m="http://schemas.openxmlformats.org/officeDocument/2006/math">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𝐴</m:t>
                          </m:r>
                        </m:e>
                        <m:sub>
                          <m:r>
                            <a:rPr lang="ru-RU" sz="3200" b="0" i="1" smtClean="0">
                              <a:latin typeface="Cambria Math" panose="02040503050406030204" pitchFamily="18" charset="0"/>
                            </a:rPr>
                            <m:t>уд.2</m:t>
                          </m:r>
                        </m:sub>
                      </m:sSub>
                      <m:r>
                        <a:rPr lang="ru-RU" sz="3200" b="0" i="1" smtClean="0">
                          <a:latin typeface="Cambria Math" panose="02040503050406030204" pitchFamily="18" charset="0"/>
                        </a:rPr>
                        <m:t>=</m:t>
                      </m:r>
                      <m:f>
                        <m:fPr>
                          <m:ctrlPr>
                            <a:rPr lang="ru-RU" sz="3200" b="0" i="1" smtClean="0">
                              <a:latin typeface="Cambria Math" panose="02040503050406030204" pitchFamily="18" charset="0"/>
                            </a:rPr>
                          </m:ctrlPr>
                        </m:fPr>
                        <m:num>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𝐴</m:t>
                              </m:r>
                            </m:e>
                            <m:sub>
                              <m:r>
                                <a:rPr lang="ru-RU" sz="3200" b="0" i="1" smtClean="0">
                                  <a:latin typeface="Cambria Math" panose="02040503050406030204" pitchFamily="18" charset="0"/>
                                </a:rPr>
                                <m:t>2</m:t>
                              </m:r>
                            </m:sub>
                          </m:sSub>
                        </m:num>
                        <m:den>
                          <m:sSub>
                            <m:sSubPr>
                              <m:ctrlPr>
                                <a:rPr lang="ru-RU" sz="3200" b="0" i="1" smtClean="0">
                                  <a:latin typeface="Cambria Math" panose="02040503050406030204" pitchFamily="18" charset="0"/>
                                </a:rPr>
                              </m:ctrlPr>
                            </m:sSubPr>
                            <m:e>
                              <m:r>
                                <a:rPr lang="en-US" sz="3200" b="0" i="1" smtClean="0">
                                  <a:latin typeface="Cambria Math" panose="02040503050406030204" pitchFamily="18" charset="0"/>
                                </a:rPr>
                                <m:t>𝑚</m:t>
                              </m:r>
                            </m:e>
                            <m:sub>
                              <m:r>
                                <a:rPr lang="en-US" sz="3200" b="0" i="1" smtClean="0">
                                  <a:latin typeface="Cambria Math" panose="02040503050406030204" pitchFamily="18" charset="0"/>
                                </a:rPr>
                                <m:t>2</m:t>
                              </m:r>
                            </m:sub>
                          </m:sSub>
                        </m:den>
                      </m:f>
                      <m:r>
                        <a:rPr lang="en-US" sz="3200" b="0" i="1" smtClean="0">
                          <a:latin typeface="Cambria Math" panose="02040503050406030204" pitchFamily="18" charset="0"/>
                        </a:rPr>
                        <m:t>=</m:t>
                      </m:r>
                      <m:f>
                        <m:fPr>
                          <m:ctrlPr>
                            <a:rPr lang="en-US" sz="3200" b="0" i="1" smtClean="0">
                              <a:latin typeface="Cambria Math" panose="02040503050406030204" pitchFamily="18" charset="0"/>
                            </a:rPr>
                          </m:ctrlPr>
                        </m:fPr>
                        <m:num>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𝐴</m:t>
                              </m:r>
                            </m:e>
                            <m:sub>
                              <m:r>
                                <a:rPr lang="en-US" sz="3200" b="0" i="1" smtClean="0">
                                  <a:latin typeface="Cambria Math" panose="02040503050406030204" pitchFamily="18" charset="0"/>
                                </a:rPr>
                                <m:t>1</m:t>
                              </m:r>
                            </m:sub>
                          </m:sSub>
                        </m:num>
                        <m:den>
                          <m:sSub>
                            <m:sSubPr>
                              <m:ctrlPr>
                                <a:rPr lang="ru-RU" sz="3200" b="0" i="1" smtClean="0">
                                  <a:latin typeface="Cambria Math" panose="02040503050406030204" pitchFamily="18" charset="0"/>
                                </a:rPr>
                              </m:ctrlPr>
                            </m:sSubPr>
                            <m:e>
                              <m:r>
                                <a:rPr lang="en-US" sz="3200" b="0" i="1" smtClean="0">
                                  <a:latin typeface="Cambria Math" panose="02040503050406030204" pitchFamily="18" charset="0"/>
                                </a:rPr>
                                <m:t>𝑚</m:t>
                              </m:r>
                            </m:e>
                            <m:sub>
                              <m:r>
                                <a:rPr lang="en-US" sz="3200" b="0" i="1" smtClean="0">
                                  <a:latin typeface="Cambria Math" panose="02040503050406030204" pitchFamily="18" charset="0"/>
                                </a:rPr>
                                <m:t>1</m:t>
                              </m:r>
                            </m:sub>
                          </m:sSub>
                          <m:r>
                            <a:rPr lang="en-US" sz="3200" b="0" i="1" smtClean="0">
                              <a:latin typeface="Cambria Math" panose="02040503050406030204" pitchFamily="18" charset="0"/>
                            </a:rPr>
                            <m:t>+</m:t>
                          </m:r>
                          <m:sSub>
                            <m:sSubPr>
                              <m:ctrlPr>
                                <a:rPr lang="ru-RU" sz="3200" b="0" i="1" smtClean="0">
                                  <a:latin typeface="Cambria Math" panose="02040503050406030204" pitchFamily="18" charset="0"/>
                                </a:rPr>
                              </m:ctrlPr>
                            </m:sSubPr>
                            <m:e>
                              <m:r>
                                <a:rPr lang="en-US" sz="3200" b="0" i="1" smtClean="0">
                                  <a:latin typeface="Cambria Math" panose="02040503050406030204" pitchFamily="18" charset="0"/>
                                </a:rPr>
                                <m:t>𝑚</m:t>
                              </m:r>
                            </m:e>
                            <m:sub>
                              <m:r>
                                <a:rPr lang="en-US" sz="3200" b="0" i="1" smtClean="0">
                                  <a:latin typeface="Cambria Math" panose="02040503050406030204" pitchFamily="18" charset="0"/>
                                </a:rPr>
                                <m:t>𝑥</m:t>
                              </m:r>
                            </m:sub>
                          </m:sSub>
                        </m:den>
                      </m:f>
                    </m:oMath>
                  </m:oMathPara>
                </a14:m>
                <a:endParaRPr lang="en-US" sz="3200" b="0" dirty="0"/>
              </a:p>
              <a:p>
                <a:pPr algn="ctr"/>
                <a14:m>
                  <m:oMathPara xmlns:m="http://schemas.openxmlformats.org/officeDocument/2006/math">
                    <m:oMathParaPr>
                      <m:jc m:val="centerGroup"/>
                    </m:oMathParaPr>
                    <m:oMath xmlns:m="http://schemas.openxmlformats.org/officeDocument/2006/math">
                      <m:sSub>
                        <m:sSubPr>
                          <m:ctrlPr>
                            <a:rPr lang="ru-RU" sz="3200" b="0" i="1" smtClean="0">
                              <a:latin typeface="Cambria Math" panose="02040503050406030204" pitchFamily="18" charset="0"/>
                            </a:rPr>
                          </m:ctrlPr>
                        </m:sSubPr>
                        <m:e>
                          <m:r>
                            <a:rPr lang="en-US" sz="3200" b="0" i="1" smtClean="0">
                              <a:latin typeface="Cambria Math" panose="02040503050406030204" pitchFamily="18" charset="0"/>
                            </a:rPr>
                            <m:t>𝑚</m:t>
                          </m:r>
                        </m:e>
                        <m:sub>
                          <m:r>
                            <a:rPr lang="en-US" sz="3200" b="0" i="1" smtClean="0">
                              <a:latin typeface="Cambria Math" panose="02040503050406030204" pitchFamily="18" charset="0"/>
                            </a:rPr>
                            <m:t>𝑥</m:t>
                          </m:r>
                        </m:sub>
                      </m:sSub>
                      <m:r>
                        <a:rPr lang="en-US" sz="3200" b="0" i="1" smtClean="0">
                          <a:latin typeface="Cambria Math" panose="02040503050406030204" pitchFamily="18" charset="0"/>
                        </a:rPr>
                        <m:t>=</m:t>
                      </m:r>
                      <m:sSub>
                        <m:sSubPr>
                          <m:ctrlPr>
                            <a:rPr lang="ru-RU" sz="3200" b="0" i="1" smtClean="0">
                              <a:latin typeface="Cambria Math" panose="02040503050406030204" pitchFamily="18" charset="0"/>
                            </a:rPr>
                          </m:ctrlPr>
                        </m:sSubPr>
                        <m:e>
                          <m:r>
                            <a:rPr lang="en-US" sz="3200" b="0" i="1" smtClean="0">
                              <a:latin typeface="Cambria Math" panose="02040503050406030204" pitchFamily="18" charset="0"/>
                            </a:rPr>
                            <m:t>𝑚</m:t>
                          </m:r>
                        </m:e>
                        <m:sub>
                          <m:r>
                            <a:rPr lang="en-US" sz="3200" b="0" i="1" smtClean="0">
                              <a:latin typeface="Cambria Math" panose="02040503050406030204" pitchFamily="18" charset="0"/>
                            </a:rPr>
                            <m:t>1</m:t>
                          </m:r>
                        </m:sub>
                      </m:sSub>
                      <m:r>
                        <a:rPr lang="en-US" sz="3200" b="0" i="1" smtClean="0">
                          <a:latin typeface="Cambria Math" panose="02040503050406030204" pitchFamily="18" charset="0"/>
                          <a:ea typeface="Cambria Math" panose="02040503050406030204" pitchFamily="18" charset="0"/>
                        </a:rPr>
                        <m:t>∙</m:t>
                      </m:r>
                      <m:d>
                        <m:dPr>
                          <m:ctrlPr>
                            <a:rPr lang="en-US" sz="3200" b="0" i="1" smtClean="0">
                              <a:latin typeface="Cambria Math" panose="02040503050406030204" pitchFamily="18" charset="0"/>
                              <a:ea typeface="Cambria Math" panose="02040503050406030204" pitchFamily="18" charset="0"/>
                            </a:rPr>
                          </m:ctrlPr>
                        </m:dPr>
                        <m:e>
                          <m:f>
                            <m:fPr>
                              <m:ctrlPr>
                                <a:rPr lang="en-US" sz="3200" b="0" i="1" smtClean="0">
                                  <a:latin typeface="Cambria Math" panose="02040503050406030204" pitchFamily="18" charset="0"/>
                                  <a:ea typeface="Cambria Math" panose="02040503050406030204" pitchFamily="18" charset="0"/>
                                </a:rPr>
                              </m:ctrlPr>
                            </m:fPr>
                            <m:num>
                              <m:sSub>
                                <m:sSubPr>
                                  <m:ctrlPr>
                                    <a:rPr lang="ru-RU" sz="3200" b="0" i="1" smtClean="0">
                                      <a:latin typeface="Cambria Math" panose="02040503050406030204" pitchFamily="18" charset="0"/>
                                    </a:rPr>
                                  </m:ctrlPr>
                                </m:sSubPr>
                                <m:e>
                                  <m:r>
                                    <a:rPr lang="en-US" sz="3200" b="0" i="1" smtClean="0">
                                      <a:latin typeface="Cambria Math" panose="02040503050406030204" pitchFamily="18" charset="0"/>
                                    </a:rPr>
                                    <m:t>𝐴</m:t>
                                  </m:r>
                                </m:e>
                                <m:sub>
                                  <m:r>
                                    <a:rPr lang="ru-RU" sz="3200" b="0" i="1" smtClean="0">
                                      <a:latin typeface="Cambria Math" panose="02040503050406030204" pitchFamily="18" charset="0"/>
                                    </a:rPr>
                                    <m:t>уд.1</m:t>
                                  </m:r>
                                </m:sub>
                              </m:sSub>
                            </m:num>
                            <m:den>
                              <m:sSub>
                                <m:sSubPr>
                                  <m:ctrlPr>
                                    <a:rPr lang="ru-RU" sz="3200" b="0" i="1" smtClean="0">
                                      <a:latin typeface="Cambria Math" panose="02040503050406030204" pitchFamily="18" charset="0"/>
                                    </a:rPr>
                                  </m:ctrlPr>
                                </m:sSubPr>
                                <m:e>
                                  <m:r>
                                    <a:rPr lang="en-US" sz="3200" b="0" i="1" smtClean="0">
                                      <a:latin typeface="Cambria Math" panose="02040503050406030204" pitchFamily="18" charset="0"/>
                                    </a:rPr>
                                    <m:t>𝐴</m:t>
                                  </m:r>
                                </m:e>
                                <m:sub>
                                  <m:r>
                                    <a:rPr lang="ru-RU" sz="3200" b="0" i="1" smtClean="0">
                                      <a:latin typeface="Cambria Math" panose="02040503050406030204" pitchFamily="18" charset="0"/>
                                    </a:rPr>
                                    <m:t>уд.2</m:t>
                                  </m:r>
                                </m:sub>
                              </m:sSub>
                            </m:den>
                          </m:f>
                          <m:r>
                            <a:rPr lang="ru-RU" sz="3200" b="0" i="1" smtClean="0">
                              <a:latin typeface="Cambria Math" panose="02040503050406030204" pitchFamily="18" charset="0"/>
                              <a:ea typeface="Cambria Math" panose="02040503050406030204" pitchFamily="18" charset="0"/>
                            </a:rPr>
                            <m:t>−1</m:t>
                          </m:r>
                        </m:e>
                      </m:d>
                      <m:r>
                        <a:rPr lang="ru-RU" sz="3200" b="0" i="1" smtClean="0">
                          <a:latin typeface="Cambria Math" panose="02040503050406030204" pitchFamily="18" charset="0"/>
                          <a:ea typeface="Cambria Math" panose="02040503050406030204" pitchFamily="18" charset="0"/>
                        </a:rPr>
                        <m:t>=</m:t>
                      </m:r>
                      <m:sSub>
                        <m:sSubPr>
                          <m:ctrlPr>
                            <a:rPr lang="ru-RU" sz="3200" b="0" i="1" smtClean="0">
                              <a:latin typeface="Cambria Math" panose="02040503050406030204" pitchFamily="18" charset="0"/>
                            </a:rPr>
                          </m:ctrlPr>
                        </m:sSubPr>
                        <m:e>
                          <m:r>
                            <a:rPr lang="en-US" sz="3200" b="0" i="1" smtClean="0">
                              <a:latin typeface="Cambria Math" panose="02040503050406030204" pitchFamily="18" charset="0"/>
                            </a:rPr>
                            <m:t>𝑚</m:t>
                          </m:r>
                        </m:e>
                        <m:sub>
                          <m:r>
                            <a:rPr lang="en-US" sz="3200" b="0" i="1" smtClean="0">
                              <a:latin typeface="Cambria Math" panose="02040503050406030204" pitchFamily="18" charset="0"/>
                            </a:rPr>
                            <m:t>2</m:t>
                          </m:r>
                        </m:sub>
                      </m:sSub>
                      <m:r>
                        <a:rPr lang="ru-RU" sz="3200" b="0" i="1" smtClean="0">
                          <a:latin typeface="Cambria Math" panose="02040503050406030204" pitchFamily="18" charset="0"/>
                          <a:ea typeface="Cambria Math" panose="02040503050406030204" pitchFamily="18" charset="0"/>
                        </a:rPr>
                        <m:t>∙</m:t>
                      </m:r>
                      <m:f>
                        <m:fPr>
                          <m:ctrlPr>
                            <a:rPr lang="ru-RU" sz="3200" b="0" i="1" smtClean="0">
                              <a:latin typeface="Cambria Math" panose="02040503050406030204" pitchFamily="18" charset="0"/>
                              <a:ea typeface="Cambria Math" panose="02040503050406030204" pitchFamily="18" charset="0"/>
                            </a:rPr>
                          </m:ctrlPr>
                        </m:fPr>
                        <m:num>
                          <m:sSub>
                            <m:sSubPr>
                              <m:ctrlPr>
                                <a:rPr lang="ru-RU" sz="3200" b="0" i="1" smtClean="0">
                                  <a:latin typeface="Cambria Math" panose="02040503050406030204" pitchFamily="18" charset="0"/>
                                </a:rPr>
                              </m:ctrlPr>
                            </m:sSubPr>
                            <m:e>
                              <m:r>
                                <a:rPr lang="en-US" sz="3200" b="0" i="1" smtClean="0">
                                  <a:latin typeface="Cambria Math" panose="02040503050406030204" pitchFamily="18" charset="0"/>
                                </a:rPr>
                                <m:t>𝐴</m:t>
                              </m:r>
                            </m:e>
                            <m:sub>
                              <m:r>
                                <a:rPr lang="ru-RU" sz="3200" b="0" i="1" smtClean="0">
                                  <a:latin typeface="Cambria Math" panose="02040503050406030204" pitchFamily="18" charset="0"/>
                                </a:rPr>
                                <m:t>1</m:t>
                              </m:r>
                            </m:sub>
                          </m:sSub>
                        </m:num>
                        <m:den>
                          <m:sSub>
                            <m:sSubPr>
                              <m:ctrlPr>
                                <a:rPr lang="ru-RU" sz="3200" b="0" i="1" smtClean="0">
                                  <a:latin typeface="Cambria Math" panose="02040503050406030204" pitchFamily="18" charset="0"/>
                                </a:rPr>
                              </m:ctrlPr>
                            </m:sSubPr>
                            <m:e>
                              <m:r>
                                <a:rPr lang="en-US" sz="3200" b="0" i="1" smtClean="0">
                                  <a:latin typeface="Cambria Math" panose="02040503050406030204" pitchFamily="18" charset="0"/>
                                </a:rPr>
                                <m:t>𝐴</m:t>
                              </m:r>
                            </m:e>
                            <m:sub>
                              <m:r>
                                <a:rPr lang="en-US" sz="3200" b="0" i="1" smtClean="0">
                                  <a:latin typeface="Cambria Math" panose="02040503050406030204" pitchFamily="18" charset="0"/>
                                </a:rPr>
                                <m:t>2</m:t>
                              </m:r>
                            </m:sub>
                          </m:sSub>
                        </m:den>
                      </m:f>
                      <m:r>
                        <a:rPr lang="en-US" sz="3200" b="0" i="1" smtClean="0">
                          <a:latin typeface="Cambria Math" panose="02040503050406030204" pitchFamily="18" charset="0"/>
                          <a:ea typeface="Cambria Math" panose="02040503050406030204" pitchFamily="18" charset="0"/>
                        </a:rPr>
                        <m:t>−</m:t>
                      </m:r>
                      <m:sSub>
                        <m:sSubPr>
                          <m:ctrlPr>
                            <a:rPr lang="ru-RU" sz="3200" b="0" i="1" smtClean="0">
                              <a:latin typeface="Cambria Math" panose="02040503050406030204" pitchFamily="18" charset="0"/>
                            </a:rPr>
                          </m:ctrlPr>
                        </m:sSubPr>
                        <m:e>
                          <m:r>
                            <a:rPr lang="en-US" sz="3200" b="0" i="1" smtClean="0">
                              <a:latin typeface="Cambria Math" panose="02040503050406030204" pitchFamily="18" charset="0"/>
                            </a:rPr>
                            <m:t>𝑚</m:t>
                          </m:r>
                        </m:e>
                        <m:sub>
                          <m:r>
                            <a:rPr lang="en-US" sz="3200" b="0" i="1" smtClean="0">
                              <a:latin typeface="Cambria Math" panose="02040503050406030204" pitchFamily="18" charset="0"/>
                            </a:rPr>
                            <m:t>1</m:t>
                          </m:r>
                        </m:sub>
                      </m:sSub>
                    </m:oMath>
                  </m:oMathPara>
                </a14:m>
                <a:endParaRPr lang="ru-RU" sz="3200" dirty="0"/>
              </a:p>
            </p:txBody>
          </p:sp>
        </mc:Choice>
        <mc:Fallback xmlns="">
          <p:sp>
            <p:nvSpPr>
              <p:cNvPr id="3" name="TextBox 2">
                <a:extLst>
                  <a:ext uri="{FF2B5EF4-FFF2-40B4-BE49-F238E27FC236}">
                    <a16:creationId xmlns:a16="http://schemas.microsoft.com/office/drawing/2014/main" id="{E4A0C56C-426B-4A73-9A8F-04001935FF77}"/>
                  </a:ext>
                </a:extLst>
              </p:cNvPr>
              <p:cNvSpPr txBox="1">
                <a:spLocks noRot="1" noChangeAspect="1" noMove="1" noResize="1" noEditPoints="1" noAdjustHandles="1" noChangeArrowheads="1" noChangeShapeType="1" noTextEdit="1"/>
              </p:cNvSpPr>
              <p:nvPr/>
            </p:nvSpPr>
            <p:spPr>
              <a:xfrm>
                <a:off x="1140548" y="2094564"/>
                <a:ext cx="6862904" cy="2668872"/>
              </a:xfrm>
              <a:prstGeom prst="rect">
                <a:avLst/>
              </a:prstGeom>
              <a:blipFill>
                <a:blip r:embed="rId3"/>
                <a:stretch>
                  <a:fillRect/>
                </a:stretch>
              </a:blipFill>
            </p:spPr>
            <p:txBody>
              <a:bodyPr/>
              <a:lstStyle/>
              <a:p>
                <a:r>
                  <a:rPr lang="ru-RU">
                    <a:noFill/>
                  </a:rPr>
                  <a:t> </a:t>
                </a:r>
              </a:p>
            </p:txBody>
          </p:sp>
        </mc:Fallback>
      </mc:AlternateContent>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a:extLst>
              <a:ext uri="{FF2B5EF4-FFF2-40B4-BE49-F238E27FC236}">
                <a16:creationId xmlns:a16="http://schemas.microsoft.com/office/drawing/2014/main" id="{9DE47EE9-A306-403C-98E1-8C065A0B90F7}"/>
              </a:ext>
            </a:extLst>
          </p:cNvPr>
          <p:cNvSpPr>
            <a:spLocks noGrp="1" noChangeArrowheads="1"/>
          </p:cNvSpPr>
          <p:nvPr>
            <p:ph type="title"/>
          </p:nvPr>
        </p:nvSpPr>
        <p:spPr/>
        <p:txBody>
          <a:bodyPr/>
          <a:lstStyle/>
          <a:p>
            <a:r>
              <a:rPr lang="ru-RU" altLang="ru-RU"/>
              <a:t>Биохимия</a:t>
            </a:r>
          </a:p>
        </p:txBody>
      </p:sp>
      <p:pic>
        <p:nvPicPr>
          <p:cNvPr id="263173" name="Picture 5">
            <a:extLst>
              <a:ext uri="{FF2B5EF4-FFF2-40B4-BE49-F238E27FC236}">
                <a16:creationId xmlns:a16="http://schemas.microsoft.com/office/drawing/2014/main" id="{A7384EDD-943E-4330-B1BC-00D16BF0D0A8}"/>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50825" y="2139950"/>
            <a:ext cx="8569325" cy="2600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a:extLst>
              <a:ext uri="{FF2B5EF4-FFF2-40B4-BE49-F238E27FC236}">
                <a16:creationId xmlns:a16="http://schemas.microsoft.com/office/drawing/2014/main" id="{6B847C10-95A1-4663-B215-99BEF43D7C99}"/>
              </a:ext>
            </a:extLst>
          </p:cNvPr>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38CBE38D-644D-4ECC-94C8-67495DF25CAF}" type="slidenum">
              <a:rPr lang="ru-RU" altLang="ru-RU" sz="2800">
                <a:solidFill>
                  <a:srgbClr val="FF0000"/>
                </a:solidFill>
              </a:rPr>
              <a:pPr/>
              <a:t>15</a:t>
            </a:fld>
            <a:endParaRPr lang="ru-RU" altLang="ru-RU" sz="2800"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a:extLst>
              <a:ext uri="{FF2B5EF4-FFF2-40B4-BE49-F238E27FC236}">
                <a16:creationId xmlns:a16="http://schemas.microsoft.com/office/drawing/2014/main" id="{CB58FFBA-5313-4CBB-AE77-A7CB7CBDFBFF}"/>
              </a:ext>
            </a:extLst>
          </p:cNvPr>
          <p:cNvSpPr>
            <a:spLocks noGrp="1" noChangeArrowheads="1"/>
          </p:cNvSpPr>
          <p:nvPr>
            <p:ph type="title"/>
          </p:nvPr>
        </p:nvSpPr>
        <p:spPr/>
        <p:txBody>
          <a:bodyPr/>
          <a:lstStyle/>
          <a:p>
            <a:r>
              <a:rPr lang="ru-RU" altLang="ru-RU"/>
              <a:t>Биохимия</a:t>
            </a:r>
          </a:p>
        </p:txBody>
      </p:sp>
      <p:pic>
        <p:nvPicPr>
          <p:cNvPr id="264196" name="Picture 4">
            <a:extLst>
              <a:ext uri="{FF2B5EF4-FFF2-40B4-BE49-F238E27FC236}">
                <a16:creationId xmlns:a16="http://schemas.microsoft.com/office/drawing/2014/main" id="{6A4A5C2F-DEF8-4AAC-8F7F-1251AA419331}"/>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411413" y="2420938"/>
            <a:ext cx="4470400" cy="2493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a:extLst>
              <a:ext uri="{FF2B5EF4-FFF2-40B4-BE49-F238E27FC236}">
                <a16:creationId xmlns:a16="http://schemas.microsoft.com/office/drawing/2014/main" id="{C85570B0-6948-42B5-926E-5DB8F3F7F56B}"/>
              </a:ext>
            </a:extLst>
          </p:cNvPr>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38CBE38D-644D-4ECC-94C8-67495DF25CAF}" type="slidenum">
              <a:rPr lang="ru-RU" altLang="ru-RU" sz="2800">
                <a:solidFill>
                  <a:srgbClr val="FF0000"/>
                </a:solidFill>
              </a:rPr>
              <a:pPr/>
              <a:t>16</a:t>
            </a:fld>
            <a:endParaRPr lang="ru-RU" altLang="ru-RU" sz="2800"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5226" name="Picture 10" descr="Картинка 124 из 1057">
            <a:extLst>
              <a:ext uri="{FF2B5EF4-FFF2-40B4-BE49-F238E27FC236}">
                <a16:creationId xmlns:a16="http://schemas.microsoft.com/office/drawing/2014/main" id="{DE1EFE48-67D4-40D8-ABC5-F09E0A0AE1BC}"/>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981075"/>
            <a:ext cx="5680075" cy="5876925"/>
          </a:xfrm>
          <a:prstGeom prst="rect">
            <a:avLst/>
          </a:prstGeom>
          <a:noFill/>
          <a:extLst>
            <a:ext uri="{909E8E84-426E-40DD-AFC4-6F175D3DCCD1}">
              <a14:hiddenFill xmlns:a14="http://schemas.microsoft.com/office/drawing/2010/main">
                <a:solidFill>
                  <a:srgbClr val="FFFFFF"/>
                </a:solidFill>
              </a14:hiddenFill>
            </a:ext>
          </a:extLst>
        </p:spPr>
      </p:pic>
      <p:pic>
        <p:nvPicPr>
          <p:cNvPr id="265222" name="Picture 6">
            <a:extLst>
              <a:ext uri="{FF2B5EF4-FFF2-40B4-BE49-F238E27FC236}">
                <a16:creationId xmlns:a16="http://schemas.microsoft.com/office/drawing/2014/main" id="{506F7429-7B80-4232-BF71-BF80A6DED8C7}"/>
              </a:ext>
            </a:extLst>
          </p:cNvPr>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5638800" y="0"/>
            <a:ext cx="35052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65224" name="Picture 8" descr="Картинка 16 из 1049">
            <a:extLst>
              <a:ext uri="{FF2B5EF4-FFF2-40B4-BE49-F238E27FC236}">
                <a16:creationId xmlns:a16="http://schemas.microsoft.com/office/drawing/2014/main" id="{BBD72942-8679-4936-9078-53999FEF9FAD}"/>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0" y="0"/>
            <a:ext cx="5651500" cy="3770313"/>
          </a:xfrm>
          <a:prstGeom prst="rect">
            <a:avLst/>
          </a:prstGeom>
          <a:noFill/>
          <a:extLst>
            <a:ext uri="{909E8E84-426E-40DD-AFC4-6F175D3DCCD1}">
              <a14:hiddenFill xmlns:a14="http://schemas.microsoft.com/office/drawing/2010/main">
                <a:solidFill>
                  <a:srgbClr val="FFFFFF"/>
                </a:solidFill>
              </a14:hiddenFill>
            </a:ext>
          </a:extLst>
        </p:spPr>
      </p:pic>
      <p:sp>
        <p:nvSpPr>
          <p:cNvPr id="2" name="Номер слайда 1">
            <a:extLst>
              <a:ext uri="{FF2B5EF4-FFF2-40B4-BE49-F238E27FC236}">
                <a16:creationId xmlns:a16="http://schemas.microsoft.com/office/drawing/2014/main" id="{879D9CBA-1057-4B60-B717-D2BD664E6724}"/>
              </a:ext>
            </a:extLst>
          </p:cNvPr>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38CBE38D-644D-4ECC-94C8-67495DF25CAF}" type="slidenum">
              <a:rPr lang="ru-RU" altLang="ru-RU" sz="2800">
                <a:solidFill>
                  <a:srgbClr val="FF0000"/>
                </a:solidFill>
              </a:rPr>
              <a:pPr/>
              <a:t>17</a:t>
            </a:fld>
            <a:endParaRPr lang="ru-RU" altLang="ru-RU" sz="28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a:extLst>
              <a:ext uri="{FF2B5EF4-FFF2-40B4-BE49-F238E27FC236}">
                <a16:creationId xmlns:a16="http://schemas.microsoft.com/office/drawing/2014/main" id="{A772C57F-C9AF-4C17-B615-D967877B111B}"/>
              </a:ext>
            </a:extLst>
          </p:cNvPr>
          <p:cNvSpPr>
            <a:spLocks noGrp="1" noChangeArrowheads="1"/>
          </p:cNvSpPr>
          <p:nvPr>
            <p:ph type="title"/>
          </p:nvPr>
        </p:nvSpPr>
        <p:spPr/>
        <p:txBody>
          <a:bodyPr/>
          <a:lstStyle/>
          <a:p>
            <a:r>
              <a:rPr lang="ru-RU" altLang="ru-RU"/>
              <a:t>Реакции обмена</a:t>
            </a:r>
          </a:p>
        </p:txBody>
      </p:sp>
      <p:sp>
        <p:nvSpPr>
          <p:cNvPr id="227333" name="Rectangle 5">
            <a:extLst>
              <a:ext uri="{FF2B5EF4-FFF2-40B4-BE49-F238E27FC236}">
                <a16:creationId xmlns:a16="http://schemas.microsoft.com/office/drawing/2014/main" id="{31975A70-EBF4-4A2E-9374-8589D57B2F7B}"/>
              </a:ext>
            </a:extLst>
          </p:cNvPr>
          <p:cNvSpPr>
            <a:spLocks noChangeArrowheads="1"/>
          </p:cNvSpPr>
          <p:nvPr/>
        </p:nvSpPr>
        <p:spPr bwMode="auto">
          <a:xfrm>
            <a:off x="0"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p>
        </p:txBody>
      </p:sp>
      <p:graphicFrame>
        <p:nvGraphicFramePr>
          <p:cNvPr id="227332" name="Object 4">
            <a:extLst>
              <a:ext uri="{FF2B5EF4-FFF2-40B4-BE49-F238E27FC236}">
                <a16:creationId xmlns:a16="http://schemas.microsoft.com/office/drawing/2014/main" id="{42E4B25F-554A-4C8E-85EA-CC78E56F6EFF}"/>
              </a:ext>
            </a:extLst>
          </p:cNvPr>
          <p:cNvGraphicFramePr>
            <a:graphicFrameLocks noChangeAspect="1"/>
          </p:cNvGraphicFramePr>
          <p:nvPr/>
        </p:nvGraphicFramePr>
        <p:xfrm>
          <a:off x="34925" y="1916113"/>
          <a:ext cx="9036050" cy="554037"/>
        </p:xfrm>
        <a:graphic>
          <a:graphicData uri="http://schemas.openxmlformats.org/presentationml/2006/ole">
            <mc:AlternateContent xmlns:mc="http://schemas.openxmlformats.org/markup-compatibility/2006">
              <mc:Choice xmlns:v="urn:schemas-microsoft-com:vml" Requires="v">
                <p:oleObj name="Формула" r:id="rId3" imgW="3886200" imgH="241300" progId="Equation.3">
                  <p:embed/>
                </p:oleObj>
              </mc:Choice>
              <mc:Fallback>
                <p:oleObj name="Формула" r:id="rId3" imgW="3886200" imgH="241300" progId="Equation.3">
                  <p:embed/>
                  <p:pic>
                    <p:nvPicPr>
                      <p:cNvPr id="227332" name="Object 4">
                        <a:extLst>
                          <a:ext uri="{FF2B5EF4-FFF2-40B4-BE49-F238E27FC236}">
                            <a16:creationId xmlns:a16="http://schemas.microsoft.com/office/drawing/2014/main" id="{42E4B25F-554A-4C8E-85EA-CC78E56F6EF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25" y="1916113"/>
                        <a:ext cx="9036050" cy="554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27338" name="Group 10">
            <a:extLst>
              <a:ext uri="{FF2B5EF4-FFF2-40B4-BE49-F238E27FC236}">
                <a16:creationId xmlns:a16="http://schemas.microsoft.com/office/drawing/2014/main" id="{5F5736AB-10B6-4362-BE30-9421ECE83C00}"/>
              </a:ext>
            </a:extLst>
          </p:cNvPr>
          <p:cNvGrpSpPr>
            <a:grpSpLocks/>
          </p:cNvGrpSpPr>
          <p:nvPr/>
        </p:nvGrpSpPr>
        <p:grpSpPr bwMode="auto">
          <a:xfrm>
            <a:off x="1619250" y="2924175"/>
            <a:ext cx="1200150" cy="1495425"/>
            <a:chOff x="2426" y="1706"/>
            <a:chExt cx="756" cy="942"/>
          </a:xfrm>
        </p:grpSpPr>
        <p:graphicFrame>
          <p:nvGraphicFramePr>
            <p:cNvPr id="227334" name="Object 6">
              <a:extLst>
                <a:ext uri="{FF2B5EF4-FFF2-40B4-BE49-F238E27FC236}">
                  <a16:creationId xmlns:a16="http://schemas.microsoft.com/office/drawing/2014/main" id="{4581441A-BCF5-41A6-8336-5BE39241568D}"/>
                </a:ext>
              </a:extLst>
            </p:cNvPr>
            <p:cNvGraphicFramePr>
              <a:graphicFrameLocks noChangeAspect="1"/>
            </p:cNvGraphicFramePr>
            <p:nvPr/>
          </p:nvGraphicFramePr>
          <p:xfrm>
            <a:off x="2426" y="1706"/>
            <a:ext cx="756" cy="942"/>
          </p:xfrm>
          <a:graphic>
            <a:graphicData uri="http://schemas.openxmlformats.org/presentationml/2006/ole">
              <mc:AlternateContent xmlns:mc="http://schemas.openxmlformats.org/markup-compatibility/2006">
                <mc:Choice xmlns:v="urn:schemas-microsoft-com:vml" Requires="v">
                  <p:oleObj name="PHOTO-PAINT" r:id="rId5" imgW="1200000" imgH="1495238" progId="CorelPhotoPaint.Image.12">
                    <p:embed/>
                  </p:oleObj>
                </mc:Choice>
                <mc:Fallback>
                  <p:oleObj name="PHOTO-PAINT" r:id="rId5" imgW="1200000" imgH="1495238" progId="CorelPhotoPaint.Image.12">
                    <p:embed/>
                    <p:pic>
                      <p:nvPicPr>
                        <p:cNvPr id="227334" name="Object 6">
                          <a:extLst>
                            <a:ext uri="{FF2B5EF4-FFF2-40B4-BE49-F238E27FC236}">
                              <a16:creationId xmlns:a16="http://schemas.microsoft.com/office/drawing/2014/main" id="{4581441A-BCF5-41A6-8336-5BE39241568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26" y="1706"/>
                          <a:ext cx="756" cy="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7336" name="Line 8">
              <a:extLst>
                <a:ext uri="{FF2B5EF4-FFF2-40B4-BE49-F238E27FC236}">
                  <a16:creationId xmlns:a16="http://schemas.microsoft.com/office/drawing/2014/main" id="{6C6FDF56-B9D1-4494-9758-6499C781E19E}"/>
                </a:ext>
              </a:extLst>
            </p:cNvPr>
            <p:cNvSpPr>
              <a:spLocks noChangeShapeType="1"/>
            </p:cNvSpPr>
            <p:nvPr/>
          </p:nvSpPr>
          <p:spPr bwMode="auto">
            <a:xfrm>
              <a:off x="3061" y="2024"/>
              <a:ext cx="91" cy="9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27337" name="Line 9">
              <a:extLst>
                <a:ext uri="{FF2B5EF4-FFF2-40B4-BE49-F238E27FC236}">
                  <a16:creationId xmlns:a16="http://schemas.microsoft.com/office/drawing/2014/main" id="{AFEE7F29-9EEA-4B23-B727-5386D6EADA72}"/>
                </a:ext>
              </a:extLst>
            </p:cNvPr>
            <p:cNvSpPr>
              <a:spLocks noChangeShapeType="1"/>
            </p:cNvSpPr>
            <p:nvPr/>
          </p:nvSpPr>
          <p:spPr bwMode="auto">
            <a:xfrm rot="5400000">
              <a:off x="3060" y="2025"/>
              <a:ext cx="91" cy="9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pSp>
      <p:grpSp>
        <p:nvGrpSpPr>
          <p:cNvPr id="227349" name="Group 21">
            <a:extLst>
              <a:ext uri="{FF2B5EF4-FFF2-40B4-BE49-F238E27FC236}">
                <a16:creationId xmlns:a16="http://schemas.microsoft.com/office/drawing/2014/main" id="{473DC933-6D2A-4F9E-AC1E-0B5DBCB15935}"/>
              </a:ext>
            </a:extLst>
          </p:cNvPr>
          <p:cNvGrpSpPr>
            <a:grpSpLocks/>
          </p:cNvGrpSpPr>
          <p:nvPr/>
        </p:nvGrpSpPr>
        <p:grpSpPr bwMode="auto">
          <a:xfrm>
            <a:off x="4859338" y="3213100"/>
            <a:ext cx="2800350" cy="720725"/>
            <a:chOff x="1643" y="2795"/>
            <a:chExt cx="1764" cy="454"/>
          </a:xfrm>
        </p:grpSpPr>
        <p:sp>
          <p:nvSpPr>
            <p:cNvPr id="227342" name="Text Box 14">
              <a:extLst>
                <a:ext uri="{FF2B5EF4-FFF2-40B4-BE49-F238E27FC236}">
                  <a16:creationId xmlns:a16="http://schemas.microsoft.com/office/drawing/2014/main" id="{B57C6E05-680C-4B01-9416-5F49128F1E18}"/>
                </a:ext>
              </a:extLst>
            </p:cNvPr>
            <p:cNvSpPr txBox="1">
              <a:spLocks noChangeArrowheads="1"/>
            </p:cNvSpPr>
            <p:nvPr/>
          </p:nvSpPr>
          <p:spPr bwMode="auto">
            <a:xfrm>
              <a:off x="1643" y="2927"/>
              <a:ext cx="80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ru-RU"/>
                <a:t>CH</a:t>
              </a:r>
              <a:r>
                <a:rPr lang="en-US" altLang="ru-RU" baseline="-25000"/>
                <a:t>3</a:t>
              </a:r>
              <a:r>
                <a:rPr lang="en-US" altLang="ru-RU"/>
                <a:t>COOH</a:t>
              </a:r>
              <a:endParaRPr lang="ru-RU" altLang="ru-RU"/>
            </a:p>
          </p:txBody>
        </p:sp>
        <p:sp>
          <p:nvSpPr>
            <p:cNvPr id="227343" name="Text Box 15">
              <a:extLst>
                <a:ext uri="{FF2B5EF4-FFF2-40B4-BE49-F238E27FC236}">
                  <a16:creationId xmlns:a16="http://schemas.microsoft.com/office/drawing/2014/main" id="{632D93D0-04FB-44A5-8B2B-91B6598076EC}"/>
                </a:ext>
              </a:extLst>
            </p:cNvPr>
            <p:cNvSpPr txBox="1">
              <a:spLocks noChangeArrowheads="1"/>
            </p:cNvSpPr>
            <p:nvPr/>
          </p:nvSpPr>
          <p:spPr bwMode="auto">
            <a:xfrm>
              <a:off x="2971" y="2927"/>
              <a:ext cx="4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ru-RU"/>
                <a:t>HOH</a:t>
              </a:r>
              <a:endParaRPr lang="ru-RU" altLang="ru-RU"/>
            </a:p>
          </p:txBody>
        </p:sp>
        <p:sp>
          <p:nvSpPr>
            <p:cNvPr id="227347" name="Freeform 19">
              <a:extLst>
                <a:ext uri="{FF2B5EF4-FFF2-40B4-BE49-F238E27FC236}">
                  <a16:creationId xmlns:a16="http://schemas.microsoft.com/office/drawing/2014/main" id="{9766F038-2855-4E82-9BCC-C2D881F314A8}"/>
                </a:ext>
              </a:extLst>
            </p:cNvPr>
            <p:cNvSpPr>
              <a:spLocks/>
            </p:cNvSpPr>
            <p:nvPr/>
          </p:nvSpPr>
          <p:spPr bwMode="auto">
            <a:xfrm>
              <a:off x="2336" y="2795"/>
              <a:ext cx="725" cy="136"/>
            </a:xfrm>
            <a:custGeom>
              <a:avLst/>
              <a:gdLst>
                <a:gd name="T0" fmla="*/ 0 w 725"/>
                <a:gd name="T1" fmla="*/ 136 h 136"/>
                <a:gd name="T2" fmla="*/ 363 w 725"/>
                <a:gd name="T3" fmla="*/ 0 h 136"/>
                <a:gd name="T4" fmla="*/ 725 w 725"/>
                <a:gd name="T5" fmla="*/ 136 h 136"/>
              </a:gdLst>
              <a:ahLst/>
              <a:cxnLst>
                <a:cxn ang="0">
                  <a:pos x="T0" y="T1"/>
                </a:cxn>
                <a:cxn ang="0">
                  <a:pos x="T2" y="T3"/>
                </a:cxn>
                <a:cxn ang="0">
                  <a:pos x="T4" y="T5"/>
                </a:cxn>
              </a:cxnLst>
              <a:rect l="0" t="0" r="r" b="b"/>
              <a:pathLst>
                <a:path w="725" h="136">
                  <a:moveTo>
                    <a:pt x="0" y="136"/>
                  </a:moveTo>
                  <a:cubicBezTo>
                    <a:pt x="121" y="68"/>
                    <a:pt x="242" y="0"/>
                    <a:pt x="363" y="0"/>
                  </a:cubicBezTo>
                  <a:cubicBezTo>
                    <a:pt x="484" y="0"/>
                    <a:pt x="604" y="68"/>
                    <a:pt x="725" y="136"/>
                  </a:cubicBezTo>
                </a:path>
              </a:pathLst>
            </a:custGeom>
            <a:noFill/>
            <a:ln w="9525">
              <a:solidFill>
                <a:schemeClr val="tx1"/>
              </a:solidFill>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27348" name="Freeform 20">
              <a:extLst>
                <a:ext uri="{FF2B5EF4-FFF2-40B4-BE49-F238E27FC236}">
                  <a16:creationId xmlns:a16="http://schemas.microsoft.com/office/drawing/2014/main" id="{7C3A8803-16C8-41A9-924D-A521C95D681A}"/>
                </a:ext>
              </a:extLst>
            </p:cNvPr>
            <p:cNvSpPr>
              <a:spLocks/>
            </p:cNvSpPr>
            <p:nvPr/>
          </p:nvSpPr>
          <p:spPr bwMode="auto">
            <a:xfrm rot="10800000">
              <a:off x="2336" y="3113"/>
              <a:ext cx="725" cy="136"/>
            </a:xfrm>
            <a:custGeom>
              <a:avLst/>
              <a:gdLst>
                <a:gd name="T0" fmla="*/ 0 w 725"/>
                <a:gd name="T1" fmla="*/ 136 h 136"/>
                <a:gd name="T2" fmla="*/ 363 w 725"/>
                <a:gd name="T3" fmla="*/ 0 h 136"/>
                <a:gd name="T4" fmla="*/ 725 w 725"/>
                <a:gd name="T5" fmla="*/ 136 h 136"/>
              </a:gdLst>
              <a:ahLst/>
              <a:cxnLst>
                <a:cxn ang="0">
                  <a:pos x="T0" y="T1"/>
                </a:cxn>
                <a:cxn ang="0">
                  <a:pos x="T2" y="T3"/>
                </a:cxn>
                <a:cxn ang="0">
                  <a:pos x="T4" y="T5"/>
                </a:cxn>
              </a:cxnLst>
              <a:rect l="0" t="0" r="r" b="b"/>
              <a:pathLst>
                <a:path w="725" h="136">
                  <a:moveTo>
                    <a:pt x="0" y="136"/>
                  </a:moveTo>
                  <a:cubicBezTo>
                    <a:pt x="121" y="68"/>
                    <a:pt x="242" y="0"/>
                    <a:pt x="363" y="0"/>
                  </a:cubicBezTo>
                  <a:cubicBezTo>
                    <a:pt x="484" y="0"/>
                    <a:pt x="604" y="68"/>
                    <a:pt x="725" y="136"/>
                  </a:cubicBezTo>
                </a:path>
              </a:pathLst>
            </a:custGeom>
            <a:noFill/>
            <a:ln w="9525">
              <a:solidFill>
                <a:schemeClr val="tx1"/>
              </a:solidFill>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pSp>
      <p:graphicFrame>
        <p:nvGraphicFramePr>
          <p:cNvPr id="227350" name="Object 22">
            <a:extLst>
              <a:ext uri="{FF2B5EF4-FFF2-40B4-BE49-F238E27FC236}">
                <a16:creationId xmlns:a16="http://schemas.microsoft.com/office/drawing/2014/main" id="{702F3CFB-7A07-4F68-A1BE-01B083FDCF38}"/>
              </a:ext>
            </a:extLst>
          </p:cNvPr>
          <p:cNvGraphicFramePr>
            <a:graphicFrameLocks noGrp="1" noChangeAspect="1"/>
          </p:cNvGraphicFramePr>
          <p:nvPr>
            <p:ph sz="half" idx="2"/>
          </p:nvPr>
        </p:nvGraphicFramePr>
        <p:xfrm>
          <a:off x="1692275" y="5157788"/>
          <a:ext cx="5927725" cy="525462"/>
        </p:xfrm>
        <a:graphic>
          <a:graphicData uri="http://schemas.openxmlformats.org/presentationml/2006/ole">
            <mc:AlternateContent xmlns:mc="http://schemas.openxmlformats.org/markup-compatibility/2006">
              <mc:Choice xmlns:v="urn:schemas-microsoft-com:vml" Requires="v">
                <p:oleObj name="Формула" r:id="rId7" imgW="2577960" imgH="228600" progId="Equation.3">
                  <p:embed/>
                </p:oleObj>
              </mc:Choice>
              <mc:Fallback>
                <p:oleObj name="Формула" r:id="rId7" imgW="2577960" imgH="228600" progId="Equation.3">
                  <p:embed/>
                  <p:pic>
                    <p:nvPicPr>
                      <p:cNvPr id="227350" name="Object 22">
                        <a:extLst>
                          <a:ext uri="{FF2B5EF4-FFF2-40B4-BE49-F238E27FC236}">
                            <a16:creationId xmlns:a16="http://schemas.microsoft.com/office/drawing/2014/main" id="{702F3CFB-7A07-4F68-A1BE-01B083FDCF3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92275" y="5157788"/>
                        <a:ext cx="5927725" cy="525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Номер слайда 1">
            <a:extLst>
              <a:ext uri="{FF2B5EF4-FFF2-40B4-BE49-F238E27FC236}">
                <a16:creationId xmlns:a16="http://schemas.microsoft.com/office/drawing/2014/main" id="{C030404A-02A5-4B7D-8166-547CAE81231C}"/>
              </a:ext>
            </a:extLst>
          </p:cNvPr>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3765C4E-649B-4C57-AC25-60586A39C732}" type="slidenum">
              <a:rPr lang="ru-RU" altLang="ru-RU" sz="2800">
                <a:solidFill>
                  <a:srgbClr val="FF0000"/>
                </a:solidFill>
              </a:rPr>
              <a:pPr/>
              <a:t>2</a:t>
            </a:fld>
            <a:endParaRPr lang="ru-RU" altLang="ru-RU" sz="280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a:extLst>
              <a:ext uri="{FF2B5EF4-FFF2-40B4-BE49-F238E27FC236}">
                <a16:creationId xmlns:a16="http://schemas.microsoft.com/office/drawing/2014/main" id="{0A692606-CC75-48C0-9CDC-64166ED4114A}"/>
              </a:ext>
            </a:extLst>
          </p:cNvPr>
          <p:cNvSpPr>
            <a:spLocks noGrp="1" noChangeArrowheads="1"/>
          </p:cNvSpPr>
          <p:nvPr>
            <p:ph type="title"/>
          </p:nvPr>
        </p:nvSpPr>
        <p:spPr/>
        <p:txBody>
          <a:bodyPr/>
          <a:lstStyle/>
          <a:p>
            <a:r>
              <a:rPr lang="ru-RU" altLang="ru-RU"/>
              <a:t>Реакции обмена</a:t>
            </a:r>
          </a:p>
        </p:txBody>
      </p:sp>
      <p:graphicFrame>
        <p:nvGraphicFramePr>
          <p:cNvPr id="230414" name="Object 14">
            <a:extLst>
              <a:ext uri="{FF2B5EF4-FFF2-40B4-BE49-F238E27FC236}">
                <a16:creationId xmlns:a16="http://schemas.microsoft.com/office/drawing/2014/main" id="{CAEB8B6F-B4C7-40E8-BD2F-E184D3ED0D82}"/>
              </a:ext>
            </a:extLst>
          </p:cNvPr>
          <p:cNvGraphicFramePr>
            <a:graphicFrameLocks noGrp="1" noChangeAspect="1"/>
          </p:cNvGraphicFramePr>
          <p:nvPr>
            <p:ph sz="half" idx="1"/>
          </p:nvPr>
        </p:nvGraphicFramePr>
        <p:xfrm>
          <a:off x="3060700" y="4508500"/>
          <a:ext cx="3300413" cy="525463"/>
        </p:xfrm>
        <a:graphic>
          <a:graphicData uri="http://schemas.openxmlformats.org/presentationml/2006/ole">
            <mc:AlternateContent xmlns:mc="http://schemas.openxmlformats.org/markup-compatibility/2006">
              <mc:Choice xmlns:v="urn:schemas-microsoft-com:vml" Requires="v">
                <p:oleObj name="Формула" r:id="rId3" imgW="1434960" imgH="228600" progId="Equation.3">
                  <p:embed/>
                </p:oleObj>
              </mc:Choice>
              <mc:Fallback>
                <p:oleObj name="Формула" r:id="rId3" imgW="1434960" imgH="228600" progId="Equation.3">
                  <p:embed/>
                  <p:pic>
                    <p:nvPicPr>
                      <p:cNvPr id="230414" name="Object 14">
                        <a:extLst>
                          <a:ext uri="{FF2B5EF4-FFF2-40B4-BE49-F238E27FC236}">
                            <a16:creationId xmlns:a16="http://schemas.microsoft.com/office/drawing/2014/main" id="{CAEB8B6F-B4C7-40E8-BD2F-E184D3ED0D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0700" y="4508500"/>
                        <a:ext cx="3300413" cy="525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0415" name="Object 15">
            <a:extLst>
              <a:ext uri="{FF2B5EF4-FFF2-40B4-BE49-F238E27FC236}">
                <a16:creationId xmlns:a16="http://schemas.microsoft.com/office/drawing/2014/main" id="{7FD7CC78-0997-47B0-AA56-71298D23B041}"/>
              </a:ext>
            </a:extLst>
          </p:cNvPr>
          <p:cNvGraphicFramePr>
            <a:graphicFrameLocks noChangeAspect="1"/>
          </p:cNvGraphicFramePr>
          <p:nvPr/>
        </p:nvGraphicFramePr>
        <p:xfrm>
          <a:off x="3276600" y="3211513"/>
          <a:ext cx="2687638" cy="496887"/>
        </p:xfrm>
        <a:graphic>
          <a:graphicData uri="http://schemas.openxmlformats.org/presentationml/2006/ole">
            <mc:AlternateContent xmlns:mc="http://schemas.openxmlformats.org/markup-compatibility/2006">
              <mc:Choice xmlns:v="urn:schemas-microsoft-com:vml" Requires="v">
                <p:oleObj name="Формула" r:id="rId5" imgW="1155600" imgH="215640" progId="Equation.3">
                  <p:embed/>
                </p:oleObj>
              </mc:Choice>
              <mc:Fallback>
                <p:oleObj name="Формула" r:id="rId5" imgW="1155600" imgH="215640" progId="Equation.3">
                  <p:embed/>
                  <p:pic>
                    <p:nvPicPr>
                      <p:cNvPr id="230415" name="Object 15">
                        <a:extLst>
                          <a:ext uri="{FF2B5EF4-FFF2-40B4-BE49-F238E27FC236}">
                            <a16:creationId xmlns:a16="http://schemas.microsoft.com/office/drawing/2014/main" id="{7FD7CC78-0997-47B0-AA56-71298D23B04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6600" y="3211513"/>
                        <a:ext cx="2687638" cy="496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0416" name="Text Box 16">
            <a:extLst>
              <a:ext uri="{FF2B5EF4-FFF2-40B4-BE49-F238E27FC236}">
                <a16:creationId xmlns:a16="http://schemas.microsoft.com/office/drawing/2014/main" id="{A7E14923-D5A9-4CB7-BC54-30FB7D871F33}"/>
              </a:ext>
            </a:extLst>
          </p:cNvPr>
          <p:cNvSpPr txBox="1">
            <a:spLocks noChangeArrowheads="1"/>
          </p:cNvSpPr>
          <p:nvPr/>
        </p:nvSpPr>
        <p:spPr bwMode="auto">
          <a:xfrm>
            <a:off x="3348038" y="1916113"/>
            <a:ext cx="23161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ru-RU"/>
              <a:t>I</a:t>
            </a:r>
            <a:r>
              <a:rPr lang="en-US" altLang="ru-RU" baseline="-25000"/>
              <a:t>2</a:t>
            </a:r>
            <a:r>
              <a:rPr lang="en-US" altLang="ru-RU"/>
              <a:t> + </a:t>
            </a:r>
            <a:r>
              <a:rPr lang="en-US" altLang="ru-RU" baseline="30000"/>
              <a:t>131</a:t>
            </a:r>
            <a:r>
              <a:rPr lang="en-US" altLang="ru-RU"/>
              <a:t>I</a:t>
            </a:r>
            <a:r>
              <a:rPr lang="en-US" altLang="ru-RU" baseline="-25000"/>
              <a:t>2</a:t>
            </a:r>
            <a:r>
              <a:rPr lang="en-US" altLang="ru-RU"/>
              <a:t> (A=1000 </a:t>
            </a:r>
            <a:r>
              <a:rPr lang="ru-RU" altLang="ru-RU"/>
              <a:t>Бк)</a:t>
            </a:r>
          </a:p>
        </p:txBody>
      </p:sp>
      <p:sp>
        <p:nvSpPr>
          <p:cNvPr id="230417" name="Oval 17">
            <a:extLst>
              <a:ext uri="{FF2B5EF4-FFF2-40B4-BE49-F238E27FC236}">
                <a16:creationId xmlns:a16="http://schemas.microsoft.com/office/drawing/2014/main" id="{F198562C-C914-44B3-98B1-F865E04E2507}"/>
              </a:ext>
            </a:extLst>
          </p:cNvPr>
          <p:cNvSpPr>
            <a:spLocks noChangeArrowheads="1"/>
          </p:cNvSpPr>
          <p:nvPr/>
        </p:nvSpPr>
        <p:spPr bwMode="auto">
          <a:xfrm>
            <a:off x="2987675" y="2924175"/>
            <a:ext cx="792163" cy="230346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30418" name="Oval 18">
            <a:extLst>
              <a:ext uri="{FF2B5EF4-FFF2-40B4-BE49-F238E27FC236}">
                <a16:creationId xmlns:a16="http://schemas.microsoft.com/office/drawing/2014/main" id="{757DDDDD-EC76-48DE-8E64-BEB550EE8689}"/>
              </a:ext>
            </a:extLst>
          </p:cNvPr>
          <p:cNvSpPr>
            <a:spLocks noChangeArrowheads="1"/>
          </p:cNvSpPr>
          <p:nvPr/>
        </p:nvSpPr>
        <p:spPr bwMode="auto">
          <a:xfrm>
            <a:off x="3779838" y="2924175"/>
            <a:ext cx="792162" cy="230346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30419" name="Oval 19">
            <a:extLst>
              <a:ext uri="{FF2B5EF4-FFF2-40B4-BE49-F238E27FC236}">
                <a16:creationId xmlns:a16="http://schemas.microsoft.com/office/drawing/2014/main" id="{4572C3B2-D45C-428C-BCE9-D27E484D29D7}"/>
              </a:ext>
            </a:extLst>
          </p:cNvPr>
          <p:cNvSpPr>
            <a:spLocks noChangeArrowheads="1"/>
          </p:cNvSpPr>
          <p:nvPr/>
        </p:nvSpPr>
        <p:spPr bwMode="auto">
          <a:xfrm>
            <a:off x="4645025" y="2924175"/>
            <a:ext cx="792163" cy="230346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30420" name="Oval 20">
            <a:extLst>
              <a:ext uri="{FF2B5EF4-FFF2-40B4-BE49-F238E27FC236}">
                <a16:creationId xmlns:a16="http://schemas.microsoft.com/office/drawing/2014/main" id="{40AD728F-2B95-4953-A477-E33278747440}"/>
              </a:ext>
            </a:extLst>
          </p:cNvPr>
          <p:cNvSpPr>
            <a:spLocks noChangeArrowheads="1"/>
          </p:cNvSpPr>
          <p:nvPr/>
        </p:nvSpPr>
        <p:spPr bwMode="auto">
          <a:xfrm>
            <a:off x="5435600" y="2924175"/>
            <a:ext cx="936625" cy="230346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30421" name="Text Box 21">
            <a:extLst>
              <a:ext uri="{FF2B5EF4-FFF2-40B4-BE49-F238E27FC236}">
                <a16:creationId xmlns:a16="http://schemas.microsoft.com/office/drawing/2014/main" id="{EF9388CC-377C-4071-A09D-398CD7D64AB3}"/>
              </a:ext>
            </a:extLst>
          </p:cNvPr>
          <p:cNvSpPr txBox="1">
            <a:spLocks noChangeArrowheads="1"/>
          </p:cNvSpPr>
          <p:nvPr/>
        </p:nvSpPr>
        <p:spPr bwMode="auto">
          <a:xfrm>
            <a:off x="2700338" y="2492375"/>
            <a:ext cx="1228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ru-RU" altLang="ru-RU"/>
              <a:t>0,01 моль</a:t>
            </a:r>
          </a:p>
        </p:txBody>
      </p:sp>
      <p:sp>
        <p:nvSpPr>
          <p:cNvPr id="230422" name="Text Box 22">
            <a:extLst>
              <a:ext uri="{FF2B5EF4-FFF2-40B4-BE49-F238E27FC236}">
                <a16:creationId xmlns:a16="http://schemas.microsoft.com/office/drawing/2014/main" id="{F9AC782B-2FFC-470F-B415-FB758F2AB184}"/>
              </a:ext>
            </a:extLst>
          </p:cNvPr>
          <p:cNvSpPr txBox="1">
            <a:spLocks noChangeArrowheads="1"/>
          </p:cNvSpPr>
          <p:nvPr/>
        </p:nvSpPr>
        <p:spPr bwMode="auto">
          <a:xfrm>
            <a:off x="3563938" y="5227638"/>
            <a:ext cx="1228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ru-RU" altLang="ru-RU"/>
              <a:t>0,01 моль</a:t>
            </a:r>
          </a:p>
        </p:txBody>
      </p:sp>
      <p:sp>
        <p:nvSpPr>
          <p:cNvPr id="230423" name="Text Box 23">
            <a:extLst>
              <a:ext uri="{FF2B5EF4-FFF2-40B4-BE49-F238E27FC236}">
                <a16:creationId xmlns:a16="http://schemas.microsoft.com/office/drawing/2014/main" id="{8B205395-11FF-402F-A230-F200FE979939}"/>
              </a:ext>
            </a:extLst>
          </p:cNvPr>
          <p:cNvSpPr txBox="1">
            <a:spLocks noChangeArrowheads="1"/>
          </p:cNvSpPr>
          <p:nvPr/>
        </p:nvSpPr>
        <p:spPr bwMode="auto">
          <a:xfrm>
            <a:off x="4572000" y="2563813"/>
            <a:ext cx="8794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ru-RU" altLang="ru-RU"/>
              <a:t>500 Бк</a:t>
            </a:r>
          </a:p>
        </p:txBody>
      </p:sp>
      <p:sp>
        <p:nvSpPr>
          <p:cNvPr id="230424" name="Text Box 24">
            <a:extLst>
              <a:ext uri="{FF2B5EF4-FFF2-40B4-BE49-F238E27FC236}">
                <a16:creationId xmlns:a16="http://schemas.microsoft.com/office/drawing/2014/main" id="{8180C792-A362-46D8-B7DE-7A118F36BB27}"/>
              </a:ext>
            </a:extLst>
          </p:cNvPr>
          <p:cNvSpPr txBox="1">
            <a:spLocks noChangeArrowheads="1"/>
          </p:cNvSpPr>
          <p:nvPr/>
        </p:nvSpPr>
        <p:spPr bwMode="auto">
          <a:xfrm>
            <a:off x="5435600" y="2563813"/>
            <a:ext cx="8794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ru-RU" altLang="ru-RU"/>
              <a:t>500 Бк</a:t>
            </a:r>
          </a:p>
        </p:txBody>
      </p:sp>
      <p:sp>
        <p:nvSpPr>
          <p:cNvPr id="2" name="Номер слайда 1">
            <a:extLst>
              <a:ext uri="{FF2B5EF4-FFF2-40B4-BE49-F238E27FC236}">
                <a16:creationId xmlns:a16="http://schemas.microsoft.com/office/drawing/2014/main" id="{92548FE2-B1ED-4443-88A5-E29FBD711E51}"/>
              </a:ext>
            </a:extLst>
          </p:cNvPr>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3765C4E-649B-4C57-AC25-60586A39C732}" type="slidenum">
              <a:rPr lang="ru-RU" altLang="ru-RU" sz="2800">
                <a:solidFill>
                  <a:srgbClr val="FF0000"/>
                </a:solidFill>
              </a:rPr>
              <a:pPr/>
              <a:t>3</a:t>
            </a:fld>
            <a:endParaRPr lang="ru-RU" altLang="ru-RU" sz="28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04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042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041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04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041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04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042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041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04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16" grpId="0"/>
      <p:bldP spid="230421" grpId="0"/>
      <p:bldP spid="230422" grpId="0"/>
      <p:bldP spid="230423" grpId="0"/>
      <p:bldP spid="2304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a:extLst>
              <a:ext uri="{FF2B5EF4-FFF2-40B4-BE49-F238E27FC236}">
                <a16:creationId xmlns:a16="http://schemas.microsoft.com/office/drawing/2014/main" id="{748EA297-BA12-4B96-B1A3-F6671DF9E685}"/>
              </a:ext>
            </a:extLst>
          </p:cNvPr>
          <p:cNvSpPr>
            <a:spLocks noGrp="1" noChangeArrowheads="1"/>
          </p:cNvSpPr>
          <p:nvPr>
            <p:ph type="title" sz="quarter"/>
          </p:nvPr>
        </p:nvSpPr>
        <p:spPr/>
        <p:txBody>
          <a:bodyPr/>
          <a:lstStyle/>
          <a:p>
            <a:r>
              <a:rPr lang="ru-RU" altLang="ru-RU"/>
              <a:t>Кинетика реакций обмена</a:t>
            </a:r>
          </a:p>
        </p:txBody>
      </p:sp>
      <p:graphicFrame>
        <p:nvGraphicFramePr>
          <p:cNvPr id="231436" name="Object 12">
            <a:extLst>
              <a:ext uri="{FF2B5EF4-FFF2-40B4-BE49-F238E27FC236}">
                <a16:creationId xmlns:a16="http://schemas.microsoft.com/office/drawing/2014/main" id="{E44835EE-B6BD-4A62-85DF-E9CDC3913859}"/>
              </a:ext>
            </a:extLst>
          </p:cNvPr>
          <p:cNvGraphicFramePr>
            <a:graphicFrameLocks noGrp="1" noChangeAspect="1"/>
          </p:cNvGraphicFramePr>
          <p:nvPr>
            <p:ph sz="quarter" idx="1"/>
          </p:nvPr>
        </p:nvGraphicFramePr>
        <p:xfrm>
          <a:off x="2916238" y="1412875"/>
          <a:ext cx="3503612" cy="466725"/>
        </p:xfrm>
        <a:graphic>
          <a:graphicData uri="http://schemas.openxmlformats.org/presentationml/2006/ole">
            <mc:AlternateContent xmlns:mc="http://schemas.openxmlformats.org/markup-compatibility/2006">
              <mc:Choice xmlns:v="urn:schemas-microsoft-com:vml" Requires="v">
                <p:oleObj name="Формула" r:id="rId3" imgW="1523880" imgH="203040" progId="Equation.3">
                  <p:embed/>
                </p:oleObj>
              </mc:Choice>
              <mc:Fallback>
                <p:oleObj name="Формула" r:id="rId3" imgW="1523880" imgH="203040" progId="Equation.3">
                  <p:embed/>
                  <p:pic>
                    <p:nvPicPr>
                      <p:cNvPr id="231436" name="Object 12">
                        <a:extLst>
                          <a:ext uri="{FF2B5EF4-FFF2-40B4-BE49-F238E27FC236}">
                            <a16:creationId xmlns:a16="http://schemas.microsoft.com/office/drawing/2014/main" id="{E44835EE-B6BD-4A62-85DF-E9CDC391385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6238" y="1412875"/>
                        <a:ext cx="3503612" cy="46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31442" name="Text Box 18">
            <a:extLst>
              <a:ext uri="{FF2B5EF4-FFF2-40B4-BE49-F238E27FC236}">
                <a16:creationId xmlns:a16="http://schemas.microsoft.com/office/drawing/2014/main" id="{14863461-285A-4431-9269-3F8D5E01D6A2}"/>
              </a:ext>
            </a:extLst>
          </p:cNvPr>
          <p:cNvSpPr txBox="1">
            <a:spLocks noChangeArrowheads="1"/>
          </p:cNvSpPr>
          <p:nvPr/>
        </p:nvSpPr>
        <p:spPr bwMode="auto">
          <a:xfrm>
            <a:off x="73025" y="1989138"/>
            <a:ext cx="903605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ru-RU" sz="2200" b="1" dirty="0">
                <a:latin typeface="Times New Roman" panose="02020603050405020304" pitchFamily="18" charset="0"/>
              </a:rPr>
              <a:t>Пусть</a:t>
            </a:r>
            <a:r>
              <a:rPr lang="ru-RU" altLang="ru-RU" sz="2200" dirty="0">
                <a:latin typeface="Times New Roman" panose="02020603050405020304" pitchFamily="18" charset="0"/>
              </a:rPr>
              <a:t>:</a:t>
            </a:r>
          </a:p>
          <a:p>
            <a:r>
              <a:rPr lang="en-US" altLang="ru-RU" sz="2200" dirty="0">
                <a:latin typeface="Times New Roman" panose="02020603050405020304" pitchFamily="18" charset="0"/>
              </a:rPr>
              <a:t>a=[AX]+[AX</a:t>
            </a:r>
            <a:r>
              <a:rPr lang="en-US" altLang="ru-RU" sz="2200" baseline="30000" dirty="0">
                <a:latin typeface="Times New Roman" panose="02020603050405020304" pitchFamily="18" charset="0"/>
              </a:rPr>
              <a:t>*</a:t>
            </a:r>
            <a:r>
              <a:rPr lang="en-US" altLang="ru-RU" sz="2200" dirty="0">
                <a:latin typeface="Times New Roman" panose="02020603050405020304" pitchFamily="18" charset="0"/>
              </a:rPr>
              <a:t>] </a:t>
            </a:r>
            <a:r>
              <a:rPr lang="ru-RU" altLang="ru-RU" sz="2200" dirty="0">
                <a:latin typeface="Times New Roman" panose="02020603050405020304" pitchFamily="18" charset="0"/>
              </a:rPr>
              <a:t>и </a:t>
            </a:r>
            <a:r>
              <a:rPr lang="en-US" altLang="ru-RU" sz="2200" dirty="0">
                <a:latin typeface="Times New Roman" panose="02020603050405020304" pitchFamily="18" charset="0"/>
              </a:rPr>
              <a:t>b=[BX]+[BX</a:t>
            </a:r>
            <a:r>
              <a:rPr lang="en-US" altLang="ru-RU" sz="2200" baseline="30000" dirty="0">
                <a:latin typeface="Times New Roman" panose="02020603050405020304" pitchFamily="18" charset="0"/>
              </a:rPr>
              <a:t>*</a:t>
            </a:r>
            <a:r>
              <a:rPr lang="en-US" altLang="ru-RU" sz="2200" dirty="0">
                <a:latin typeface="Times New Roman" panose="02020603050405020304" pitchFamily="18" charset="0"/>
              </a:rPr>
              <a:t>] – </a:t>
            </a:r>
            <a:r>
              <a:rPr lang="ru-RU" altLang="ru-RU" sz="2200" dirty="0">
                <a:latin typeface="Times New Roman" panose="02020603050405020304" pitchFamily="18" charset="0"/>
              </a:rPr>
              <a:t>суммарные концентрации компонентов;</a:t>
            </a:r>
          </a:p>
          <a:p>
            <a:r>
              <a:rPr lang="en-US" altLang="ru-RU" sz="2200" dirty="0">
                <a:latin typeface="Times New Roman" panose="02020603050405020304" pitchFamily="18" charset="0"/>
              </a:rPr>
              <a:t>Y</a:t>
            </a:r>
            <a:r>
              <a:rPr lang="en-US" altLang="ru-RU" sz="2200" baseline="-25000" dirty="0">
                <a:latin typeface="Times New Roman" panose="02020603050405020304" pitchFamily="18" charset="0"/>
              </a:rPr>
              <a:t>0</a:t>
            </a:r>
            <a:r>
              <a:rPr lang="en-US" altLang="ru-RU" sz="2200" dirty="0">
                <a:latin typeface="Times New Roman" panose="02020603050405020304" pitchFamily="18" charset="0"/>
              </a:rPr>
              <a:t> – </a:t>
            </a:r>
            <a:r>
              <a:rPr lang="ru-RU" altLang="ru-RU" sz="2200" dirty="0">
                <a:latin typeface="Times New Roman" panose="02020603050405020304" pitchFamily="18" charset="0"/>
              </a:rPr>
              <a:t>исходное число меченых молекул, количество вещества или активность вещества </a:t>
            </a:r>
            <a:r>
              <a:rPr lang="en-US" altLang="ru-RU" sz="2200" dirty="0">
                <a:latin typeface="Times New Roman" panose="02020603050405020304" pitchFamily="18" charset="0"/>
              </a:rPr>
              <a:t>AX*</a:t>
            </a:r>
            <a:r>
              <a:rPr lang="ru-RU" altLang="ru-RU" sz="2200" dirty="0">
                <a:latin typeface="Times New Roman" panose="02020603050405020304" pitchFamily="18" charset="0"/>
              </a:rPr>
              <a:t>;</a:t>
            </a:r>
          </a:p>
          <a:p>
            <a:r>
              <a:rPr lang="en-US" altLang="ru-RU" sz="2200" dirty="0" err="1">
                <a:latin typeface="Times New Roman" panose="02020603050405020304" pitchFamily="18" charset="0"/>
              </a:rPr>
              <a:t>Y</a:t>
            </a:r>
            <a:r>
              <a:rPr lang="en-US" altLang="ru-RU" sz="2200" baseline="-25000" dirty="0" err="1">
                <a:latin typeface="Times New Roman" panose="02020603050405020304" pitchFamily="18" charset="0"/>
              </a:rPr>
              <a:t>t</a:t>
            </a:r>
            <a:r>
              <a:rPr lang="en-US" altLang="ru-RU" sz="2200" dirty="0">
                <a:latin typeface="Times New Roman" panose="02020603050405020304" pitchFamily="18" charset="0"/>
              </a:rPr>
              <a:t> </a:t>
            </a:r>
            <a:r>
              <a:rPr lang="ru-RU" altLang="ru-RU" sz="2200" dirty="0">
                <a:latin typeface="Times New Roman" panose="02020603050405020304" pitchFamily="18" charset="0"/>
              </a:rPr>
              <a:t>и </a:t>
            </a:r>
            <a:r>
              <a:rPr lang="en-US" altLang="ru-RU" sz="2200" dirty="0" err="1">
                <a:latin typeface="Times New Roman" panose="02020603050405020304" pitchFamily="18" charset="0"/>
              </a:rPr>
              <a:t>Z</a:t>
            </a:r>
            <a:r>
              <a:rPr lang="en-US" altLang="ru-RU" sz="2200" baseline="-25000" dirty="0" err="1">
                <a:latin typeface="Times New Roman" panose="02020603050405020304" pitchFamily="18" charset="0"/>
              </a:rPr>
              <a:t>t</a:t>
            </a:r>
            <a:r>
              <a:rPr lang="ru-RU" altLang="ru-RU" sz="2200" dirty="0">
                <a:latin typeface="Times New Roman" panose="02020603050405020304" pitchFamily="18" charset="0"/>
              </a:rPr>
              <a:t> - … вещества </a:t>
            </a:r>
            <a:r>
              <a:rPr lang="en-US" altLang="ru-RU" sz="2200" dirty="0">
                <a:latin typeface="Times New Roman" panose="02020603050405020304" pitchFamily="18" charset="0"/>
              </a:rPr>
              <a:t>AX* </a:t>
            </a:r>
            <a:r>
              <a:rPr lang="ru-RU" altLang="ru-RU" sz="2200" dirty="0">
                <a:latin typeface="Times New Roman" panose="02020603050405020304" pitchFamily="18" charset="0"/>
              </a:rPr>
              <a:t>и </a:t>
            </a:r>
            <a:r>
              <a:rPr lang="en-US" altLang="ru-RU" sz="2200" dirty="0">
                <a:latin typeface="Times New Roman" panose="02020603050405020304" pitchFamily="18" charset="0"/>
              </a:rPr>
              <a:t>BX*</a:t>
            </a:r>
            <a:r>
              <a:rPr lang="ru-RU" altLang="ru-RU" sz="2200" dirty="0">
                <a:latin typeface="Times New Roman" panose="02020603050405020304" pitchFamily="18" charset="0"/>
              </a:rPr>
              <a:t> соответственно в момент времени </a:t>
            </a:r>
            <a:r>
              <a:rPr lang="en-US" altLang="ru-RU" sz="2200" dirty="0">
                <a:latin typeface="Times New Roman" panose="02020603050405020304" pitchFamily="18" charset="0"/>
              </a:rPr>
              <a:t>t</a:t>
            </a:r>
            <a:r>
              <a:rPr lang="ru-RU" altLang="ru-RU" sz="2200" dirty="0">
                <a:latin typeface="Times New Roman" panose="02020603050405020304" pitchFamily="18" charset="0"/>
              </a:rPr>
              <a:t>.</a:t>
            </a:r>
          </a:p>
          <a:p>
            <a:r>
              <a:rPr lang="ru-RU" altLang="ru-RU" sz="2200" b="1" dirty="0">
                <a:latin typeface="Times New Roman" panose="02020603050405020304" pitchFamily="18" charset="0"/>
              </a:rPr>
              <a:t>Тогда</a:t>
            </a:r>
            <a:r>
              <a:rPr lang="ru-RU" altLang="ru-RU" sz="2200" dirty="0">
                <a:latin typeface="Times New Roman" panose="02020603050405020304" pitchFamily="18" charset="0"/>
              </a:rPr>
              <a:t>:</a:t>
            </a:r>
          </a:p>
          <a:p>
            <a:r>
              <a:rPr lang="en-US" altLang="ru-RU" sz="2200" dirty="0">
                <a:latin typeface="Times New Roman" panose="02020603050405020304" pitchFamily="18" charset="0"/>
              </a:rPr>
              <a:t>Y</a:t>
            </a:r>
            <a:r>
              <a:rPr lang="en-US" altLang="ru-RU" sz="2200" baseline="-25000" dirty="0">
                <a:latin typeface="Times New Roman" panose="02020603050405020304" pitchFamily="18" charset="0"/>
              </a:rPr>
              <a:t>∞</a:t>
            </a:r>
            <a:r>
              <a:rPr lang="en-US" altLang="ru-RU" sz="2200" dirty="0"/>
              <a:t> </a:t>
            </a:r>
            <a:r>
              <a:rPr lang="ru-RU" altLang="ru-RU" sz="2200" dirty="0">
                <a:latin typeface="Times New Roman" panose="02020603050405020304" pitchFamily="18" charset="0"/>
              </a:rPr>
              <a:t>и </a:t>
            </a:r>
            <a:r>
              <a:rPr lang="en-US" altLang="ru-RU" sz="2200" dirty="0">
                <a:latin typeface="Times New Roman" panose="02020603050405020304" pitchFamily="18" charset="0"/>
              </a:rPr>
              <a:t>Z</a:t>
            </a:r>
            <a:r>
              <a:rPr lang="en-US" altLang="ru-RU" sz="2200" baseline="-25000" dirty="0">
                <a:latin typeface="Times New Roman" panose="02020603050405020304" pitchFamily="18" charset="0"/>
              </a:rPr>
              <a:t>∞</a:t>
            </a:r>
            <a:r>
              <a:rPr lang="ru-RU" altLang="ru-RU" sz="2200" dirty="0">
                <a:latin typeface="Times New Roman" panose="02020603050405020304" pitchFamily="18" charset="0"/>
              </a:rPr>
              <a:t> - … вещества </a:t>
            </a:r>
            <a:r>
              <a:rPr lang="en-US" altLang="ru-RU" sz="2200" dirty="0">
                <a:latin typeface="Times New Roman" panose="02020603050405020304" pitchFamily="18" charset="0"/>
              </a:rPr>
              <a:t>AX* </a:t>
            </a:r>
            <a:r>
              <a:rPr lang="ru-RU" altLang="ru-RU" sz="2200" dirty="0">
                <a:latin typeface="Times New Roman" panose="02020603050405020304" pitchFamily="18" charset="0"/>
              </a:rPr>
              <a:t>и </a:t>
            </a:r>
            <a:r>
              <a:rPr lang="en-US" altLang="ru-RU" sz="2200" dirty="0">
                <a:latin typeface="Times New Roman" panose="02020603050405020304" pitchFamily="18" charset="0"/>
              </a:rPr>
              <a:t>BX*</a:t>
            </a:r>
            <a:r>
              <a:rPr lang="ru-RU" altLang="ru-RU" sz="2200" dirty="0">
                <a:latin typeface="Times New Roman" panose="02020603050405020304" pitchFamily="18" charset="0"/>
              </a:rPr>
              <a:t> соответственно в состоянии равновесия.</a:t>
            </a:r>
          </a:p>
        </p:txBody>
      </p:sp>
      <p:graphicFrame>
        <p:nvGraphicFramePr>
          <p:cNvPr id="231443" name="Object 19">
            <a:extLst>
              <a:ext uri="{FF2B5EF4-FFF2-40B4-BE49-F238E27FC236}">
                <a16:creationId xmlns:a16="http://schemas.microsoft.com/office/drawing/2014/main" id="{644B7801-1200-4E37-8812-0A5DEE5F12A1}"/>
              </a:ext>
            </a:extLst>
          </p:cNvPr>
          <p:cNvGraphicFramePr>
            <a:graphicFrameLocks noGrp="1" noChangeAspect="1"/>
          </p:cNvGraphicFramePr>
          <p:nvPr>
            <p:ph sz="quarter" idx="4"/>
          </p:nvPr>
        </p:nvGraphicFramePr>
        <p:xfrm>
          <a:off x="684213" y="5084763"/>
          <a:ext cx="2589212" cy="1065212"/>
        </p:xfrm>
        <a:graphic>
          <a:graphicData uri="http://schemas.openxmlformats.org/presentationml/2006/ole">
            <mc:AlternateContent xmlns:mc="http://schemas.openxmlformats.org/markup-compatibility/2006">
              <mc:Choice xmlns:v="urn:schemas-microsoft-com:vml" Requires="v">
                <p:oleObj name="Формула" r:id="rId5" imgW="863280" imgH="355320" progId="Equation.3">
                  <p:embed/>
                </p:oleObj>
              </mc:Choice>
              <mc:Fallback>
                <p:oleObj name="Формула" r:id="rId5" imgW="863280" imgH="355320" progId="Equation.3">
                  <p:embed/>
                  <p:pic>
                    <p:nvPicPr>
                      <p:cNvPr id="231443" name="Object 19">
                        <a:extLst>
                          <a:ext uri="{FF2B5EF4-FFF2-40B4-BE49-F238E27FC236}">
                            <a16:creationId xmlns:a16="http://schemas.microsoft.com/office/drawing/2014/main" id="{644B7801-1200-4E37-8812-0A5DEE5F12A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4213" y="5084763"/>
                        <a:ext cx="2589212" cy="1065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1445" name="Object 21">
            <a:extLst>
              <a:ext uri="{FF2B5EF4-FFF2-40B4-BE49-F238E27FC236}">
                <a16:creationId xmlns:a16="http://schemas.microsoft.com/office/drawing/2014/main" id="{544D300B-F5CA-4A32-92A4-A007D08F5160}"/>
              </a:ext>
            </a:extLst>
          </p:cNvPr>
          <p:cNvGraphicFramePr>
            <a:graphicFrameLocks noChangeAspect="1"/>
          </p:cNvGraphicFramePr>
          <p:nvPr/>
        </p:nvGraphicFramePr>
        <p:xfrm>
          <a:off x="4500563" y="5300663"/>
          <a:ext cx="3884612" cy="571500"/>
        </p:xfrm>
        <a:graphic>
          <a:graphicData uri="http://schemas.openxmlformats.org/presentationml/2006/ole">
            <mc:AlternateContent xmlns:mc="http://schemas.openxmlformats.org/markup-compatibility/2006">
              <mc:Choice xmlns:v="urn:schemas-microsoft-com:vml" Requires="v">
                <p:oleObj name="Формула" r:id="rId7" imgW="1295280" imgH="190440" progId="Equation.3">
                  <p:embed/>
                </p:oleObj>
              </mc:Choice>
              <mc:Fallback>
                <p:oleObj name="Формула" r:id="rId7" imgW="1295280" imgH="190440" progId="Equation.3">
                  <p:embed/>
                  <p:pic>
                    <p:nvPicPr>
                      <p:cNvPr id="231445" name="Object 21">
                        <a:extLst>
                          <a:ext uri="{FF2B5EF4-FFF2-40B4-BE49-F238E27FC236}">
                            <a16:creationId xmlns:a16="http://schemas.microsoft.com/office/drawing/2014/main" id="{544D300B-F5CA-4A32-92A4-A007D08F516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00563" y="5300663"/>
                        <a:ext cx="3884612"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Номер слайда 1">
            <a:extLst>
              <a:ext uri="{FF2B5EF4-FFF2-40B4-BE49-F238E27FC236}">
                <a16:creationId xmlns:a16="http://schemas.microsoft.com/office/drawing/2014/main" id="{FD920D46-752C-42E1-BCDF-1FE5E7BEDB2D}"/>
              </a:ext>
            </a:extLst>
          </p:cNvPr>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25DF7934-ADD5-4149-940A-39E2972A1C70}" type="slidenum">
              <a:rPr lang="ru-RU" altLang="ru-RU" sz="2800">
                <a:solidFill>
                  <a:srgbClr val="FF0000"/>
                </a:solidFill>
              </a:rPr>
              <a:pPr/>
              <a:t>4</a:t>
            </a:fld>
            <a:endParaRPr lang="ru-RU" altLang="ru-RU" sz="2800"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a:extLst>
              <a:ext uri="{FF2B5EF4-FFF2-40B4-BE49-F238E27FC236}">
                <a16:creationId xmlns:a16="http://schemas.microsoft.com/office/drawing/2014/main" id="{E8B1D631-21C1-4BBE-BB96-F14205E7D53A}"/>
              </a:ext>
            </a:extLst>
          </p:cNvPr>
          <p:cNvSpPr>
            <a:spLocks noGrp="1" noChangeArrowheads="1"/>
          </p:cNvSpPr>
          <p:nvPr>
            <p:ph type="title"/>
          </p:nvPr>
        </p:nvSpPr>
        <p:spPr/>
        <p:txBody>
          <a:bodyPr/>
          <a:lstStyle/>
          <a:p>
            <a:r>
              <a:rPr lang="ru-RU" altLang="ru-RU"/>
              <a:t>Кинетика реакций обмена</a:t>
            </a:r>
          </a:p>
        </p:txBody>
      </p:sp>
      <p:graphicFrame>
        <p:nvGraphicFramePr>
          <p:cNvPr id="238595" name="Object 3">
            <a:extLst>
              <a:ext uri="{FF2B5EF4-FFF2-40B4-BE49-F238E27FC236}">
                <a16:creationId xmlns:a16="http://schemas.microsoft.com/office/drawing/2014/main" id="{72714F22-8A7D-43B1-92C1-63BC42203309}"/>
              </a:ext>
            </a:extLst>
          </p:cNvPr>
          <p:cNvGraphicFramePr>
            <a:graphicFrameLocks noGrp="1" noChangeAspect="1"/>
          </p:cNvGraphicFramePr>
          <p:nvPr>
            <p:ph sz="half" idx="1"/>
          </p:nvPr>
        </p:nvGraphicFramePr>
        <p:xfrm>
          <a:off x="971550" y="1863725"/>
          <a:ext cx="3522663" cy="1204913"/>
        </p:xfrm>
        <a:graphic>
          <a:graphicData uri="http://schemas.openxmlformats.org/presentationml/2006/ole">
            <mc:AlternateContent xmlns:mc="http://schemas.openxmlformats.org/markup-compatibility/2006">
              <mc:Choice xmlns:v="urn:schemas-microsoft-com:vml" Requires="v">
                <p:oleObj name="Формула" r:id="rId3" imgW="1409400" imgH="482400" progId="Equation.3">
                  <p:embed/>
                </p:oleObj>
              </mc:Choice>
              <mc:Fallback>
                <p:oleObj name="Формула" r:id="rId3" imgW="1409400" imgH="482400" progId="Equation.3">
                  <p:embed/>
                  <p:pic>
                    <p:nvPicPr>
                      <p:cNvPr id="238595" name="Object 3">
                        <a:extLst>
                          <a:ext uri="{FF2B5EF4-FFF2-40B4-BE49-F238E27FC236}">
                            <a16:creationId xmlns:a16="http://schemas.microsoft.com/office/drawing/2014/main" id="{72714F22-8A7D-43B1-92C1-63BC4220330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50" y="1863725"/>
                        <a:ext cx="3522663" cy="1204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8599" name="Object 7">
            <a:extLst>
              <a:ext uri="{FF2B5EF4-FFF2-40B4-BE49-F238E27FC236}">
                <a16:creationId xmlns:a16="http://schemas.microsoft.com/office/drawing/2014/main" id="{16AFBFCB-7AD6-451F-A6F3-E14694E8D5D8}"/>
              </a:ext>
            </a:extLst>
          </p:cNvPr>
          <p:cNvGraphicFramePr>
            <a:graphicFrameLocks noGrp="1" noChangeAspect="1"/>
          </p:cNvGraphicFramePr>
          <p:nvPr>
            <p:ph sz="quarter" idx="3"/>
          </p:nvPr>
        </p:nvGraphicFramePr>
        <p:xfrm>
          <a:off x="655638" y="3448050"/>
          <a:ext cx="4348162" cy="1204913"/>
        </p:xfrm>
        <a:graphic>
          <a:graphicData uri="http://schemas.openxmlformats.org/presentationml/2006/ole">
            <mc:AlternateContent xmlns:mc="http://schemas.openxmlformats.org/markup-compatibility/2006">
              <mc:Choice xmlns:v="urn:schemas-microsoft-com:vml" Requires="v">
                <p:oleObj name="Формула" r:id="rId5" imgW="1739880" imgH="482400" progId="Equation.3">
                  <p:embed/>
                </p:oleObj>
              </mc:Choice>
              <mc:Fallback>
                <p:oleObj name="Формула" r:id="rId5" imgW="1739880" imgH="482400" progId="Equation.3">
                  <p:embed/>
                  <p:pic>
                    <p:nvPicPr>
                      <p:cNvPr id="238599" name="Object 7">
                        <a:extLst>
                          <a:ext uri="{FF2B5EF4-FFF2-40B4-BE49-F238E27FC236}">
                            <a16:creationId xmlns:a16="http://schemas.microsoft.com/office/drawing/2014/main" id="{16AFBFCB-7AD6-451F-A6F3-E14694E8D5D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5638" y="3448050"/>
                        <a:ext cx="4348162" cy="1204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8602" name="Object 10">
            <a:extLst>
              <a:ext uri="{FF2B5EF4-FFF2-40B4-BE49-F238E27FC236}">
                <a16:creationId xmlns:a16="http://schemas.microsoft.com/office/drawing/2014/main" id="{786330E7-995B-449E-999C-B44C0CF793EA}"/>
              </a:ext>
            </a:extLst>
          </p:cNvPr>
          <p:cNvGraphicFramePr>
            <a:graphicFrameLocks noGrp="1" noChangeAspect="1"/>
          </p:cNvGraphicFramePr>
          <p:nvPr>
            <p:ph sz="quarter" idx="2"/>
          </p:nvPr>
        </p:nvGraphicFramePr>
        <p:xfrm>
          <a:off x="2339975" y="5013325"/>
          <a:ext cx="1301750" cy="1079500"/>
        </p:xfrm>
        <a:graphic>
          <a:graphicData uri="http://schemas.openxmlformats.org/presentationml/2006/ole">
            <mc:AlternateContent xmlns:mc="http://schemas.openxmlformats.org/markup-compatibility/2006">
              <mc:Choice xmlns:v="urn:schemas-microsoft-com:vml" Requires="v">
                <p:oleObj name="Формула" r:id="rId7" imgW="520560" imgH="431640" progId="Equation.3">
                  <p:embed/>
                </p:oleObj>
              </mc:Choice>
              <mc:Fallback>
                <p:oleObj name="Формула" r:id="rId7" imgW="520560" imgH="431640" progId="Equation.3">
                  <p:embed/>
                  <p:pic>
                    <p:nvPicPr>
                      <p:cNvPr id="238602" name="Object 10">
                        <a:extLst>
                          <a:ext uri="{FF2B5EF4-FFF2-40B4-BE49-F238E27FC236}">
                            <a16:creationId xmlns:a16="http://schemas.microsoft.com/office/drawing/2014/main" id="{786330E7-995B-449E-999C-B44C0CF793E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39975" y="5013325"/>
                        <a:ext cx="1301750" cy="1079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38607" name="Picture 15">
            <a:extLst>
              <a:ext uri="{FF2B5EF4-FFF2-40B4-BE49-F238E27FC236}">
                <a16:creationId xmlns:a16="http://schemas.microsoft.com/office/drawing/2014/main" id="{611606B4-8138-4368-A64A-F738129E1C7F}"/>
              </a:ext>
            </a:extLst>
          </p:cNvPr>
          <p:cNvPicPr>
            <a:picLocks noChangeAspect="1" noChangeArrowheads="1"/>
          </p:cNvPicPr>
          <p:nvPr/>
        </p:nvPicPr>
        <p:blipFill>
          <a:blip r:embed="rId9">
            <a:extLst>
              <a:ext uri="{28A0092B-C50C-407E-A947-70E740481C1C}">
                <a14:useLocalDpi xmlns:a14="http://schemas.microsoft.com/office/drawing/2010/main"/>
              </a:ext>
            </a:extLst>
          </a:blip>
          <a:srcRect/>
          <a:stretch>
            <a:fillRect/>
          </a:stretch>
        </p:blipFill>
        <p:spPr bwMode="auto">
          <a:xfrm>
            <a:off x="5611813" y="1989138"/>
            <a:ext cx="3081337" cy="359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a:extLst>
              <a:ext uri="{FF2B5EF4-FFF2-40B4-BE49-F238E27FC236}">
                <a16:creationId xmlns:a16="http://schemas.microsoft.com/office/drawing/2014/main" id="{851975A3-D5AC-41AA-91F2-E0ADFF722A79}"/>
              </a:ext>
            </a:extLst>
          </p:cNvPr>
          <p:cNvSpPr>
            <a:spLocks noGrp="1"/>
          </p:cNvSpPr>
          <p:nvPr>
            <p:ph type="sldNum" sz="quarter" idx="12"/>
          </p:nvPr>
        </p:nvSpPr>
        <p:spPr>
          <a:xfrm>
            <a:off x="7010400" y="6378518"/>
            <a:ext cx="2133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D322F66C-3FDF-47EC-95C3-B46469B5ACA7}" type="slidenum">
              <a:rPr lang="ru-RU" altLang="ru-RU" sz="2800">
                <a:solidFill>
                  <a:srgbClr val="FF0000"/>
                </a:solidFill>
              </a:rPr>
              <a:pPr/>
              <a:t>5</a:t>
            </a:fld>
            <a:endParaRPr lang="ru-RU" altLang="ru-RU" sz="28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a:extLst>
              <a:ext uri="{FF2B5EF4-FFF2-40B4-BE49-F238E27FC236}">
                <a16:creationId xmlns:a16="http://schemas.microsoft.com/office/drawing/2014/main" id="{19909F7F-8904-4C81-98E0-9E6B52B1CF82}"/>
              </a:ext>
            </a:extLst>
          </p:cNvPr>
          <p:cNvSpPr>
            <a:spLocks noGrp="1" noChangeArrowheads="1"/>
          </p:cNvSpPr>
          <p:nvPr>
            <p:ph type="title"/>
          </p:nvPr>
        </p:nvSpPr>
        <p:spPr/>
        <p:txBody>
          <a:bodyPr/>
          <a:lstStyle/>
          <a:p>
            <a:r>
              <a:rPr lang="ru-RU" altLang="ru-RU" sz="4000"/>
              <a:t>Механизмы химических реакций</a:t>
            </a:r>
          </a:p>
        </p:txBody>
      </p:sp>
      <p:graphicFrame>
        <p:nvGraphicFramePr>
          <p:cNvPr id="243715" name="Object 3">
            <a:extLst>
              <a:ext uri="{FF2B5EF4-FFF2-40B4-BE49-F238E27FC236}">
                <a16:creationId xmlns:a16="http://schemas.microsoft.com/office/drawing/2014/main" id="{B47BBBF3-9691-47B3-90EB-621FAB58DB17}"/>
              </a:ext>
            </a:extLst>
          </p:cNvPr>
          <p:cNvGraphicFramePr>
            <a:graphicFrameLocks noGrp="1" noChangeAspect="1"/>
          </p:cNvGraphicFramePr>
          <p:nvPr>
            <p:ph sz="half" idx="1"/>
          </p:nvPr>
        </p:nvGraphicFramePr>
        <p:xfrm>
          <a:off x="784225" y="2349500"/>
          <a:ext cx="7620000" cy="1050925"/>
        </p:xfrm>
        <a:graphic>
          <a:graphicData uri="http://schemas.openxmlformats.org/presentationml/2006/ole">
            <mc:AlternateContent xmlns:mc="http://schemas.openxmlformats.org/markup-compatibility/2006">
              <mc:Choice xmlns:v="urn:schemas-microsoft-com:vml" Requires="v">
                <p:oleObj name="Формула" r:id="rId3" imgW="3314520" imgH="457200" progId="Equation.3">
                  <p:embed/>
                </p:oleObj>
              </mc:Choice>
              <mc:Fallback>
                <p:oleObj name="Формула" r:id="rId3" imgW="3314520" imgH="457200" progId="Equation.3">
                  <p:embed/>
                  <p:pic>
                    <p:nvPicPr>
                      <p:cNvPr id="243715" name="Object 3">
                        <a:extLst>
                          <a:ext uri="{FF2B5EF4-FFF2-40B4-BE49-F238E27FC236}">
                            <a16:creationId xmlns:a16="http://schemas.microsoft.com/office/drawing/2014/main" id="{B47BBBF3-9691-47B3-90EB-621FAB58DB1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4225" y="2349500"/>
                        <a:ext cx="7620000" cy="1050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3719" name="Object 7">
            <a:extLst>
              <a:ext uri="{FF2B5EF4-FFF2-40B4-BE49-F238E27FC236}">
                <a16:creationId xmlns:a16="http://schemas.microsoft.com/office/drawing/2014/main" id="{67212416-BCC8-4D5D-9F37-3C22750D68A2}"/>
              </a:ext>
            </a:extLst>
          </p:cNvPr>
          <p:cNvGraphicFramePr>
            <a:graphicFrameLocks noGrp="1" noChangeAspect="1"/>
          </p:cNvGraphicFramePr>
          <p:nvPr>
            <p:ph sz="half" idx="2"/>
          </p:nvPr>
        </p:nvGraphicFramePr>
        <p:xfrm>
          <a:off x="569913" y="4292600"/>
          <a:ext cx="8056562" cy="525463"/>
        </p:xfrm>
        <a:graphic>
          <a:graphicData uri="http://schemas.openxmlformats.org/presentationml/2006/ole">
            <mc:AlternateContent xmlns:mc="http://schemas.openxmlformats.org/markup-compatibility/2006">
              <mc:Choice xmlns:v="urn:schemas-microsoft-com:vml" Requires="v">
                <p:oleObj name="Формула" r:id="rId5" imgW="3504960" imgH="228600" progId="Equation.3">
                  <p:embed/>
                </p:oleObj>
              </mc:Choice>
              <mc:Fallback>
                <p:oleObj name="Формула" r:id="rId5" imgW="3504960" imgH="228600" progId="Equation.3">
                  <p:embed/>
                  <p:pic>
                    <p:nvPicPr>
                      <p:cNvPr id="243719" name="Object 7">
                        <a:extLst>
                          <a:ext uri="{FF2B5EF4-FFF2-40B4-BE49-F238E27FC236}">
                            <a16:creationId xmlns:a16="http://schemas.microsoft.com/office/drawing/2014/main" id="{67212416-BCC8-4D5D-9F37-3C22750D68A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9913" y="4292600"/>
                        <a:ext cx="8056562" cy="525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3721" name="Rectangle 9">
            <a:extLst>
              <a:ext uri="{FF2B5EF4-FFF2-40B4-BE49-F238E27FC236}">
                <a16:creationId xmlns:a16="http://schemas.microsoft.com/office/drawing/2014/main" id="{A77D6792-8ED1-449C-9C85-DA94D0BC5221}"/>
              </a:ext>
            </a:extLst>
          </p:cNvPr>
          <p:cNvSpPr>
            <a:spLocks noChangeArrowheads="1"/>
          </p:cNvSpPr>
          <p:nvPr/>
        </p:nvSpPr>
        <p:spPr bwMode="auto">
          <a:xfrm>
            <a:off x="3798888" y="2349500"/>
            <a:ext cx="863600" cy="431800"/>
          </a:xfrm>
          <a:prstGeom prst="rect">
            <a:avLst/>
          </a:prstGeom>
          <a:noFill/>
          <a:ln w="952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43722" name="Rectangle 10">
            <a:extLst>
              <a:ext uri="{FF2B5EF4-FFF2-40B4-BE49-F238E27FC236}">
                <a16:creationId xmlns:a16="http://schemas.microsoft.com/office/drawing/2014/main" id="{9E26D3FA-711F-469E-A625-FE8DBD2F58EF}"/>
              </a:ext>
            </a:extLst>
          </p:cNvPr>
          <p:cNvSpPr>
            <a:spLocks noChangeArrowheads="1"/>
          </p:cNvSpPr>
          <p:nvPr/>
        </p:nvSpPr>
        <p:spPr bwMode="auto">
          <a:xfrm>
            <a:off x="3798888" y="2895600"/>
            <a:ext cx="989012" cy="431800"/>
          </a:xfrm>
          <a:prstGeom prst="rect">
            <a:avLst/>
          </a:prstGeom>
          <a:noFill/>
          <a:ln w="952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43723" name="Rectangle 11">
            <a:extLst>
              <a:ext uri="{FF2B5EF4-FFF2-40B4-BE49-F238E27FC236}">
                <a16:creationId xmlns:a16="http://schemas.microsoft.com/office/drawing/2014/main" id="{57C46615-7DD0-401B-91DF-011AE7AC16CF}"/>
              </a:ext>
            </a:extLst>
          </p:cNvPr>
          <p:cNvSpPr>
            <a:spLocks noChangeArrowheads="1"/>
          </p:cNvSpPr>
          <p:nvPr/>
        </p:nvSpPr>
        <p:spPr bwMode="auto">
          <a:xfrm>
            <a:off x="3851275" y="4365625"/>
            <a:ext cx="989013" cy="431800"/>
          </a:xfrm>
          <a:prstGeom prst="rect">
            <a:avLst/>
          </a:prstGeom>
          <a:noFill/>
          <a:ln w="952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 name="Номер слайда 1">
            <a:extLst>
              <a:ext uri="{FF2B5EF4-FFF2-40B4-BE49-F238E27FC236}">
                <a16:creationId xmlns:a16="http://schemas.microsoft.com/office/drawing/2014/main" id="{5B482E3C-2931-4349-AB92-9954C4D14EB8}"/>
              </a:ext>
            </a:extLst>
          </p:cNvPr>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3765C4E-649B-4C57-AC25-60586A39C732}" type="slidenum">
              <a:rPr lang="ru-RU" altLang="ru-RU" sz="2800">
                <a:solidFill>
                  <a:srgbClr val="FF0000"/>
                </a:solidFill>
              </a:rPr>
              <a:pPr/>
              <a:t>6</a:t>
            </a:fld>
            <a:endParaRPr lang="ru-RU" altLang="ru-RU" sz="2800" dirty="0">
              <a:solidFill>
                <a:srgbClr val="FF0000"/>
              </a:solidFill>
            </a:endParaRPr>
          </a:p>
        </p:txBody>
      </p:sp>
      <p:sp>
        <p:nvSpPr>
          <p:cNvPr id="3" name="TextBox 2">
            <a:extLst>
              <a:ext uri="{FF2B5EF4-FFF2-40B4-BE49-F238E27FC236}">
                <a16:creationId xmlns:a16="http://schemas.microsoft.com/office/drawing/2014/main" id="{EB806836-A415-4E08-9574-C4320FFD8D24}"/>
              </a:ext>
            </a:extLst>
          </p:cNvPr>
          <p:cNvSpPr txBox="1"/>
          <p:nvPr/>
        </p:nvSpPr>
        <p:spPr>
          <a:xfrm>
            <a:off x="8677206" y="2379623"/>
            <a:ext cx="466794" cy="369332"/>
          </a:xfrm>
          <a:prstGeom prst="rect">
            <a:avLst/>
          </a:prstGeom>
          <a:noFill/>
        </p:spPr>
        <p:txBody>
          <a:bodyPr wrap="none" rtlCol="0">
            <a:spAutoFit/>
          </a:bodyPr>
          <a:lstStyle/>
          <a:p>
            <a:r>
              <a:rPr lang="ru-RU" dirty="0"/>
              <a:t>(1)</a:t>
            </a:r>
          </a:p>
        </p:txBody>
      </p:sp>
      <p:sp>
        <p:nvSpPr>
          <p:cNvPr id="12" name="TextBox 11">
            <a:extLst>
              <a:ext uri="{FF2B5EF4-FFF2-40B4-BE49-F238E27FC236}">
                <a16:creationId xmlns:a16="http://schemas.microsoft.com/office/drawing/2014/main" id="{867B13D0-F0DE-41BE-A524-5E9A60952E07}"/>
              </a:ext>
            </a:extLst>
          </p:cNvPr>
          <p:cNvSpPr txBox="1"/>
          <p:nvPr/>
        </p:nvSpPr>
        <p:spPr>
          <a:xfrm>
            <a:off x="8686800" y="2926834"/>
            <a:ext cx="466794" cy="369332"/>
          </a:xfrm>
          <a:prstGeom prst="rect">
            <a:avLst/>
          </a:prstGeom>
          <a:noFill/>
        </p:spPr>
        <p:txBody>
          <a:bodyPr wrap="none" rtlCol="0">
            <a:spAutoFit/>
          </a:bodyPr>
          <a:lstStyle/>
          <a:p>
            <a:r>
              <a:rPr lang="ru-RU" dirty="0"/>
              <a:t>(2)</a:t>
            </a:r>
          </a:p>
        </p:txBody>
      </p:sp>
      <p:sp>
        <p:nvSpPr>
          <p:cNvPr id="13" name="TextBox 12">
            <a:extLst>
              <a:ext uri="{FF2B5EF4-FFF2-40B4-BE49-F238E27FC236}">
                <a16:creationId xmlns:a16="http://schemas.microsoft.com/office/drawing/2014/main" id="{1400DEAC-6659-4BC3-9885-28D6481A27F9}"/>
              </a:ext>
            </a:extLst>
          </p:cNvPr>
          <p:cNvSpPr txBox="1"/>
          <p:nvPr/>
        </p:nvSpPr>
        <p:spPr>
          <a:xfrm>
            <a:off x="8686800" y="4390690"/>
            <a:ext cx="466794" cy="369332"/>
          </a:xfrm>
          <a:prstGeom prst="rect">
            <a:avLst/>
          </a:prstGeom>
          <a:noFill/>
        </p:spPr>
        <p:txBody>
          <a:bodyPr wrap="none" rtlCol="0">
            <a:spAutoFit/>
          </a:bodyPr>
          <a:lstStyle/>
          <a:p>
            <a:r>
              <a:rPr lang="ru-RU" dirty="0"/>
              <a:t>(3)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37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37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a:extLst>
              <a:ext uri="{FF2B5EF4-FFF2-40B4-BE49-F238E27FC236}">
                <a16:creationId xmlns:a16="http://schemas.microsoft.com/office/drawing/2014/main" id="{566990E9-2C01-48CA-B3F9-E111A356061D}"/>
              </a:ext>
            </a:extLst>
          </p:cNvPr>
          <p:cNvSpPr>
            <a:spLocks noGrp="1" noChangeArrowheads="1"/>
          </p:cNvSpPr>
          <p:nvPr>
            <p:ph type="title"/>
          </p:nvPr>
        </p:nvSpPr>
        <p:spPr/>
        <p:txBody>
          <a:bodyPr/>
          <a:lstStyle/>
          <a:p>
            <a:r>
              <a:rPr lang="ru-RU" altLang="ru-RU" sz="4000"/>
              <a:t>Механизмы химических реакций</a:t>
            </a:r>
          </a:p>
        </p:txBody>
      </p:sp>
      <p:graphicFrame>
        <p:nvGraphicFramePr>
          <p:cNvPr id="246834" name="Object 50">
            <a:extLst>
              <a:ext uri="{FF2B5EF4-FFF2-40B4-BE49-F238E27FC236}">
                <a16:creationId xmlns:a16="http://schemas.microsoft.com/office/drawing/2014/main" id="{21EEEC4D-B2C4-491D-8C59-6D15D156675A}"/>
              </a:ext>
            </a:extLst>
          </p:cNvPr>
          <p:cNvGraphicFramePr>
            <a:graphicFrameLocks noGrp="1" noChangeAspect="1"/>
          </p:cNvGraphicFramePr>
          <p:nvPr>
            <p:ph sz="half" idx="1"/>
          </p:nvPr>
        </p:nvGraphicFramePr>
        <p:xfrm>
          <a:off x="2627313" y="2287588"/>
          <a:ext cx="3706812" cy="503237"/>
        </p:xfrm>
        <a:graphic>
          <a:graphicData uri="http://schemas.openxmlformats.org/presentationml/2006/ole">
            <mc:AlternateContent xmlns:mc="http://schemas.openxmlformats.org/markup-compatibility/2006">
              <mc:Choice xmlns:v="urn:schemas-microsoft-com:vml" Requires="v">
                <p:oleObj name="Формула" r:id="rId3" imgW="1777680" imgH="241200" progId="Equation.3">
                  <p:embed/>
                </p:oleObj>
              </mc:Choice>
              <mc:Fallback>
                <p:oleObj name="Формула" r:id="rId3" imgW="1777680" imgH="241200" progId="Equation.3">
                  <p:embed/>
                  <p:pic>
                    <p:nvPicPr>
                      <p:cNvPr id="246834" name="Object 50">
                        <a:extLst>
                          <a:ext uri="{FF2B5EF4-FFF2-40B4-BE49-F238E27FC236}">
                            <a16:creationId xmlns:a16="http://schemas.microsoft.com/office/drawing/2014/main" id="{21EEEC4D-B2C4-491D-8C59-6D15D156675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313" y="2287588"/>
                        <a:ext cx="3706812"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6835" name="Object 51">
            <a:extLst>
              <a:ext uri="{FF2B5EF4-FFF2-40B4-BE49-F238E27FC236}">
                <a16:creationId xmlns:a16="http://schemas.microsoft.com/office/drawing/2014/main" id="{3D8748F8-69DF-4F92-93B1-D01E8345F3E5}"/>
              </a:ext>
            </a:extLst>
          </p:cNvPr>
          <p:cNvGraphicFramePr>
            <a:graphicFrameLocks noGrp="1" noChangeAspect="1"/>
          </p:cNvGraphicFramePr>
          <p:nvPr>
            <p:ph sz="half" idx="2"/>
          </p:nvPr>
        </p:nvGraphicFramePr>
        <p:xfrm>
          <a:off x="2051050" y="3533775"/>
          <a:ext cx="4826000" cy="1627188"/>
        </p:xfrm>
        <a:graphic>
          <a:graphicData uri="http://schemas.openxmlformats.org/presentationml/2006/ole">
            <mc:AlternateContent xmlns:mc="http://schemas.openxmlformats.org/markup-compatibility/2006">
              <mc:Choice xmlns:v="urn:schemas-microsoft-com:vml" Requires="v">
                <p:oleObj name="Формула" r:id="rId5" imgW="2184120" imgH="736560" progId="Equation.3">
                  <p:embed/>
                </p:oleObj>
              </mc:Choice>
              <mc:Fallback>
                <p:oleObj name="Формула" r:id="rId5" imgW="2184120" imgH="736560" progId="Equation.3">
                  <p:embed/>
                  <p:pic>
                    <p:nvPicPr>
                      <p:cNvPr id="246835" name="Object 51">
                        <a:extLst>
                          <a:ext uri="{FF2B5EF4-FFF2-40B4-BE49-F238E27FC236}">
                            <a16:creationId xmlns:a16="http://schemas.microsoft.com/office/drawing/2014/main" id="{3D8748F8-69DF-4F92-93B1-D01E8345F3E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1050" y="3533775"/>
                        <a:ext cx="4826000" cy="162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6837" name="Oval 53">
            <a:extLst>
              <a:ext uri="{FF2B5EF4-FFF2-40B4-BE49-F238E27FC236}">
                <a16:creationId xmlns:a16="http://schemas.microsoft.com/office/drawing/2014/main" id="{E44527DF-1AF6-44D7-8E44-75CCEC605D3B}"/>
              </a:ext>
            </a:extLst>
          </p:cNvPr>
          <p:cNvSpPr>
            <a:spLocks noChangeArrowheads="1"/>
          </p:cNvSpPr>
          <p:nvPr/>
        </p:nvSpPr>
        <p:spPr bwMode="auto">
          <a:xfrm>
            <a:off x="4427538" y="3500438"/>
            <a:ext cx="1225550" cy="576262"/>
          </a:xfrm>
          <a:prstGeom prst="ellipse">
            <a:avLst/>
          </a:prstGeom>
          <a:noFill/>
          <a:ln w="1905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46838" name="Line 54">
            <a:extLst>
              <a:ext uri="{FF2B5EF4-FFF2-40B4-BE49-F238E27FC236}">
                <a16:creationId xmlns:a16="http://schemas.microsoft.com/office/drawing/2014/main" id="{B36A67AB-7A80-4700-AC30-FD12BC77B6A1}"/>
              </a:ext>
            </a:extLst>
          </p:cNvPr>
          <p:cNvSpPr>
            <a:spLocks noChangeShapeType="1"/>
          </p:cNvSpPr>
          <p:nvPr/>
        </p:nvSpPr>
        <p:spPr bwMode="auto">
          <a:xfrm>
            <a:off x="4500563" y="4168775"/>
            <a:ext cx="1079500" cy="28733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6839" name="Line 55">
            <a:extLst>
              <a:ext uri="{FF2B5EF4-FFF2-40B4-BE49-F238E27FC236}">
                <a16:creationId xmlns:a16="http://schemas.microsoft.com/office/drawing/2014/main" id="{BF729FD6-73A7-4866-B956-B1BE3277C513}"/>
              </a:ext>
            </a:extLst>
          </p:cNvPr>
          <p:cNvSpPr>
            <a:spLocks noChangeShapeType="1"/>
          </p:cNvSpPr>
          <p:nvPr/>
        </p:nvSpPr>
        <p:spPr bwMode="auto">
          <a:xfrm flipH="1">
            <a:off x="4500563" y="4168775"/>
            <a:ext cx="1079500" cy="28733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6840" name="Line 56">
            <a:extLst>
              <a:ext uri="{FF2B5EF4-FFF2-40B4-BE49-F238E27FC236}">
                <a16:creationId xmlns:a16="http://schemas.microsoft.com/office/drawing/2014/main" id="{CAB7E056-CBA4-4A26-A9EC-DFE77A3F5376}"/>
              </a:ext>
            </a:extLst>
          </p:cNvPr>
          <p:cNvSpPr>
            <a:spLocks noChangeShapeType="1"/>
          </p:cNvSpPr>
          <p:nvPr/>
        </p:nvSpPr>
        <p:spPr bwMode="auto">
          <a:xfrm>
            <a:off x="4500563" y="4672013"/>
            <a:ext cx="1079500" cy="287337"/>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6841" name="Line 57">
            <a:extLst>
              <a:ext uri="{FF2B5EF4-FFF2-40B4-BE49-F238E27FC236}">
                <a16:creationId xmlns:a16="http://schemas.microsoft.com/office/drawing/2014/main" id="{DE4FB9EC-31CF-4579-9D94-7956A872FBD6}"/>
              </a:ext>
            </a:extLst>
          </p:cNvPr>
          <p:cNvSpPr>
            <a:spLocks noChangeShapeType="1"/>
          </p:cNvSpPr>
          <p:nvPr/>
        </p:nvSpPr>
        <p:spPr bwMode="auto">
          <a:xfrm flipH="1">
            <a:off x="4500563" y="4672013"/>
            <a:ext cx="1079500" cy="287337"/>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 name="Номер слайда 1">
            <a:extLst>
              <a:ext uri="{FF2B5EF4-FFF2-40B4-BE49-F238E27FC236}">
                <a16:creationId xmlns:a16="http://schemas.microsoft.com/office/drawing/2014/main" id="{D8014FDF-D826-43FA-8DC7-8CC0439FC4AF}"/>
              </a:ext>
            </a:extLst>
          </p:cNvPr>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3765C4E-649B-4C57-AC25-60586A39C732}" type="slidenum">
              <a:rPr lang="ru-RU" altLang="ru-RU" sz="2800">
                <a:solidFill>
                  <a:srgbClr val="FF0000"/>
                </a:solidFill>
              </a:rPr>
              <a:pPr/>
              <a:t>7</a:t>
            </a:fld>
            <a:endParaRPr lang="ru-RU" altLang="ru-RU"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683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683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684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684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68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a:extLst>
              <a:ext uri="{FF2B5EF4-FFF2-40B4-BE49-F238E27FC236}">
                <a16:creationId xmlns:a16="http://schemas.microsoft.com/office/drawing/2014/main" id="{C1A406D1-1BF1-4FDD-9901-830BB42D0D35}"/>
              </a:ext>
            </a:extLst>
          </p:cNvPr>
          <p:cNvSpPr>
            <a:spLocks noGrp="1" noChangeArrowheads="1"/>
          </p:cNvSpPr>
          <p:nvPr>
            <p:ph type="title"/>
          </p:nvPr>
        </p:nvSpPr>
        <p:spPr/>
        <p:txBody>
          <a:bodyPr/>
          <a:lstStyle/>
          <a:p>
            <a:r>
              <a:rPr lang="ru-RU" altLang="ru-RU" sz="4000"/>
              <a:t>Механизмы химических реакций</a:t>
            </a:r>
          </a:p>
        </p:txBody>
      </p:sp>
      <p:grpSp>
        <p:nvGrpSpPr>
          <p:cNvPr id="248864" name="Group 32">
            <a:extLst>
              <a:ext uri="{FF2B5EF4-FFF2-40B4-BE49-F238E27FC236}">
                <a16:creationId xmlns:a16="http://schemas.microsoft.com/office/drawing/2014/main" id="{BD18D3A2-A494-4405-B4B4-E4D86AA66D4E}"/>
              </a:ext>
            </a:extLst>
          </p:cNvPr>
          <p:cNvGrpSpPr>
            <a:grpSpLocks/>
          </p:cNvGrpSpPr>
          <p:nvPr/>
        </p:nvGrpSpPr>
        <p:grpSpPr bwMode="auto">
          <a:xfrm>
            <a:off x="3203575" y="1989138"/>
            <a:ext cx="2232025" cy="3317875"/>
            <a:chOff x="1973" y="1026"/>
            <a:chExt cx="1406" cy="2090"/>
          </a:xfrm>
        </p:grpSpPr>
        <p:sp>
          <p:nvSpPr>
            <p:cNvPr id="248843" name="AutoShape 11">
              <a:extLst>
                <a:ext uri="{FF2B5EF4-FFF2-40B4-BE49-F238E27FC236}">
                  <a16:creationId xmlns:a16="http://schemas.microsoft.com/office/drawing/2014/main" id="{22748DC1-0F0B-424E-B722-AF6E4A9BE35C}"/>
                </a:ext>
              </a:extLst>
            </p:cNvPr>
            <p:cNvSpPr>
              <a:spLocks noChangeArrowheads="1"/>
            </p:cNvSpPr>
            <p:nvPr/>
          </p:nvSpPr>
          <p:spPr bwMode="auto">
            <a:xfrm rot="1800000">
              <a:off x="2245" y="1933"/>
              <a:ext cx="862" cy="726"/>
            </a:xfrm>
            <a:prstGeom prst="hexagon">
              <a:avLst>
                <a:gd name="adj" fmla="val 29683"/>
                <a:gd name="vf" fmla="val 11547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48844" name="Text Box 12">
              <a:extLst>
                <a:ext uri="{FF2B5EF4-FFF2-40B4-BE49-F238E27FC236}">
                  <a16:creationId xmlns:a16="http://schemas.microsoft.com/office/drawing/2014/main" id="{AD117266-7832-4842-8612-D893165A46A4}"/>
                </a:ext>
              </a:extLst>
            </p:cNvPr>
            <p:cNvSpPr txBox="1">
              <a:spLocks noChangeArrowheads="1"/>
            </p:cNvSpPr>
            <p:nvPr/>
          </p:nvSpPr>
          <p:spPr bwMode="auto">
            <a:xfrm>
              <a:off x="2608" y="1752"/>
              <a:ext cx="139"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2400"/>
                <a:t>С</a:t>
              </a:r>
            </a:p>
          </p:txBody>
        </p:sp>
        <p:sp>
          <p:nvSpPr>
            <p:cNvPr id="248845" name="Text Box 13">
              <a:extLst>
                <a:ext uri="{FF2B5EF4-FFF2-40B4-BE49-F238E27FC236}">
                  <a16:creationId xmlns:a16="http://schemas.microsoft.com/office/drawing/2014/main" id="{5C69D991-C86D-434E-9EAF-BE868EBBA7FC}"/>
                </a:ext>
              </a:extLst>
            </p:cNvPr>
            <p:cNvSpPr txBox="1">
              <a:spLocks noChangeArrowheads="1"/>
            </p:cNvSpPr>
            <p:nvPr/>
          </p:nvSpPr>
          <p:spPr bwMode="auto">
            <a:xfrm>
              <a:off x="2608" y="2568"/>
              <a:ext cx="139"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2400"/>
                <a:t>С</a:t>
              </a:r>
            </a:p>
          </p:txBody>
        </p:sp>
        <p:sp>
          <p:nvSpPr>
            <p:cNvPr id="248846" name="Text Box 14">
              <a:extLst>
                <a:ext uri="{FF2B5EF4-FFF2-40B4-BE49-F238E27FC236}">
                  <a16:creationId xmlns:a16="http://schemas.microsoft.com/office/drawing/2014/main" id="{B71964C9-EA1E-4C19-A1AE-7CF1A4D71AB5}"/>
                </a:ext>
              </a:extLst>
            </p:cNvPr>
            <p:cNvSpPr txBox="1">
              <a:spLocks noChangeArrowheads="1"/>
            </p:cNvSpPr>
            <p:nvPr/>
          </p:nvSpPr>
          <p:spPr bwMode="auto">
            <a:xfrm>
              <a:off x="2971" y="2387"/>
              <a:ext cx="139"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2400"/>
                <a:t>С</a:t>
              </a:r>
            </a:p>
          </p:txBody>
        </p:sp>
        <p:sp>
          <p:nvSpPr>
            <p:cNvPr id="248847" name="Text Box 15">
              <a:extLst>
                <a:ext uri="{FF2B5EF4-FFF2-40B4-BE49-F238E27FC236}">
                  <a16:creationId xmlns:a16="http://schemas.microsoft.com/office/drawing/2014/main" id="{BC002920-A28F-494B-A5B9-D6F2B2B62D40}"/>
                </a:ext>
              </a:extLst>
            </p:cNvPr>
            <p:cNvSpPr txBox="1">
              <a:spLocks noChangeArrowheads="1"/>
            </p:cNvSpPr>
            <p:nvPr/>
          </p:nvSpPr>
          <p:spPr bwMode="auto">
            <a:xfrm>
              <a:off x="2971" y="1975"/>
              <a:ext cx="139"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2400"/>
                <a:t>С</a:t>
              </a:r>
            </a:p>
          </p:txBody>
        </p:sp>
        <p:sp>
          <p:nvSpPr>
            <p:cNvPr id="248848" name="Text Box 16">
              <a:extLst>
                <a:ext uri="{FF2B5EF4-FFF2-40B4-BE49-F238E27FC236}">
                  <a16:creationId xmlns:a16="http://schemas.microsoft.com/office/drawing/2014/main" id="{72BF1E09-ADAB-4F5F-BA20-AFE2567BAC8B}"/>
                </a:ext>
              </a:extLst>
            </p:cNvPr>
            <p:cNvSpPr txBox="1">
              <a:spLocks noChangeArrowheads="1"/>
            </p:cNvSpPr>
            <p:nvPr/>
          </p:nvSpPr>
          <p:spPr bwMode="auto">
            <a:xfrm>
              <a:off x="2245" y="1975"/>
              <a:ext cx="139"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2400"/>
                <a:t>С</a:t>
              </a:r>
            </a:p>
          </p:txBody>
        </p:sp>
        <p:sp>
          <p:nvSpPr>
            <p:cNvPr id="248849" name="Text Box 17">
              <a:extLst>
                <a:ext uri="{FF2B5EF4-FFF2-40B4-BE49-F238E27FC236}">
                  <a16:creationId xmlns:a16="http://schemas.microsoft.com/office/drawing/2014/main" id="{03178A7E-BAB6-4017-93E2-986BF788DB96}"/>
                </a:ext>
              </a:extLst>
            </p:cNvPr>
            <p:cNvSpPr txBox="1">
              <a:spLocks noChangeArrowheads="1"/>
            </p:cNvSpPr>
            <p:nvPr/>
          </p:nvSpPr>
          <p:spPr bwMode="auto">
            <a:xfrm>
              <a:off x="2245" y="2387"/>
              <a:ext cx="139"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2400"/>
                <a:t>С</a:t>
              </a:r>
            </a:p>
          </p:txBody>
        </p:sp>
        <p:sp>
          <p:nvSpPr>
            <p:cNvPr id="248850" name="Text Box 18">
              <a:extLst>
                <a:ext uri="{FF2B5EF4-FFF2-40B4-BE49-F238E27FC236}">
                  <a16:creationId xmlns:a16="http://schemas.microsoft.com/office/drawing/2014/main" id="{96589451-E129-4C41-BABC-0A5CE156CBB0}"/>
                </a:ext>
              </a:extLst>
            </p:cNvPr>
            <p:cNvSpPr txBox="1">
              <a:spLocks noChangeArrowheads="1"/>
            </p:cNvSpPr>
            <p:nvPr/>
          </p:nvSpPr>
          <p:spPr bwMode="auto">
            <a:xfrm>
              <a:off x="1973" y="2659"/>
              <a:ext cx="139"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2400"/>
                <a:t>Н</a:t>
              </a:r>
            </a:p>
          </p:txBody>
        </p:sp>
        <p:sp>
          <p:nvSpPr>
            <p:cNvPr id="248851" name="Text Box 19">
              <a:extLst>
                <a:ext uri="{FF2B5EF4-FFF2-40B4-BE49-F238E27FC236}">
                  <a16:creationId xmlns:a16="http://schemas.microsoft.com/office/drawing/2014/main" id="{26D8F165-2DF8-4CF7-830A-C4D0838B8F16}"/>
                </a:ext>
              </a:extLst>
            </p:cNvPr>
            <p:cNvSpPr txBox="1">
              <a:spLocks noChangeArrowheads="1"/>
            </p:cNvSpPr>
            <p:nvPr/>
          </p:nvSpPr>
          <p:spPr bwMode="auto">
            <a:xfrm>
              <a:off x="2608" y="2886"/>
              <a:ext cx="139"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2400"/>
                <a:t>Н</a:t>
              </a:r>
            </a:p>
          </p:txBody>
        </p:sp>
        <p:sp>
          <p:nvSpPr>
            <p:cNvPr id="248852" name="Text Box 20">
              <a:extLst>
                <a:ext uri="{FF2B5EF4-FFF2-40B4-BE49-F238E27FC236}">
                  <a16:creationId xmlns:a16="http://schemas.microsoft.com/office/drawing/2014/main" id="{75B55D74-D493-4EDA-8E03-DF18C32EBDFD}"/>
                </a:ext>
              </a:extLst>
            </p:cNvPr>
            <p:cNvSpPr txBox="1">
              <a:spLocks noChangeArrowheads="1"/>
            </p:cNvSpPr>
            <p:nvPr/>
          </p:nvSpPr>
          <p:spPr bwMode="auto">
            <a:xfrm>
              <a:off x="3240" y="2659"/>
              <a:ext cx="139"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2400"/>
                <a:t>Н</a:t>
              </a:r>
            </a:p>
          </p:txBody>
        </p:sp>
        <p:sp>
          <p:nvSpPr>
            <p:cNvPr id="248853" name="Text Box 21">
              <a:extLst>
                <a:ext uri="{FF2B5EF4-FFF2-40B4-BE49-F238E27FC236}">
                  <a16:creationId xmlns:a16="http://schemas.microsoft.com/office/drawing/2014/main" id="{BEF53FC0-2D01-4382-8F30-249309C6F076}"/>
                </a:ext>
              </a:extLst>
            </p:cNvPr>
            <p:cNvSpPr txBox="1">
              <a:spLocks noChangeArrowheads="1"/>
            </p:cNvSpPr>
            <p:nvPr/>
          </p:nvSpPr>
          <p:spPr bwMode="auto">
            <a:xfrm>
              <a:off x="3198" y="1749"/>
              <a:ext cx="139"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2400"/>
                <a:t>Н</a:t>
              </a:r>
            </a:p>
          </p:txBody>
        </p:sp>
        <p:sp>
          <p:nvSpPr>
            <p:cNvPr id="248854" name="Text Box 22">
              <a:extLst>
                <a:ext uri="{FF2B5EF4-FFF2-40B4-BE49-F238E27FC236}">
                  <a16:creationId xmlns:a16="http://schemas.microsoft.com/office/drawing/2014/main" id="{62A9D8C0-1C91-4A2E-AF07-F7FCB26F996B}"/>
                </a:ext>
              </a:extLst>
            </p:cNvPr>
            <p:cNvSpPr txBox="1">
              <a:spLocks noChangeArrowheads="1"/>
            </p:cNvSpPr>
            <p:nvPr/>
          </p:nvSpPr>
          <p:spPr bwMode="auto">
            <a:xfrm>
              <a:off x="2608" y="1434"/>
              <a:ext cx="149"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ru-RU" sz="2400"/>
                <a:t>O</a:t>
              </a:r>
              <a:endParaRPr lang="ru-RU" altLang="ru-RU" sz="2400"/>
            </a:p>
          </p:txBody>
        </p:sp>
        <p:sp>
          <p:nvSpPr>
            <p:cNvPr id="248855" name="Text Box 23">
              <a:extLst>
                <a:ext uri="{FF2B5EF4-FFF2-40B4-BE49-F238E27FC236}">
                  <a16:creationId xmlns:a16="http://schemas.microsoft.com/office/drawing/2014/main" id="{A35890A8-2D49-49A7-ACCD-950979A49B07}"/>
                </a:ext>
              </a:extLst>
            </p:cNvPr>
            <p:cNvSpPr txBox="1">
              <a:spLocks noChangeArrowheads="1"/>
            </p:cNvSpPr>
            <p:nvPr/>
          </p:nvSpPr>
          <p:spPr bwMode="auto">
            <a:xfrm>
              <a:off x="1973" y="1752"/>
              <a:ext cx="139"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2400"/>
                <a:t>Н</a:t>
              </a:r>
            </a:p>
          </p:txBody>
        </p:sp>
        <p:sp>
          <p:nvSpPr>
            <p:cNvPr id="248856" name="Text Box 24">
              <a:extLst>
                <a:ext uri="{FF2B5EF4-FFF2-40B4-BE49-F238E27FC236}">
                  <a16:creationId xmlns:a16="http://schemas.microsoft.com/office/drawing/2014/main" id="{0940DA8A-D11E-4760-9393-60FBC917C5F6}"/>
                </a:ext>
              </a:extLst>
            </p:cNvPr>
            <p:cNvSpPr txBox="1">
              <a:spLocks noChangeArrowheads="1"/>
            </p:cNvSpPr>
            <p:nvPr/>
          </p:nvSpPr>
          <p:spPr bwMode="auto">
            <a:xfrm>
              <a:off x="2608" y="1026"/>
              <a:ext cx="139"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ru-RU" altLang="ru-RU" sz="2400"/>
                <a:t>Н</a:t>
              </a:r>
            </a:p>
          </p:txBody>
        </p:sp>
        <p:sp>
          <p:nvSpPr>
            <p:cNvPr id="248857" name="Line 25">
              <a:extLst>
                <a:ext uri="{FF2B5EF4-FFF2-40B4-BE49-F238E27FC236}">
                  <a16:creationId xmlns:a16="http://schemas.microsoft.com/office/drawing/2014/main" id="{6B3BE15E-E39B-4479-B1A7-BB93EFA01D17}"/>
                </a:ext>
              </a:extLst>
            </p:cNvPr>
            <p:cNvSpPr>
              <a:spLocks noChangeShapeType="1"/>
            </p:cNvSpPr>
            <p:nvPr/>
          </p:nvSpPr>
          <p:spPr bwMode="auto">
            <a:xfrm>
              <a:off x="2154" y="1933"/>
              <a:ext cx="91"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8858" name="Line 26">
              <a:extLst>
                <a:ext uri="{FF2B5EF4-FFF2-40B4-BE49-F238E27FC236}">
                  <a16:creationId xmlns:a16="http://schemas.microsoft.com/office/drawing/2014/main" id="{483D1315-620E-4407-B002-43E0554CB874}"/>
                </a:ext>
              </a:extLst>
            </p:cNvPr>
            <p:cNvSpPr>
              <a:spLocks noChangeShapeType="1"/>
            </p:cNvSpPr>
            <p:nvPr/>
          </p:nvSpPr>
          <p:spPr bwMode="auto">
            <a:xfrm flipH="1">
              <a:off x="2154" y="2614"/>
              <a:ext cx="91" cy="9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8859" name="Line 27">
              <a:extLst>
                <a:ext uri="{FF2B5EF4-FFF2-40B4-BE49-F238E27FC236}">
                  <a16:creationId xmlns:a16="http://schemas.microsoft.com/office/drawing/2014/main" id="{D0878299-C3AC-4A1B-8360-5F9602CD2C9E}"/>
                </a:ext>
              </a:extLst>
            </p:cNvPr>
            <p:cNvSpPr>
              <a:spLocks noChangeShapeType="1"/>
            </p:cNvSpPr>
            <p:nvPr/>
          </p:nvSpPr>
          <p:spPr bwMode="auto">
            <a:xfrm>
              <a:off x="2681" y="2771"/>
              <a:ext cx="0" cy="13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8860" name="Line 28">
              <a:extLst>
                <a:ext uri="{FF2B5EF4-FFF2-40B4-BE49-F238E27FC236}">
                  <a16:creationId xmlns:a16="http://schemas.microsoft.com/office/drawing/2014/main" id="{BCBFF029-6246-4BAE-8142-35AC8C5B678E}"/>
                </a:ext>
              </a:extLst>
            </p:cNvPr>
            <p:cNvSpPr>
              <a:spLocks noChangeShapeType="1"/>
            </p:cNvSpPr>
            <p:nvPr/>
          </p:nvSpPr>
          <p:spPr bwMode="auto">
            <a:xfrm>
              <a:off x="3152" y="2568"/>
              <a:ext cx="91"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8861" name="Line 29">
              <a:extLst>
                <a:ext uri="{FF2B5EF4-FFF2-40B4-BE49-F238E27FC236}">
                  <a16:creationId xmlns:a16="http://schemas.microsoft.com/office/drawing/2014/main" id="{7E0450A6-7746-47FC-A7BD-C9E060632F46}"/>
                </a:ext>
              </a:extLst>
            </p:cNvPr>
            <p:cNvSpPr>
              <a:spLocks noChangeShapeType="1"/>
            </p:cNvSpPr>
            <p:nvPr/>
          </p:nvSpPr>
          <p:spPr bwMode="auto">
            <a:xfrm flipV="1">
              <a:off x="3107" y="1933"/>
              <a:ext cx="91"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8862" name="Line 30">
              <a:extLst>
                <a:ext uri="{FF2B5EF4-FFF2-40B4-BE49-F238E27FC236}">
                  <a16:creationId xmlns:a16="http://schemas.microsoft.com/office/drawing/2014/main" id="{3D7D8EA5-F9D1-4549-B95F-5CD32D7B1559}"/>
                </a:ext>
              </a:extLst>
            </p:cNvPr>
            <p:cNvSpPr>
              <a:spLocks noChangeShapeType="1"/>
            </p:cNvSpPr>
            <p:nvPr/>
          </p:nvSpPr>
          <p:spPr bwMode="auto">
            <a:xfrm flipV="1">
              <a:off x="2681" y="1661"/>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8863" name="Line 31">
              <a:extLst>
                <a:ext uri="{FF2B5EF4-FFF2-40B4-BE49-F238E27FC236}">
                  <a16:creationId xmlns:a16="http://schemas.microsoft.com/office/drawing/2014/main" id="{15118434-D339-4838-BED9-4546A6DB6CA7}"/>
                </a:ext>
              </a:extLst>
            </p:cNvPr>
            <p:cNvSpPr>
              <a:spLocks noChangeShapeType="1"/>
            </p:cNvSpPr>
            <p:nvPr/>
          </p:nvSpPr>
          <p:spPr bwMode="auto">
            <a:xfrm flipV="1">
              <a:off x="2677" y="1253"/>
              <a:ext cx="0" cy="18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pSp>
      <p:sp>
        <p:nvSpPr>
          <p:cNvPr id="248867" name="Line 35">
            <a:extLst>
              <a:ext uri="{FF2B5EF4-FFF2-40B4-BE49-F238E27FC236}">
                <a16:creationId xmlns:a16="http://schemas.microsoft.com/office/drawing/2014/main" id="{848322E4-99AD-4BF2-A5A6-F00C1E108338}"/>
              </a:ext>
            </a:extLst>
          </p:cNvPr>
          <p:cNvSpPr>
            <a:spLocks noChangeShapeType="1"/>
          </p:cNvSpPr>
          <p:nvPr/>
        </p:nvSpPr>
        <p:spPr bwMode="auto">
          <a:xfrm>
            <a:off x="4572000" y="2205038"/>
            <a:ext cx="647700" cy="863600"/>
          </a:xfrm>
          <a:prstGeom prst="line">
            <a:avLst/>
          </a:prstGeom>
          <a:noFill/>
          <a:ln w="3175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8868" name="Line 36">
            <a:extLst>
              <a:ext uri="{FF2B5EF4-FFF2-40B4-BE49-F238E27FC236}">
                <a16:creationId xmlns:a16="http://schemas.microsoft.com/office/drawing/2014/main" id="{08FB3500-2541-4046-B4FC-27172755E267}"/>
              </a:ext>
            </a:extLst>
          </p:cNvPr>
          <p:cNvSpPr>
            <a:spLocks noChangeShapeType="1"/>
          </p:cNvSpPr>
          <p:nvPr/>
        </p:nvSpPr>
        <p:spPr bwMode="auto">
          <a:xfrm rot="10800000">
            <a:off x="4500563" y="2349500"/>
            <a:ext cx="576262" cy="792163"/>
          </a:xfrm>
          <a:prstGeom prst="line">
            <a:avLst/>
          </a:prstGeom>
          <a:noFill/>
          <a:ln w="3175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8869" name="Line 37">
            <a:extLst>
              <a:ext uri="{FF2B5EF4-FFF2-40B4-BE49-F238E27FC236}">
                <a16:creationId xmlns:a16="http://schemas.microsoft.com/office/drawing/2014/main" id="{8977AD2A-C5A8-472E-ADFB-5777CBE36CEC}"/>
              </a:ext>
            </a:extLst>
          </p:cNvPr>
          <p:cNvSpPr>
            <a:spLocks noChangeShapeType="1"/>
          </p:cNvSpPr>
          <p:nvPr/>
        </p:nvSpPr>
        <p:spPr bwMode="auto">
          <a:xfrm>
            <a:off x="4500563" y="2276475"/>
            <a:ext cx="0" cy="2592388"/>
          </a:xfrm>
          <a:prstGeom prst="line">
            <a:avLst/>
          </a:prstGeom>
          <a:noFill/>
          <a:ln w="3175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8870" name="Line 38">
            <a:extLst>
              <a:ext uri="{FF2B5EF4-FFF2-40B4-BE49-F238E27FC236}">
                <a16:creationId xmlns:a16="http://schemas.microsoft.com/office/drawing/2014/main" id="{0A211F84-12BD-4CE0-B5E1-C27B44071A84}"/>
              </a:ext>
            </a:extLst>
          </p:cNvPr>
          <p:cNvSpPr>
            <a:spLocks noChangeShapeType="1"/>
          </p:cNvSpPr>
          <p:nvPr/>
        </p:nvSpPr>
        <p:spPr bwMode="auto">
          <a:xfrm rot="10800000">
            <a:off x="4356100" y="2205038"/>
            <a:ext cx="0" cy="2663825"/>
          </a:xfrm>
          <a:prstGeom prst="line">
            <a:avLst/>
          </a:prstGeom>
          <a:noFill/>
          <a:ln w="3175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 name="Номер слайда 1">
            <a:extLst>
              <a:ext uri="{FF2B5EF4-FFF2-40B4-BE49-F238E27FC236}">
                <a16:creationId xmlns:a16="http://schemas.microsoft.com/office/drawing/2014/main" id="{C64D90E1-60E5-4820-BE35-8CBB4C9D2BBF}"/>
              </a:ext>
            </a:extLst>
          </p:cNvPr>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3765C4E-649B-4C57-AC25-60586A39C732}" type="slidenum">
              <a:rPr lang="ru-RU" altLang="ru-RU" sz="2800">
                <a:solidFill>
                  <a:srgbClr val="FF0000"/>
                </a:solidFill>
              </a:rPr>
              <a:pPr/>
              <a:t>8</a:t>
            </a:fld>
            <a:endParaRPr lang="ru-RU" altLang="ru-RU"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886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886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4887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88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a:extLst>
              <a:ext uri="{FF2B5EF4-FFF2-40B4-BE49-F238E27FC236}">
                <a16:creationId xmlns:a16="http://schemas.microsoft.com/office/drawing/2014/main" id="{556A2D55-D660-45F5-856F-A4A5F30B7538}"/>
              </a:ext>
            </a:extLst>
          </p:cNvPr>
          <p:cNvSpPr>
            <a:spLocks noGrp="1" noChangeArrowheads="1"/>
          </p:cNvSpPr>
          <p:nvPr>
            <p:ph type="title"/>
          </p:nvPr>
        </p:nvSpPr>
        <p:spPr/>
        <p:txBody>
          <a:bodyPr/>
          <a:lstStyle/>
          <a:p>
            <a:r>
              <a:rPr lang="ru-RU" altLang="ru-RU" sz="4000"/>
              <a:t>Механизмы химических реакций</a:t>
            </a:r>
          </a:p>
        </p:txBody>
      </p:sp>
      <p:grpSp>
        <p:nvGrpSpPr>
          <p:cNvPr id="249891" name="Group 35">
            <a:extLst>
              <a:ext uri="{FF2B5EF4-FFF2-40B4-BE49-F238E27FC236}">
                <a16:creationId xmlns:a16="http://schemas.microsoft.com/office/drawing/2014/main" id="{AA44525E-F88F-4312-A290-B9BCCF1AD327}"/>
              </a:ext>
            </a:extLst>
          </p:cNvPr>
          <p:cNvGrpSpPr>
            <a:grpSpLocks/>
          </p:cNvGrpSpPr>
          <p:nvPr/>
        </p:nvGrpSpPr>
        <p:grpSpPr bwMode="auto">
          <a:xfrm>
            <a:off x="1979613" y="2636838"/>
            <a:ext cx="1368425" cy="1655762"/>
            <a:chOff x="703" y="1797"/>
            <a:chExt cx="862" cy="1043"/>
          </a:xfrm>
        </p:grpSpPr>
        <p:sp>
          <p:nvSpPr>
            <p:cNvPr id="249860" name="AutoShape 4">
              <a:extLst>
                <a:ext uri="{FF2B5EF4-FFF2-40B4-BE49-F238E27FC236}">
                  <a16:creationId xmlns:a16="http://schemas.microsoft.com/office/drawing/2014/main" id="{49046525-9C99-4608-97D2-5EC37B93D341}"/>
                </a:ext>
              </a:extLst>
            </p:cNvPr>
            <p:cNvSpPr>
              <a:spLocks noChangeArrowheads="1"/>
            </p:cNvSpPr>
            <p:nvPr/>
          </p:nvSpPr>
          <p:spPr bwMode="auto">
            <a:xfrm rot="1800000">
              <a:off x="703" y="2114"/>
              <a:ext cx="862" cy="726"/>
            </a:xfrm>
            <a:prstGeom prst="hexagon">
              <a:avLst>
                <a:gd name="adj" fmla="val 29683"/>
                <a:gd name="vf" fmla="val 11547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49871" name="Text Box 15">
              <a:extLst>
                <a:ext uri="{FF2B5EF4-FFF2-40B4-BE49-F238E27FC236}">
                  <a16:creationId xmlns:a16="http://schemas.microsoft.com/office/drawing/2014/main" id="{ADA38907-EEC5-47BD-85D9-4370242F6962}"/>
                </a:ext>
              </a:extLst>
            </p:cNvPr>
            <p:cNvSpPr txBox="1">
              <a:spLocks noChangeArrowheads="1"/>
            </p:cNvSpPr>
            <p:nvPr/>
          </p:nvSpPr>
          <p:spPr bwMode="auto">
            <a:xfrm>
              <a:off x="1066" y="1797"/>
              <a:ext cx="288"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ru-RU" sz="2400"/>
                <a:t>OD</a:t>
              </a:r>
              <a:endParaRPr lang="ru-RU" altLang="ru-RU" sz="2400"/>
            </a:p>
          </p:txBody>
        </p:sp>
      </p:grpSp>
      <p:grpSp>
        <p:nvGrpSpPr>
          <p:cNvPr id="249892" name="Group 36">
            <a:extLst>
              <a:ext uri="{FF2B5EF4-FFF2-40B4-BE49-F238E27FC236}">
                <a16:creationId xmlns:a16="http://schemas.microsoft.com/office/drawing/2014/main" id="{D9725534-3A7A-450A-A513-153B26B6F1DB}"/>
              </a:ext>
            </a:extLst>
          </p:cNvPr>
          <p:cNvGrpSpPr>
            <a:grpSpLocks/>
          </p:cNvGrpSpPr>
          <p:nvPr/>
        </p:nvGrpSpPr>
        <p:grpSpPr bwMode="auto">
          <a:xfrm>
            <a:off x="4932363" y="1557338"/>
            <a:ext cx="1511300" cy="1655762"/>
            <a:chOff x="3107" y="981"/>
            <a:chExt cx="952" cy="1043"/>
          </a:xfrm>
        </p:grpSpPr>
        <p:sp>
          <p:nvSpPr>
            <p:cNvPr id="249885" name="AutoShape 29">
              <a:extLst>
                <a:ext uri="{FF2B5EF4-FFF2-40B4-BE49-F238E27FC236}">
                  <a16:creationId xmlns:a16="http://schemas.microsoft.com/office/drawing/2014/main" id="{431CB865-FF44-4456-9217-F802B1DD6FCF}"/>
                </a:ext>
              </a:extLst>
            </p:cNvPr>
            <p:cNvSpPr>
              <a:spLocks noChangeArrowheads="1"/>
            </p:cNvSpPr>
            <p:nvPr/>
          </p:nvSpPr>
          <p:spPr bwMode="auto">
            <a:xfrm rot="1800000">
              <a:off x="3107" y="1298"/>
              <a:ext cx="862" cy="726"/>
            </a:xfrm>
            <a:prstGeom prst="hexagon">
              <a:avLst>
                <a:gd name="adj" fmla="val 29683"/>
                <a:gd name="vf" fmla="val 11547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49886" name="Text Box 30">
              <a:extLst>
                <a:ext uri="{FF2B5EF4-FFF2-40B4-BE49-F238E27FC236}">
                  <a16:creationId xmlns:a16="http://schemas.microsoft.com/office/drawing/2014/main" id="{655E6C11-EA99-472F-A84E-780D12BCD051}"/>
                </a:ext>
              </a:extLst>
            </p:cNvPr>
            <p:cNvSpPr txBox="1">
              <a:spLocks noChangeArrowheads="1"/>
            </p:cNvSpPr>
            <p:nvPr/>
          </p:nvSpPr>
          <p:spPr bwMode="auto">
            <a:xfrm>
              <a:off x="3470" y="981"/>
              <a:ext cx="288"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ru-RU" sz="2400"/>
                <a:t>OH</a:t>
              </a:r>
              <a:endParaRPr lang="ru-RU" altLang="ru-RU" sz="2400"/>
            </a:p>
          </p:txBody>
        </p:sp>
        <p:sp>
          <p:nvSpPr>
            <p:cNvPr id="249889" name="Text Box 33">
              <a:extLst>
                <a:ext uri="{FF2B5EF4-FFF2-40B4-BE49-F238E27FC236}">
                  <a16:creationId xmlns:a16="http://schemas.microsoft.com/office/drawing/2014/main" id="{6AE7A0D8-C12C-41B0-8D92-40B414F9D860}"/>
                </a:ext>
              </a:extLst>
            </p:cNvPr>
            <p:cNvSpPr txBox="1">
              <a:spLocks noChangeArrowheads="1"/>
            </p:cNvSpPr>
            <p:nvPr/>
          </p:nvSpPr>
          <p:spPr bwMode="auto">
            <a:xfrm>
              <a:off x="3920" y="1253"/>
              <a:ext cx="139"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ru-RU" sz="2400"/>
                <a:t>D</a:t>
              </a:r>
              <a:endParaRPr lang="ru-RU" altLang="ru-RU" sz="2400"/>
            </a:p>
          </p:txBody>
        </p:sp>
      </p:grpSp>
      <p:grpSp>
        <p:nvGrpSpPr>
          <p:cNvPr id="249893" name="Group 37">
            <a:extLst>
              <a:ext uri="{FF2B5EF4-FFF2-40B4-BE49-F238E27FC236}">
                <a16:creationId xmlns:a16="http://schemas.microsoft.com/office/drawing/2014/main" id="{2315F7C1-0BB0-4F27-8BD2-F9D9FAB525CF}"/>
              </a:ext>
            </a:extLst>
          </p:cNvPr>
          <p:cNvGrpSpPr>
            <a:grpSpLocks/>
          </p:cNvGrpSpPr>
          <p:nvPr/>
        </p:nvGrpSpPr>
        <p:grpSpPr bwMode="auto">
          <a:xfrm>
            <a:off x="5003800" y="3573463"/>
            <a:ext cx="1368425" cy="2159000"/>
            <a:chOff x="3152" y="2569"/>
            <a:chExt cx="862" cy="1360"/>
          </a:xfrm>
        </p:grpSpPr>
        <p:sp>
          <p:nvSpPr>
            <p:cNvPr id="249887" name="AutoShape 31">
              <a:extLst>
                <a:ext uri="{FF2B5EF4-FFF2-40B4-BE49-F238E27FC236}">
                  <a16:creationId xmlns:a16="http://schemas.microsoft.com/office/drawing/2014/main" id="{FABD5F48-7FBE-4A55-8ECB-3E63025D2D38}"/>
                </a:ext>
              </a:extLst>
            </p:cNvPr>
            <p:cNvSpPr>
              <a:spLocks noChangeArrowheads="1"/>
            </p:cNvSpPr>
            <p:nvPr/>
          </p:nvSpPr>
          <p:spPr bwMode="auto">
            <a:xfrm rot="1800000">
              <a:off x="3152" y="2886"/>
              <a:ext cx="862" cy="726"/>
            </a:xfrm>
            <a:prstGeom prst="hexagon">
              <a:avLst>
                <a:gd name="adj" fmla="val 29683"/>
                <a:gd name="vf" fmla="val 11547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49888" name="Text Box 32">
              <a:extLst>
                <a:ext uri="{FF2B5EF4-FFF2-40B4-BE49-F238E27FC236}">
                  <a16:creationId xmlns:a16="http://schemas.microsoft.com/office/drawing/2014/main" id="{73F0AFA3-A79C-46A7-A25D-CD4BCCC501A6}"/>
                </a:ext>
              </a:extLst>
            </p:cNvPr>
            <p:cNvSpPr txBox="1">
              <a:spLocks noChangeArrowheads="1"/>
            </p:cNvSpPr>
            <p:nvPr/>
          </p:nvSpPr>
          <p:spPr bwMode="auto">
            <a:xfrm>
              <a:off x="3515" y="2569"/>
              <a:ext cx="288"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ru-RU" sz="2400"/>
                <a:t>OH</a:t>
              </a:r>
              <a:endParaRPr lang="ru-RU" altLang="ru-RU" sz="2400"/>
            </a:p>
          </p:txBody>
        </p:sp>
        <p:sp>
          <p:nvSpPr>
            <p:cNvPr id="249890" name="Text Box 34">
              <a:extLst>
                <a:ext uri="{FF2B5EF4-FFF2-40B4-BE49-F238E27FC236}">
                  <a16:creationId xmlns:a16="http://schemas.microsoft.com/office/drawing/2014/main" id="{19D0673B-BD1C-415E-B6E4-FD234ABE0729}"/>
                </a:ext>
              </a:extLst>
            </p:cNvPr>
            <p:cNvSpPr txBox="1">
              <a:spLocks noChangeArrowheads="1"/>
            </p:cNvSpPr>
            <p:nvPr/>
          </p:nvSpPr>
          <p:spPr bwMode="auto">
            <a:xfrm>
              <a:off x="3515" y="3699"/>
              <a:ext cx="139"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ru-RU" sz="2400"/>
                <a:t>D</a:t>
              </a:r>
              <a:endParaRPr lang="ru-RU" altLang="ru-RU" sz="2400"/>
            </a:p>
          </p:txBody>
        </p:sp>
      </p:grpSp>
      <p:sp>
        <p:nvSpPr>
          <p:cNvPr id="249894" name="Line 38">
            <a:extLst>
              <a:ext uri="{FF2B5EF4-FFF2-40B4-BE49-F238E27FC236}">
                <a16:creationId xmlns:a16="http://schemas.microsoft.com/office/drawing/2014/main" id="{AC495A90-3373-49AE-8D22-E4224268D085}"/>
              </a:ext>
            </a:extLst>
          </p:cNvPr>
          <p:cNvSpPr>
            <a:spLocks noChangeShapeType="1"/>
          </p:cNvSpPr>
          <p:nvPr/>
        </p:nvSpPr>
        <p:spPr bwMode="auto">
          <a:xfrm flipV="1">
            <a:off x="3563938" y="3068638"/>
            <a:ext cx="1223962" cy="576262"/>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9895" name="Line 39">
            <a:extLst>
              <a:ext uri="{FF2B5EF4-FFF2-40B4-BE49-F238E27FC236}">
                <a16:creationId xmlns:a16="http://schemas.microsoft.com/office/drawing/2014/main" id="{98967FE7-4A51-4C24-91B3-029F4BF6009C}"/>
              </a:ext>
            </a:extLst>
          </p:cNvPr>
          <p:cNvSpPr>
            <a:spLocks noChangeShapeType="1"/>
          </p:cNvSpPr>
          <p:nvPr/>
        </p:nvSpPr>
        <p:spPr bwMode="auto">
          <a:xfrm>
            <a:off x="3563938" y="3716338"/>
            <a:ext cx="1223962" cy="576262"/>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249896" name="Object 40">
            <a:extLst>
              <a:ext uri="{FF2B5EF4-FFF2-40B4-BE49-F238E27FC236}">
                <a16:creationId xmlns:a16="http://schemas.microsoft.com/office/drawing/2014/main" id="{3542F1C1-B8D7-4FC3-A416-21316D24BA57}"/>
              </a:ext>
            </a:extLst>
          </p:cNvPr>
          <p:cNvGraphicFramePr>
            <a:graphicFrameLocks noGrp="1" noChangeAspect="1"/>
          </p:cNvGraphicFramePr>
          <p:nvPr>
            <p:ph sz="half" idx="1"/>
            <p:extLst>
              <p:ext uri="{D42A27DB-BD31-4B8C-83A1-F6EECF244321}">
                <p14:modId xmlns:p14="http://schemas.microsoft.com/office/powerpoint/2010/main" val="1321431498"/>
              </p:ext>
            </p:extLst>
          </p:nvPr>
        </p:nvGraphicFramePr>
        <p:xfrm>
          <a:off x="119856" y="5924550"/>
          <a:ext cx="8904288" cy="457200"/>
        </p:xfrm>
        <a:graphic>
          <a:graphicData uri="http://schemas.openxmlformats.org/presentationml/2006/ole">
            <mc:AlternateContent xmlns:mc="http://schemas.openxmlformats.org/markup-compatibility/2006">
              <mc:Choice xmlns:v="urn:schemas-microsoft-com:vml" Requires="v">
                <p:oleObj name="Формула" r:id="rId3" imgW="4444920" imgH="228600" progId="Equation.3">
                  <p:embed/>
                </p:oleObj>
              </mc:Choice>
              <mc:Fallback>
                <p:oleObj name="Формула" r:id="rId3" imgW="4444920" imgH="228600" progId="Equation.3">
                  <p:embed/>
                  <p:pic>
                    <p:nvPicPr>
                      <p:cNvPr id="249896" name="Object 40">
                        <a:extLst>
                          <a:ext uri="{FF2B5EF4-FFF2-40B4-BE49-F238E27FC236}">
                            <a16:creationId xmlns:a16="http://schemas.microsoft.com/office/drawing/2014/main" id="{3542F1C1-B8D7-4FC3-A416-21316D24BA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856" y="5924550"/>
                        <a:ext cx="8904288"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Номер слайда 1">
            <a:extLst>
              <a:ext uri="{FF2B5EF4-FFF2-40B4-BE49-F238E27FC236}">
                <a16:creationId xmlns:a16="http://schemas.microsoft.com/office/drawing/2014/main" id="{5D50F06C-532B-44E5-835C-BFB85122C371}"/>
              </a:ext>
            </a:extLst>
          </p:cNvPr>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3765C4E-649B-4C57-AC25-60586A39C732}" type="slidenum">
              <a:rPr lang="ru-RU" altLang="ru-RU" sz="2800">
                <a:solidFill>
                  <a:srgbClr val="FF0000"/>
                </a:solidFill>
              </a:rPr>
              <a:pPr/>
              <a:t>9</a:t>
            </a:fld>
            <a:endParaRPr lang="ru-RU" altLang="ru-RU" sz="2800" dirty="0">
              <a:solidFill>
                <a:srgbClr val="FF0000"/>
              </a:solidFill>
            </a:endParaRPr>
          </a:p>
        </p:txBody>
      </p:sp>
    </p:spTree>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5358</TotalTime>
  <Words>2603</Words>
  <Application>Microsoft Office PowerPoint</Application>
  <PresentationFormat>Экран (4:3)</PresentationFormat>
  <Paragraphs>111</Paragraphs>
  <Slides>17</Slides>
  <Notes>16</Notes>
  <HiddenSlides>0</HiddenSlides>
  <MMClips>0</MMClips>
  <ScaleCrop>false</ScaleCrop>
  <HeadingPairs>
    <vt:vector size="8" baseType="variant">
      <vt:variant>
        <vt:lpstr>Использованные шрифты</vt:lpstr>
      </vt:variant>
      <vt:variant>
        <vt:i4>4</vt:i4>
      </vt:variant>
      <vt:variant>
        <vt:lpstr>Тема</vt:lpstr>
      </vt:variant>
      <vt:variant>
        <vt:i4>1</vt:i4>
      </vt:variant>
      <vt:variant>
        <vt:lpstr>Внедренные серверы OLE</vt:lpstr>
      </vt:variant>
      <vt:variant>
        <vt:i4>2</vt:i4>
      </vt:variant>
      <vt:variant>
        <vt:lpstr>Заголовки слайдов</vt:lpstr>
      </vt:variant>
      <vt:variant>
        <vt:i4>17</vt:i4>
      </vt:variant>
    </vt:vector>
  </HeadingPairs>
  <TitlesOfParts>
    <vt:vector size="24" baseType="lpstr">
      <vt:lpstr>Arial</vt:lpstr>
      <vt:lpstr>Calibri</vt:lpstr>
      <vt:lpstr>Cambria Math</vt:lpstr>
      <vt:lpstr>Times New Roman</vt:lpstr>
      <vt:lpstr>Оформление по умолчанию</vt:lpstr>
      <vt:lpstr>Формула</vt:lpstr>
      <vt:lpstr>PHOTO-PAINT</vt:lpstr>
      <vt:lpstr>Изотопные индикаторы (метки)</vt:lpstr>
      <vt:lpstr>Реакции обмена</vt:lpstr>
      <vt:lpstr>Реакции обмена</vt:lpstr>
      <vt:lpstr>Кинетика реакций обмена</vt:lpstr>
      <vt:lpstr>Кинетика реакций обмена</vt:lpstr>
      <vt:lpstr>Механизмы химических реакций</vt:lpstr>
      <vt:lpstr>Механизмы химических реакций</vt:lpstr>
      <vt:lpstr>Механизмы химических реакций</vt:lpstr>
      <vt:lpstr>Механизмы химических реакций</vt:lpstr>
      <vt:lpstr>Механизмы химических реакций</vt:lpstr>
      <vt:lpstr>Механизмы химических реакций</vt:lpstr>
      <vt:lpstr>Аналитическая химия</vt:lpstr>
      <vt:lpstr>Аналитическая химия</vt:lpstr>
      <vt:lpstr>Аналитическая химия</vt:lpstr>
      <vt:lpstr>Биохимия</vt:lpstr>
      <vt:lpstr>Биохимия</vt:lpstr>
      <vt:lpstr>Презентация PowerPoint</vt:lpstr>
    </vt:vector>
  </TitlesOfParts>
  <Company>RADIOECOLOGY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Альфа-спектрометрия с применением ППД</dc:title>
  <dc:creator>Manakhov</dc:creator>
  <cp:lastModifiedBy>D.V. Manakhov</cp:lastModifiedBy>
  <cp:revision>77</cp:revision>
  <dcterms:created xsi:type="dcterms:W3CDTF">2012-03-02T06:42:00Z</dcterms:created>
  <dcterms:modified xsi:type="dcterms:W3CDTF">2022-11-01T21:24:15Z</dcterms:modified>
</cp:coreProperties>
</file>