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6600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0" autoAdjust="0"/>
    <p:restoredTop sz="72761" autoAdjust="0"/>
  </p:normalViewPr>
  <p:slideViewPr>
    <p:cSldViewPr>
      <p:cViewPr varScale="1">
        <p:scale>
          <a:sx n="59" d="100"/>
          <a:sy n="59" d="100"/>
        </p:scale>
        <p:origin x="2059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.V. Manakhov" userId="56fc202244518b9b" providerId="LiveId" clId="{DEDCEECE-51F4-4134-A0B8-F62781A88C19}"/>
    <pc:docChg chg="modSld">
      <pc:chgData name="D.V. Manakhov" userId="56fc202244518b9b" providerId="LiveId" clId="{DEDCEECE-51F4-4134-A0B8-F62781A88C19}" dt="2020-04-27T16:32:49.679" v="29" actId="1076"/>
      <pc:docMkLst>
        <pc:docMk/>
      </pc:docMkLst>
      <pc:sldChg chg="modSp">
        <pc:chgData name="D.V. Manakhov" userId="56fc202244518b9b" providerId="LiveId" clId="{DEDCEECE-51F4-4134-A0B8-F62781A88C19}" dt="2020-04-27T16:32:49.679" v="29" actId="1076"/>
        <pc:sldMkLst>
          <pc:docMk/>
          <pc:sldMk cId="0" sldId="256"/>
        </pc:sldMkLst>
        <pc:spChg chg="mod">
          <ac:chgData name="D.V. Manakhov" userId="56fc202244518b9b" providerId="LiveId" clId="{DEDCEECE-51F4-4134-A0B8-F62781A88C19}" dt="2020-04-27T16:32:49.679" v="29" actId="1076"/>
          <ac:spMkLst>
            <pc:docMk/>
            <pc:sldMk cId="0" sldId="256"/>
            <ac:spMk id="2" creationId="{9B57DE2F-A21C-4DDA-A40E-68D82CE751E1}"/>
          </ac:spMkLst>
        </pc:spChg>
      </pc:sldChg>
      <pc:sldChg chg="modSp">
        <pc:chgData name="D.V. Manakhov" userId="56fc202244518b9b" providerId="LiveId" clId="{DEDCEECE-51F4-4134-A0B8-F62781A88C19}" dt="2020-04-27T16:32:46.243" v="28" actId="1076"/>
        <pc:sldMkLst>
          <pc:docMk/>
          <pc:sldMk cId="0" sldId="257"/>
        </pc:sldMkLst>
        <pc:spChg chg="mod">
          <ac:chgData name="D.V. Manakhov" userId="56fc202244518b9b" providerId="LiveId" clId="{DEDCEECE-51F4-4134-A0B8-F62781A88C19}" dt="2020-04-27T16:32:46.243" v="28" actId="1076"/>
          <ac:spMkLst>
            <pc:docMk/>
            <pc:sldMk cId="0" sldId="257"/>
            <ac:spMk id="2" creationId="{58C55B33-0112-4EDF-A85E-08109705D39F}"/>
          </ac:spMkLst>
        </pc:spChg>
      </pc:sldChg>
      <pc:sldChg chg="modSp">
        <pc:chgData name="D.V. Manakhov" userId="56fc202244518b9b" providerId="LiveId" clId="{DEDCEECE-51F4-4134-A0B8-F62781A88C19}" dt="2020-04-27T16:32:42.605" v="27" actId="1076"/>
        <pc:sldMkLst>
          <pc:docMk/>
          <pc:sldMk cId="0" sldId="258"/>
        </pc:sldMkLst>
        <pc:spChg chg="mod">
          <ac:chgData name="D.V. Manakhov" userId="56fc202244518b9b" providerId="LiveId" clId="{DEDCEECE-51F4-4134-A0B8-F62781A88C19}" dt="2020-04-27T16:32:42.605" v="27" actId="1076"/>
          <ac:spMkLst>
            <pc:docMk/>
            <pc:sldMk cId="0" sldId="258"/>
            <ac:spMk id="2" creationId="{FA4F5251-FD36-4B13-9C91-CEAA44CE0F5D}"/>
          </ac:spMkLst>
        </pc:spChg>
      </pc:sldChg>
      <pc:sldChg chg="modSp">
        <pc:chgData name="D.V. Manakhov" userId="56fc202244518b9b" providerId="LiveId" clId="{DEDCEECE-51F4-4134-A0B8-F62781A88C19}" dt="2020-04-27T16:32:35.476" v="26" actId="1076"/>
        <pc:sldMkLst>
          <pc:docMk/>
          <pc:sldMk cId="0" sldId="259"/>
        </pc:sldMkLst>
        <pc:spChg chg="mod">
          <ac:chgData name="D.V. Manakhov" userId="56fc202244518b9b" providerId="LiveId" clId="{DEDCEECE-51F4-4134-A0B8-F62781A88C19}" dt="2020-04-27T16:32:35.476" v="26" actId="1076"/>
          <ac:spMkLst>
            <pc:docMk/>
            <pc:sldMk cId="0" sldId="259"/>
            <ac:spMk id="2" creationId="{BFAE0CB2-D754-4BB1-9303-4CD2A4301AD6}"/>
          </ac:spMkLst>
        </pc:spChg>
      </pc:sldChg>
      <pc:sldChg chg="modSp">
        <pc:chgData name="D.V. Manakhov" userId="56fc202244518b9b" providerId="LiveId" clId="{DEDCEECE-51F4-4134-A0B8-F62781A88C19}" dt="2020-04-27T16:32:31.684" v="25" actId="1076"/>
        <pc:sldMkLst>
          <pc:docMk/>
          <pc:sldMk cId="0" sldId="260"/>
        </pc:sldMkLst>
        <pc:spChg chg="mod">
          <ac:chgData name="D.V. Manakhov" userId="56fc202244518b9b" providerId="LiveId" clId="{DEDCEECE-51F4-4134-A0B8-F62781A88C19}" dt="2020-04-27T16:32:31.684" v="25" actId="1076"/>
          <ac:spMkLst>
            <pc:docMk/>
            <pc:sldMk cId="0" sldId="260"/>
            <ac:spMk id="2" creationId="{F0300EF9-ADB4-4041-9ACF-D19A1154D558}"/>
          </ac:spMkLst>
        </pc:spChg>
      </pc:sldChg>
      <pc:sldChg chg="modSp">
        <pc:chgData name="D.V. Manakhov" userId="56fc202244518b9b" providerId="LiveId" clId="{DEDCEECE-51F4-4134-A0B8-F62781A88C19}" dt="2020-04-27T16:32:28.534" v="24" actId="1076"/>
        <pc:sldMkLst>
          <pc:docMk/>
          <pc:sldMk cId="0" sldId="261"/>
        </pc:sldMkLst>
        <pc:spChg chg="mod">
          <ac:chgData name="D.V. Manakhov" userId="56fc202244518b9b" providerId="LiveId" clId="{DEDCEECE-51F4-4134-A0B8-F62781A88C19}" dt="2020-04-27T16:32:28.534" v="24" actId="1076"/>
          <ac:spMkLst>
            <pc:docMk/>
            <pc:sldMk cId="0" sldId="261"/>
            <ac:spMk id="2" creationId="{D977E6C9-5997-45F4-B430-964E155018A0}"/>
          </ac:spMkLst>
        </pc:spChg>
      </pc:sldChg>
      <pc:sldChg chg="modSp">
        <pc:chgData name="D.V. Manakhov" userId="56fc202244518b9b" providerId="LiveId" clId="{DEDCEECE-51F4-4134-A0B8-F62781A88C19}" dt="2020-04-27T16:32:24.929" v="23" actId="1076"/>
        <pc:sldMkLst>
          <pc:docMk/>
          <pc:sldMk cId="0" sldId="262"/>
        </pc:sldMkLst>
        <pc:spChg chg="mod">
          <ac:chgData name="D.V. Manakhov" userId="56fc202244518b9b" providerId="LiveId" clId="{DEDCEECE-51F4-4134-A0B8-F62781A88C19}" dt="2020-04-27T16:32:24.929" v="23" actId="1076"/>
          <ac:spMkLst>
            <pc:docMk/>
            <pc:sldMk cId="0" sldId="262"/>
            <ac:spMk id="2" creationId="{36DBC4B2-539B-4F68-98BC-C85444AFEE1D}"/>
          </ac:spMkLst>
        </pc:spChg>
      </pc:sldChg>
      <pc:sldChg chg="modSp">
        <pc:chgData name="D.V. Manakhov" userId="56fc202244518b9b" providerId="LiveId" clId="{DEDCEECE-51F4-4134-A0B8-F62781A88C19}" dt="2020-04-27T16:32:21.531" v="22" actId="1076"/>
        <pc:sldMkLst>
          <pc:docMk/>
          <pc:sldMk cId="0" sldId="263"/>
        </pc:sldMkLst>
        <pc:spChg chg="mod">
          <ac:chgData name="D.V. Manakhov" userId="56fc202244518b9b" providerId="LiveId" clId="{DEDCEECE-51F4-4134-A0B8-F62781A88C19}" dt="2020-04-27T16:32:21.531" v="22" actId="1076"/>
          <ac:spMkLst>
            <pc:docMk/>
            <pc:sldMk cId="0" sldId="263"/>
            <ac:spMk id="2" creationId="{C055EB3E-21D7-45EB-A79C-F2A69EDCD01F}"/>
          </ac:spMkLst>
        </pc:spChg>
      </pc:sldChg>
      <pc:sldChg chg="modSp">
        <pc:chgData name="D.V. Manakhov" userId="56fc202244518b9b" providerId="LiveId" clId="{DEDCEECE-51F4-4134-A0B8-F62781A88C19}" dt="2020-04-27T16:32:18.165" v="21" actId="1076"/>
        <pc:sldMkLst>
          <pc:docMk/>
          <pc:sldMk cId="0" sldId="264"/>
        </pc:sldMkLst>
        <pc:spChg chg="mod">
          <ac:chgData name="D.V. Manakhov" userId="56fc202244518b9b" providerId="LiveId" clId="{DEDCEECE-51F4-4134-A0B8-F62781A88C19}" dt="2020-04-27T16:32:18.165" v="21" actId="1076"/>
          <ac:spMkLst>
            <pc:docMk/>
            <pc:sldMk cId="0" sldId="264"/>
            <ac:spMk id="2" creationId="{1F75C37D-E0A4-45C8-8BF3-FC1153367C6D}"/>
          </ac:spMkLst>
        </pc:spChg>
      </pc:sldChg>
      <pc:sldChg chg="modSp">
        <pc:chgData name="D.V. Manakhov" userId="56fc202244518b9b" providerId="LiveId" clId="{DEDCEECE-51F4-4134-A0B8-F62781A88C19}" dt="2020-04-27T16:32:14.277" v="20" actId="1076"/>
        <pc:sldMkLst>
          <pc:docMk/>
          <pc:sldMk cId="0" sldId="265"/>
        </pc:sldMkLst>
        <pc:spChg chg="mod">
          <ac:chgData name="D.V. Manakhov" userId="56fc202244518b9b" providerId="LiveId" clId="{DEDCEECE-51F4-4134-A0B8-F62781A88C19}" dt="2020-04-27T16:32:14.277" v="20" actId="1076"/>
          <ac:spMkLst>
            <pc:docMk/>
            <pc:sldMk cId="0" sldId="265"/>
            <ac:spMk id="2" creationId="{13067BE0-F99C-4395-9914-A681B568082A}"/>
          </ac:spMkLst>
        </pc:spChg>
      </pc:sldChg>
      <pc:sldChg chg="modSp">
        <pc:chgData name="D.V. Manakhov" userId="56fc202244518b9b" providerId="LiveId" clId="{DEDCEECE-51F4-4134-A0B8-F62781A88C19}" dt="2020-04-27T16:32:05.700" v="18" actId="1076"/>
        <pc:sldMkLst>
          <pc:docMk/>
          <pc:sldMk cId="0" sldId="266"/>
        </pc:sldMkLst>
        <pc:spChg chg="mod">
          <ac:chgData name="D.V. Manakhov" userId="56fc202244518b9b" providerId="LiveId" clId="{DEDCEECE-51F4-4134-A0B8-F62781A88C19}" dt="2020-04-27T16:32:05.700" v="18" actId="1076"/>
          <ac:spMkLst>
            <pc:docMk/>
            <pc:sldMk cId="0" sldId="266"/>
            <ac:spMk id="2" creationId="{8C50ABDD-8F57-4526-840C-689195602450}"/>
          </ac:spMkLst>
        </pc:spChg>
      </pc:sldChg>
      <pc:sldChg chg="modSp">
        <pc:chgData name="D.V. Manakhov" userId="56fc202244518b9b" providerId="LiveId" clId="{DEDCEECE-51F4-4134-A0B8-F62781A88C19}" dt="2020-04-27T16:32:10.073" v="19" actId="1076"/>
        <pc:sldMkLst>
          <pc:docMk/>
          <pc:sldMk cId="0" sldId="267"/>
        </pc:sldMkLst>
        <pc:spChg chg="mod">
          <ac:chgData name="D.V. Manakhov" userId="56fc202244518b9b" providerId="LiveId" clId="{DEDCEECE-51F4-4134-A0B8-F62781A88C19}" dt="2020-04-27T16:32:10.073" v="19" actId="1076"/>
          <ac:spMkLst>
            <pc:docMk/>
            <pc:sldMk cId="0" sldId="267"/>
            <ac:spMk id="3" creationId="{D0F2272C-A0FF-4F93-A491-B5CBED7C5DBF}"/>
          </ac:spMkLst>
        </pc:spChg>
      </pc:sldChg>
    </pc:docChg>
  </pc:docChgLst>
  <pc:docChgLst>
    <pc:chgData name="D.V. Manakhov" userId="56fc202244518b9b" providerId="LiveId" clId="{31BBF27A-15ED-4E47-8536-2FCC29546FAE}"/>
    <pc:docChg chg="modSld">
      <pc:chgData name="D.V. Manakhov" userId="56fc202244518b9b" providerId="LiveId" clId="{31BBF27A-15ED-4E47-8536-2FCC29546FAE}" dt="2021-03-14T15:30:38.820" v="0" actId="732"/>
      <pc:docMkLst>
        <pc:docMk/>
      </pc:docMkLst>
      <pc:sldChg chg="modSp">
        <pc:chgData name="D.V. Manakhov" userId="56fc202244518b9b" providerId="LiveId" clId="{31BBF27A-15ED-4E47-8536-2FCC29546FAE}" dt="2021-03-14T15:30:38.820" v="0" actId="732"/>
        <pc:sldMkLst>
          <pc:docMk/>
          <pc:sldMk cId="0" sldId="264"/>
        </pc:sldMkLst>
        <pc:picChg chg="mod">
          <ac:chgData name="D.V. Manakhov" userId="56fc202244518b9b" providerId="LiveId" clId="{31BBF27A-15ED-4E47-8536-2FCC29546FAE}" dt="2021-03-14T15:30:38.820" v="0" actId="732"/>
          <ac:picMkLst>
            <pc:docMk/>
            <pc:sldMk cId="0" sldId="264"/>
            <ac:picMk id="278533" creationId="{932651F4-B33D-4460-972F-21DBCC3CC8D0}"/>
          </ac:picMkLst>
        </pc:picChg>
      </pc:sldChg>
    </pc:docChg>
  </pc:docChgLst>
  <pc:docChgLst>
    <pc:chgData name="D.V. Manakhov" userId="56fc202244518b9b" providerId="LiveId" clId="{19B974CB-2BEE-4261-B327-E9266EA1045F}"/>
    <pc:docChg chg="modSld">
      <pc:chgData name="D.V. Manakhov" userId="56fc202244518b9b" providerId="LiveId" clId="{19B974CB-2BEE-4261-B327-E9266EA1045F}" dt="2022-11-01T21:26:48.945" v="1" actId="20577"/>
      <pc:docMkLst>
        <pc:docMk/>
      </pc:docMkLst>
      <pc:sldChg chg="modNotesTx">
        <pc:chgData name="D.V. Manakhov" userId="56fc202244518b9b" providerId="LiveId" clId="{19B974CB-2BEE-4261-B327-E9266EA1045F}" dt="2022-11-01T21:26:48.945" v="1" actId="20577"/>
        <pc:sldMkLst>
          <pc:docMk/>
          <pc:sldMk cId="0" sldId="25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03463203463203"/>
          <c:y val="5.9125964010282778E-2"/>
          <c:w val="0.81385281385281383"/>
          <c:h val="0.82776349614395883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241/239</c:v>
                </c:pt>
              </c:strCache>
            </c:strRef>
          </c:tx>
          <c:spPr>
            <a:ln w="24405">
              <a:noFill/>
            </a:ln>
          </c:spPr>
          <c:marker>
            <c:symbol val="diamond"/>
            <c:size val="1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Pt>
            <c:idx val="3"/>
            <c:marker>
              <c:symbol val="x"/>
              <c:size val="12"/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A38-4F34-81D3-A5E7F81397C1}"/>
              </c:ext>
            </c:extLst>
          </c:dPt>
          <c:dPt>
            <c:idx val="4"/>
            <c:marker>
              <c:symbol val="x"/>
              <c:size val="12"/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A38-4F34-81D3-A5E7F81397C1}"/>
              </c:ext>
            </c:extLst>
          </c:dPt>
          <c:trendline>
            <c:spPr>
              <a:ln w="32540">
                <a:solidFill>
                  <a:srgbClr val="000000"/>
                </a:solidFill>
                <a:prstDash val="solid"/>
              </a:ln>
            </c:spPr>
            <c:trendlineType val="linear"/>
            <c:dispRSqr val="0"/>
            <c:dispEq val="0"/>
          </c:trendline>
          <c:xVal>
            <c:numRef>
              <c:f>Лист1!$A$6:$A$10</c:f>
              <c:numCache>
                <c:formatCode>General</c:formatCode>
                <c:ptCount val="5"/>
                <c:pt idx="0">
                  <c:v>0.03</c:v>
                </c:pt>
                <c:pt idx="1">
                  <c:v>0.05</c:v>
                </c:pt>
                <c:pt idx="2">
                  <c:v>0.18</c:v>
                </c:pt>
                <c:pt idx="3">
                  <c:v>0.12</c:v>
                </c:pt>
                <c:pt idx="4">
                  <c:v>0.13</c:v>
                </c:pt>
              </c:numCache>
            </c:numRef>
          </c:xVal>
          <c:yVal>
            <c:numRef>
              <c:f>Лист1!$B$6:$B$10</c:f>
              <c:numCache>
                <c:formatCode>General</c:formatCode>
                <c:ptCount val="5"/>
                <c:pt idx="0">
                  <c:v>5.0000000000000001E-4</c:v>
                </c:pt>
                <c:pt idx="1">
                  <c:v>6.9999999999999999E-4</c:v>
                </c:pt>
                <c:pt idx="2">
                  <c:v>3.0000000000000001E-3</c:v>
                </c:pt>
                <c:pt idx="3">
                  <c:v>2E-3</c:v>
                </c:pt>
                <c:pt idx="4">
                  <c:v>2.0999999999999999E-3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A38-4F34-81D3-A5E7F8139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226992"/>
        <c:axId val="1"/>
      </c:scatterChart>
      <c:valAx>
        <c:axId val="135226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0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73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40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73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35226992"/>
        <c:crosses val="autoZero"/>
        <c:crossBetween val="midCat"/>
        <c:majorUnit val="1E-3"/>
      </c:valAx>
      <c:spPr>
        <a:solidFill>
          <a:srgbClr val="FFFFFF"/>
        </a:solidFill>
        <a:ln w="1627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473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0B47B-23B2-491E-A782-3BC1B8C082F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62DE6-11B4-46E4-BB80-E6E818F8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33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Радиоактивные изотопы широко используются в качестве метки химических элементов, содержащихся в экосистемах или поступающих в них в форме различных химических соединений. В зависимости от поставленной задачи радиоактивная метка может находиться в форме, свободной от носителя или с носителем, т.е. в смеси со значительным по массе количеством стабильных изотопов того же элемента. Уникальное достоинство радиоактивной метки без носителя состоит в том, что внесение ее не вызывает изменений в соотношении химических элементов в компонентах экосистемы, например, почвенно-поглощающем комплексе — ни в содержании форм соединений химических элементов в почве, ни в соотношении этих форм. В этом случае в процессе изотопного обмена радиоактивной метки со стабильными ионами метятся различные формы соединений элемента, к которому относится данный изотоп. Преимущество метода меченых атомов заключается в том, что он позволяет проследить судьбу внесенного элемента или его, соединения на фоне содержания этого элемента, которое уже имелось в системе. К исследованиям такого рода относятся работы по изучению эффективности использования минеральных удобрений, вносимых или в почву или используемых в виде внекорневой подкормки, изучению распределения и миграции по компонентам экосистемы вредных примесей, поступающих на поверхность земли из атмосферы, исследования биологического круговорота углерода, азота, воды и элементов минерального питания в природных биогеоценозах.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858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Отвлекаясь от применения изотопных индикаторов для экологических исследований, следует отметить, что радионуклиды вообще очень широко применяются в качестве трассеров для исследования потоков вещества и энергии в окружающей среде, в частности для изучения вертикального и горизонтального движения водных и воздушных масс, процессов переноса вещества через геохимические барьеры, такие как река-море, океан-атмосфера, стратосфера-тропосфера, морская вода- донные отложения. Так 234-торий, образующийся при распаде урана-238, который присутствует в морской воде в растворенной форме в виде карбонатных комплексов может применяться в качестве трассера при исследовании процессов захвата взвесью из морской воды. 210-свинец и 210-полоний используются для определения возраста современных донных осадков. Метод основан на определении активности избыточного свинца-210 по сравнению с его равновесными количествами. Космогенный бериллий-7 является трассером, применяемым для оценки времени пребывания взвешенного вещества в воде и аэрозолей в тропосфере. Примером эффективного использования искусственных радионуклидов является исследование процессов вертикального перемешивания воды. Соотношение 134/137 цезия позволило оценить скорость перемещения радионуклидов в водной толще, а соотношение 137-цезий/90-стронций позволило судить о путях поступления и происхождении радионуклидов.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48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изотопных соотношений широко используется для идентификации источников загрязнения. Для многих источников известны различные изотопные соотношения. Так соотношения различных изотопов плутония исследовано для глобальных выпадений в северном полушарии в зависимости от широты. По величине изотопного соотношения в исследуемом объекте можно судить о том, каков вклад глобальных выпадений в наблюдаемые изотопные соотношения, а, зная изотопные соотношения, характерные для различных источников загрязнения (аварий, испытаний ядерного оружия и т.п.), можно оценить вклад этих источников в загрязнение. Кроме того, можно построить полученные результаты в координатах различных изотопных соотношений и на основании удаленности данных для исследуемого объекта от точек, характеризующих известные источники загрязнения, судить о вкладе различных источников в загрязнение. На слайде представлены результаты обследования взвеси и донных осадков рек системы Оби, представленные в координатах изотопных соотношений 240/239 и 241/239 плутония. Цифра 1 это изотопные соотношения характерные для кыштымской аварии, 2 – Семипалатинск и 3 – глобальные выпадения в северном полушарии. Таким образом, по крайней мере два источника вносят вклад в загрязнение региона, причем влияние глобальных выпадений вероятно больше, чем аварии на ПО Маяк и испытаний ядерного оружия на Семипалатинском полигоне.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023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Приведены изотопные соотношения, которые в разное время были использованы для идентификации различных источников загрязнения.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8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Радиоактивная метка без носителя используется в лабораторных исследованиях динамики почвенных процессов (скорости изотопного обмена, трансформации форм химических соединений элементов, прочности связи элементов с различными компонентами, например, почвенного поглощающего комплекса с минеральной и органической составляющими). Экспериментальная процедура включает несколько этапов: 1. Внесение радиоактивной метки (обычно в виде растворов), 2. Выдерживание в течение фиксированных промежутков времени, 3. Последующее извлечение метки.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@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Две последние процедуры могут быть повторены столько раз, сколько нужно для получения результатов. Ограничением будет только период полураспада радиоактивного изотопа, использующегося в качестве метки.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059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поглотительной способности корневых систем растений. Информация о распределении поглотительной способности корневых систем растений по горизонтали и вертикали почвенного профиля в зависимости от типа почвы, вида и возраста растений представляет интерес для решения ряда научно-прикладных задач: для разработки схемы наиболее рационального размещения растений по площади и для выяснения распределения по профилю почвы биомассы корневой системы, для изучения биогеохимической роли растений в выносе химических элементов из почвенной толщи на ее поверхность. Метод изотопных индикаторов применительно к исследованиям поглотительной способности корневых систем растений основан на локальном внесении раствора радионуклида в почву на заданную глубину l в скважину с последующим измерением содержания радионуклида в надземных или подземных частях растений, отстоящих от места внесения на разных расстояниях по горизонтали. При этом считается, что отдельные части корневой системы не являются специализированными на поглощение каких-либо определенных элементов, т.е. все корни при прочих равных условиях поглощают элементы минерального питания в одинаковых соотношениях. Отсюда следует, что о поглотительной способности корневой системы в точке внесения радиоактивной метки можно судить по концентрации радионуклида в подземных или надземных органах. Обозначим через a(r, l) - концентрацию радионуклида в надземных органах растения (например, в листьях), находящегося на расстоянии r от скважины при глубине внесения радионуклида l. Тогда совокупность всех значений a(r, l) отражает распределение поглотительной способности корневых систем растений по горизонтали и вертикали почвенного профиля. При фиксированной глубине его внесения l, но при переменном r набор значений концентраций радионуклида в надземных органах будет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(r). Поглощение радионуклида с площади кольца радиусом r и шириной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пропорционально величине этой площади, т.е. 2π·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r·dr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поглощение по всей площади питания на глубине l пропорционально интегралу от нуля до бесконечности 2π·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ʃ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(r)·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r·dr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Величина этого интеграла может быть определена графическим методом, поскольку аналитический вид экспериментально определяемой функции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аl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(r) неизвестен. Совокупность значений F(l) для каждой из выбранных в эксперименте глубин внесения l позволяет построить график зависимости F(l), которая характеризует распределение поглотительной способности корневых систем по профилю почвы в целом. На основе метода радиоактивных индикаторов получен большой объем информации о распределении в профиле почвы корневых систем многих сельскохозяйственных культур (зерновые, зернобобовые, кукуруза), чая, дикорастущих травянистых и древесных растений. При этом оказалось, что поглотительная способность тесно коррелирует с распределением по профилю биомассы корней. Полученные экспериментальные данные дают косвенную информацию не только о поглотительной способности корней, но и о продуктивности подземной части растительного покрова. При этом при использовании на одних и тех же растительных объектах различных радионуклидов в качестве метки (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Zn,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Sr) получены идентичные результаты.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68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Радиоиндикаторный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 в исследованиях органического вещества почвы. Один из важных и мало изученных вопросов — выявление роли гумусовых веществ в трансформации, миграционной подвижности и биологической доступности химических элементов. Данные по этому вопросу получены методом внесения в почву неорганических соединений, меченных радиоизотопами (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P,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Fe,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Zn,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I) с последующим изучением динамики включения метки в различные фракции индивидуальных гумусовых веществ, поступления радионуклидов в растения в составе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-органических комплексных соединений и их водной миграции. Показано, что химические элементы способны образовывать прочносвязанные комплексы с низкомолекулярными фракциями гумуса, причем такие элементы, как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P,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 поступают в растения через корни не только в ионной форме, но и в составе молекул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-органических соединений. Установлено также, что миграционная способность таких комплексов во много раз выше, чем элементов в ионной форме.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27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другом варианте метода радиоактивных индикаторов в почву вносятся меченные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индивидуальные неспецифические органические соединения и изучается распределение метки в системе "почва-растения". Таким способом было показано, что заметная доля углерода в надземной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фитомассе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имеет почвенное происхождение и поступает в растения через корневые системы в составе целостных органических молекул. Исследования, выполненные на основе метода радиоактивных индикаторов, внесли существенный вклад в разработку теории образования гумуса и в решение ряда прикладных задач, связанных с изучением роли гумуса в плодородии почв. Здесь, прежде всего, следует указать на метод тотального мечения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фитомассы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радиоуглеродом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с последующим ее компостированием в почве. Он предусматривает выращивание растений в атмосфере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ru-RU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или на растворах низкомолекулярных органических соединений, меченных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При этом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включается в процессы метаболизма и тотально метит углерод надземной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фитомассы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которая затем вносится в почву и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гумифицируется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На основе динамики перераспределения радиоуглерода между различными фракциями гумуса и отдельными частями его молекул А.Д. Фокиным сформулирована теория фрагментарного обновления молекул гумуса в их периферической части. Кроме того, метод тотального мечения позволяет выявлять генетические связи между различными группами гумуса, миграционные характеристики гумусовых веществ в почвенном профиле.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089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Минеральное питание растений. Изотопные индикаторы используют для изучения взаимодействия удобрений с почвой, передвижения питательных элементов и обмена веществ в растениях, а также для выяснения других физиологических и агрономических вопросов. Для разработки методов рационального применения фосфорных удобрений в зависимости от вида культуры, почвенных, климатических и других условий широко используется радиоизотоп фосфора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Результаты ранее проведенных исследований выявили низкий коэффициент использования растениями фосфора из удобрений. Величина этого коэффициента определялась вычитанием количества фосфора, содержащегося в растениях, на почвах, не получавших удобрения, из количества фосфора, найденного в удобренных растениях. Такой способ не дает правильного ответа на вопрос о степени использования растениями фосфора удобрений. Изотопные индикаторы позволяют прямым путем определить, какое количество фосфора поступило в растения из внесенного удобрения, и какое из почвы. Опытами с суперфосфатом, меченым радиоактивным фосфором, установлено, что при внесении этого удобрения в одних условиях использование фосфатов почвы повышается, а в других — уменьшается. Изотопный метод, позволяющий разделить количество фосфора, поступающего в растение из удобрений и из почвы, применяется для выяснения влияния совместного внесения суперфосфата с другими удобрениями, времени внесения и способов заделки суперфосфата на использование растением фосфора удобрения. Опыты с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радиофосфором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показывают, что на поступление его в растения существенно влияют время внесения суперфосфата и свойства почвы. Чем длительнее взаимодействие суперфосфата с почвой, содержащей повышенное количество подвижного алюминия, тем меньше коэффициент накопления растением фосфора удобрения. С помощью меченого суперфосфата показано преимущество глубокой его заделки в почву. При мелкой заделке суперфосфата снабжение растений фосфором происходит только в начальный период их развития, в то время как глубоко заделанный суперфосфат служит источником питания растений фосфором почти в течение всего периода их вегетации, исключая несколько дней в начале роста. Изотопная методика позволяет с большей точностью устанавливать количество использованного растением фосфора суперфосфата, внесенного в качестве основного удобрения и подкормки, а также при сочетании этих способов. Для изыскания методов рационального применения соответствующих удобрений кроме радиоактивного фосфора применяют радиоактивные изотопы серы, кальция, кобальта, молибдена и других элементов. В исследованиях по агрохимии и почвенной химии азота, эффективности использования растениями различных форм азота из удобрений, закрепления этого элемента в почве и потерь его в виде газообразной фазы или в растворе с грунтовыми водами применяют удобрения, меченые стабильным изотопом </a:t>
            </a:r>
            <a:r>
              <a:rPr lang="ru-R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N, поскольку азот не имеет долгоживущих радиоактивных изотопов.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990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в наземных, и в водных экосистемах первичная продуктивность – основа пищевых цепей. Она представляет собой результат синтеза органических веществ из неорганического углерода и воды. Широко распространена радиоуглеродная модификация скляночного метода для определения первичной продуктивности. Она почти на два порядка чувствительнее кислородной модификации. Это позволяет использовать ее для наблюдений за первичной продукцией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олиготрофных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водоемов и на таких глубинах в более продуктивных водах, где фотосинтез по приросту кислорода неощутим. Погрешность радиоуглеродной модификации может быть связана с наличием так называемой внеклеточной продукции, не учитываемой стандартными методами, и разрушением клеток фитопланктона при фильтрации проб воды через мембранные фильтры. Внеклеточной продукцией называют прижизненное выделение клетками водорослей во внешнюю среду продуктов фотосинтеза. Одна из слабых сторон радиоуглеродного скляночного метода состоит в том, что часть ассимилированного радиоуглерода, выделяемого водорослями при дыхании, не учитывается. Поэтому с помощью этой модификации получают неопределенные значения первичной продукции, которые оказываются близкими к значениям либо чистой, либо валовой продукции. Метод относительно прост (см. слайд), чего нельзя сказать об интерпретации результатов. При проведении исследований этим методом не учитывается количество органического вещества, израсходованное планктоном в ходе жизнедеятельности, а также прижизненные выделения планктона.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416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Вопросы, связанные с поглощением, задержкой в организме и выделением минеральных элементов в экосистемах вызывает большой интерес экологов. Методы изотопных индикаторов предоставили ученым широкие возможности для изучения таких процессов. С помощью этих методов с успехом изучались особенности питания зоопланктона, наземных беспозвоночных, моллюсков; биологическое поглощение и задержка радионуклидов в организме позвоночных животных; поглощение и перераспределение элементов питания в высших растениях и т.п.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257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Особую роль знания, полученные в ходе этих исследований, приобретают при рассмотрении процессов круговорота питательных веществ в экосистеме в целом. Одна из наиболее интересных проблем – продуктивность той или иной экосистемы в целом. Изучение пищевых цепей также стало неотъемлемой частью экологии. Такого рода исследования проводились как для наземных, так и для водных экосистем.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62DE6-11B4-46E4-BB80-E6E818F8053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09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1FC18-727C-4D1F-8C8F-BA9481999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433BA2-A733-46DA-B37B-88FA1F86A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EA184D-2076-4D09-B875-BC51532F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61D6C4-3022-44F1-B8BD-272B254C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4F7010-1608-4C6C-898A-662A9A9D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202C5-05F8-4115-94CA-902659AA3A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52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1F670-682E-4386-8E2A-0CE85857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63B58A-6B78-4183-B7AB-C7391F69A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7E624E-A55B-4A55-94CE-1690C4B1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970FCE-F5AB-4ABF-8577-2CD4672A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30C010-818D-452D-8BE4-FFAE01F93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0E72B-119B-4C50-AC9C-5A0A9ADBE3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185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B371262-3809-42BD-AF82-365CC4DBC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606C2C-E670-41CB-8F77-754349471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20B00B-B0C1-40FE-BA1B-55A39DA8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199915-2E2D-4AC8-A3D7-747E0EFE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778E12-1785-44C4-9843-9A1EEE57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37901-20A3-42F8-9614-0E472EC370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811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28A3BD-EA5B-49A3-95CB-3B315711A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203A26-97C5-4671-A6AA-8EFAE6F1E6A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4C5299C-B048-4FE5-B415-FA82EB18E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B3D7DE-95F0-464A-B2FA-0317DA4E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D59716-88E8-4C1C-96E8-4461FA0F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1C8A20-A25E-4C9E-B1F3-CED77E6F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EB7650-BF5C-4CF0-9B86-BD900D0F13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91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87B23-8569-4CEB-ADFD-7B0DDF86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27B23D-D242-4579-AB3C-C13F441B0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4F7C98-2555-46DD-BFB6-744DAF44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DFCDB8-E84A-4098-87B8-144C636BC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D7236A-1068-4C18-9E77-4363ED5F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545CA-A57D-4719-A32B-19C482573D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447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40457C-293E-49D9-BD2B-AD8BE60D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91EBEE-BDDD-4981-B910-26E7FB256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6F71A9-FBD3-4F2B-87AF-EBF552DC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F9A87E-186E-40FA-9929-BB6C4423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9BB4B9-8223-4319-8705-66082C3A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E36DC-11EC-48B6-99E4-A3C301A023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000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24600-D768-4B9E-93A1-BD5837876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E0C3FE-7275-4E61-A187-D6F4906AA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95BD06-D13A-4B93-B133-A80819C02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DF16A5-86F4-438B-A2ED-36E8A4B96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2E75B4-659B-481A-991A-F54A6335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D2D2A3-E21A-4958-A216-E21E8DFF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0FEAA-FC22-4945-A1FB-51D14AF59C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294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85E852-151F-4A38-B234-AFCAFFAE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410171-9DED-4CCC-BBF1-3496D46EC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20A7E8A-B145-4D1F-AF44-4D4DDBC30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CCB424D-C306-4B9E-A3CE-3DE5A1473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52F425E-E5AC-44B0-BFF4-6B02E9139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EF84798-FD7D-4911-8F0B-8E42C922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3EB4BF-20E6-49FB-86B2-61CE05BE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DA6EEB-5399-4571-8E23-F9897BB7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D7258-B67E-4FC4-BAEA-1E9D83011A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653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629DF-8D6E-4A5F-98DF-6E45D35CB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6A6481-940A-4424-AB64-0EA1D5AE0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BABD6F-7D6D-4147-BEF5-3353C0F6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9F3881-5EB4-4A92-A8BB-4E7B283EB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D1141-DA86-4841-9DD7-0D77154F49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749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B9D560-BD74-4A92-84FA-35D84E73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6E97F0-9E0A-4CBF-9193-05C99442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692A65-8C54-4461-BD04-FCC04FAC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E8376-E7C7-4E1C-8D11-F35F9FFB74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800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CEA3F-DD2A-46DD-B0C5-07515541D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8916C4-62F9-4B05-A50C-49EBDA09F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0CDD4FF-5092-4738-BEBE-FC70B4BE7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271A6-1B24-4663-8B60-D5544B0D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0F26BD-CF5C-48DD-946E-24FF5B8F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4F9DD6-CFB7-45A1-A5A9-29B066BA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94D07-5ADC-459A-89B9-85F1305DF8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450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D3A96B-ADF2-4F6B-98FC-67E7B257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4A65ABE-134B-4681-9D4A-7851F4C6B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3F0D14-6CBB-4DFB-9714-A49909E1E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D7E4F2-AE4B-46A3-8E55-C38B10D09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5DC65A-E09D-4870-95D7-FFB7B3FD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2CA531-F4E3-4C9D-9E3C-289D1436E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B019C-EEDE-4065-BEE4-DD5159B0A1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258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79F94A-D1A9-4D5A-891A-1FE9D1B874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D2DE03D-5422-402E-81C6-C8EDA0624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6054016-DCC0-4C0F-BC2B-FB43F62BE75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E19F46-9327-4088-85CF-E2CBE4FAD2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42329F-0B5C-4C8B-AC8C-E5BD7DB3E6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8DBBFC-80F2-4B98-82FB-2C164E0A921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787F231-25A9-4462-A86C-A397062FAB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ru-RU" altLang="ru-RU" sz="4400"/>
              <a:t>Изотопные индикаторы (метки)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B57DE2F-A21C-4DDA-A40E-68D82CE75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4934" y="6381750"/>
            <a:ext cx="2133600" cy="476250"/>
          </a:xfrm>
        </p:spPr>
        <p:txBody>
          <a:bodyPr/>
          <a:lstStyle/>
          <a:p>
            <a:fld id="{985202C5-05F8-4115-94CA-902659AA3A25}" type="slidenum">
              <a:rPr lang="ru-RU" altLang="ru-RU" sz="2400" smtClean="0">
                <a:solidFill>
                  <a:srgbClr val="FF0000"/>
                </a:solidFill>
              </a:rPr>
              <a:pPr/>
              <a:t>1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9620" name="Group 68">
            <a:extLst>
              <a:ext uri="{FF2B5EF4-FFF2-40B4-BE49-F238E27FC236}">
                <a16:creationId xmlns:a16="http://schemas.microsoft.com/office/drawing/2014/main" id="{EE15AF66-4355-4917-BBDC-901E2891E4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1584"/>
        </p:xfrm>
        <a:graphic>
          <a:graphicData uri="http://schemas.openxmlformats.org/drawingml/2006/table">
            <a:tbl>
              <a:tblPr/>
              <a:tblGrid>
                <a:gridCol w="2098675">
                  <a:extLst>
                    <a:ext uri="{9D8B030D-6E8A-4147-A177-3AD203B41FA5}">
                      <a16:colId xmlns:a16="http://schemas.microsoft.com/office/drawing/2014/main" val="3579257953"/>
                    </a:ext>
                  </a:extLst>
                </a:gridCol>
                <a:gridCol w="6130925">
                  <a:extLst>
                    <a:ext uri="{9D8B030D-6E8A-4147-A177-3AD203B41FA5}">
                      <a16:colId xmlns:a16="http://schemas.microsoft.com/office/drawing/2014/main" val="2308275655"/>
                    </a:ext>
                  </a:extLst>
                </a:gridCol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Коэффициент распределения между водой и взвешенным веществом.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915619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Pb, </a:t>
                      </a:r>
                      <a:r>
                        <a:rPr kumimoji="0" lang="en-US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  <a:endParaRPr kumimoji="0" lang="ru-RU" altLang="ru-RU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Возраст современных донных осадков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381766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</a:t>
                      </a:r>
                      <a:endParaRPr kumimoji="0" lang="ru-RU" altLang="ru-RU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Время пребывания взвесей в воде и аэрозолей в тропосфере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355929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Cs/</a:t>
                      </a:r>
                      <a:r>
                        <a:rPr kumimoji="0" lang="en-US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Cs/</a:t>
                      </a:r>
                      <a:r>
                        <a:rPr kumimoji="0" lang="en-US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Sr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Процессы вертикально перемешивания воды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724920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3067BE0-F99C-4395-9914-A681B5680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2545CA-A57D-4719-A32B-19C482573D7D}" type="slidenum">
              <a:rPr lang="ru-RU" altLang="ru-RU" sz="2400">
                <a:solidFill>
                  <a:srgbClr val="FF0000"/>
                </a:solidFill>
              </a:rPr>
              <a:pPr/>
              <a:t>10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4">
            <a:extLst>
              <a:ext uri="{FF2B5EF4-FFF2-40B4-BE49-F238E27FC236}">
                <a16:creationId xmlns:a16="http://schemas.microsoft.com/office/drawing/2014/main" id="{78BA77C7-67BF-4B64-809A-C18BFEC9E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grpSp>
        <p:nvGrpSpPr>
          <p:cNvPr id="282639" name="Group 15">
            <a:extLst>
              <a:ext uri="{FF2B5EF4-FFF2-40B4-BE49-F238E27FC236}">
                <a16:creationId xmlns:a16="http://schemas.microsoft.com/office/drawing/2014/main" id="{1D40ED9A-FB28-424C-8C87-483673134AEE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1535113"/>
            <a:ext cx="5926137" cy="4992687"/>
            <a:chOff x="884" y="970"/>
            <a:chExt cx="3733" cy="3145"/>
          </a:xfrm>
        </p:grpSpPr>
        <p:grpSp>
          <p:nvGrpSpPr>
            <p:cNvPr id="282638" name="Group 14">
              <a:extLst>
                <a:ext uri="{FF2B5EF4-FFF2-40B4-BE49-F238E27FC236}">
                  <a16:creationId xmlns:a16="http://schemas.microsoft.com/office/drawing/2014/main" id="{C4944F99-BE7B-487A-9F81-CF9BA1414E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4" y="970"/>
              <a:ext cx="3733" cy="3145"/>
              <a:chOff x="884" y="970"/>
              <a:chExt cx="3733" cy="3145"/>
            </a:xfrm>
          </p:grpSpPr>
          <p:graphicFrame>
            <p:nvGraphicFramePr>
              <p:cNvPr id="2" name="Object 7">
                <a:extLst>
                  <a:ext uri="{FF2B5EF4-FFF2-40B4-BE49-F238E27FC236}">
                    <a16:creationId xmlns:a16="http://schemas.microsoft.com/office/drawing/2014/main" id="{6C6D5EEE-9966-40EC-8536-D87B85FFD34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52" y="970"/>
              <a:ext cx="3565" cy="300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82633" name="Text Box 9">
                <a:extLst>
                  <a:ext uri="{FF2B5EF4-FFF2-40B4-BE49-F238E27FC236}">
                    <a16:creationId xmlns:a16="http://schemas.microsoft.com/office/drawing/2014/main" id="{3B831B87-0FB5-4FE4-87F2-0AF06D4270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1" y="3884"/>
                <a:ext cx="8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baseline="30000"/>
                  <a:t>240</a:t>
                </a:r>
                <a:r>
                  <a:rPr lang="en-US" altLang="ru-RU"/>
                  <a:t>Pu/</a:t>
                </a:r>
                <a:r>
                  <a:rPr lang="en-US" altLang="ru-RU" baseline="30000"/>
                  <a:t>239</a:t>
                </a:r>
                <a:r>
                  <a:rPr lang="en-US" altLang="ru-RU"/>
                  <a:t>Pu</a:t>
                </a:r>
                <a:endParaRPr lang="ru-RU" altLang="ru-RU" baseline="30000"/>
              </a:p>
            </p:txBody>
          </p:sp>
          <p:sp>
            <p:nvSpPr>
              <p:cNvPr id="282634" name="Text Box 10">
                <a:extLst>
                  <a:ext uri="{FF2B5EF4-FFF2-40B4-BE49-F238E27FC236}">
                    <a16:creationId xmlns:a16="http://schemas.microsoft.com/office/drawing/2014/main" id="{A1B08CBC-F247-41E3-B10B-F7E5931D5C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587" y="1368"/>
                <a:ext cx="8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baseline="30000"/>
                  <a:t>24</a:t>
                </a:r>
                <a:r>
                  <a:rPr lang="en-US" altLang="ru-RU" baseline="30000"/>
                  <a:t>1</a:t>
                </a:r>
                <a:r>
                  <a:rPr lang="en-US" altLang="ru-RU"/>
                  <a:t>Pu/</a:t>
                </a:r>
                <a:r>
                  <a:rPr lang="en-US" altLang="ru-RU" baseline="30000"/>
                  <a:t>239</a:t>
                </a:r>
                <a:r>
                  <a:rPr lang="en-US" altLang="ru-RU"/>
                  <a:t>Pu</a:t>
                </a:r>
                <a:endParaRPr lang="ru-RU" altLang="ru-RU" baseline="30000"/>
              </a:p>
            </p:txBody>
          </p:sp>
        </p:grpSp>
        <p:sp>
          <p:nvSpPr>
            <p:cNvPr id="282635" name="Text Box 11">
              <a:extLst>
                <a:ext uri="{FF2B5EF4-FFF2-40B4-BE49-F238E27FC236}">
                  <a16:creationId xmlns:a16="http://schemas.microsoft.com/office/drawing/2014/main" id="{FA16A5B6-2693-435F-B390-AE2D083A24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98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1</a:t>
              </a:r>
              <a:endParaRPr lang="ru-RU" altLang="ru-RU"/>
            </a:p>
          </p:txBody>
        </p:sp>
        <p:sp>
          <p:nvSpPr>
            <p:cNvPr id="282636" name="Text Box 12">
              <a:extLst>
                <a:ext uri="{FF2B5EF4-FFF2-40B4-BE49-F238E27FC236}">
                  <a16:creationId xmlns:a16="http://schemas.microsoft.com/office/drawing/2014/main" id="{BF2EFDCA-1E6E-47A5-8D8D-5B01F6B5C0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9" y="279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2</a:t>
              </a:r>
              <a:endParaRPr lang="ru-RU" altLang="ru-RU"/>
            </a:p>
          </p:txBody>
        </p:sp>
        <p:sp>
          <p:nvSpPr>
            <p:cNvPr id="282637" name="Text Box 13">
              <a:extLst>
                <a:ext uri="{FF2B5EF4-FFF2-40B4-BE49-F238E27FC236}">
                  <a16:creationId xmlns:a16="http://schemas.microsoft.com/office/drawing/2014/main" id="{96E502F2-4F71-4BEC-83F9-82891C2A1B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3</a:t>
              </a:r>
              <a:endParaRPr lang="ru-RU" altLang="ru-RU"/>
            </a:p>
          </p:txBody>
        </p:sp>
      </p:grpSp>
      <p:sp>
        <p:nvSpPr>
          <p:cNvPr id="282640" name="Text Box 16">
            <a:extLst>
              <a:ext uri="{FF2B5EF4-FFF2-40B4-BE49-F238E27FC236}">
                <a16:creationId xmlns:a16="http://schemas.microsoft.com/office/drawing/2014/main" id="{C23461EC-D918-4E53-BEB3-3308F042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941888"/>
            <a:ext cx="30432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600"/>
              <a:t>1 – Кыштымская авария</a:t>
            </a:r>
          </a:p>
          <a:p>
            <a:r>
              <a:rPr lang="ru-RU" altLang="ru-RU" sz="1600"/>
              <a:t>2 – Семипалатинский полигон</a:t>
            </a:r>
          </a:p>
          <a:p>
            <a:r>
              <a:rPr lang="ru-RU" altLang="ru-RU" sz="1600"/>
              <a:t>3 – глобальные выпадения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0F2272C-A0FF-4F93-A491-B5CBED7C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2545CA-A57D-4719-A32B-19C482573D7D}" type="slidenum">
              <a:rPr lang="ru-RU" altLang="ru-RU" sz="2400">
                <a:solidFill>
                  <a:srgbClr val="FF0000"/>
                </a:solidFill>
              </a:rPr>
              <a:pPr/>
              <a:t>11</a:t>
            </a:fld>
            <a:endParaRPr lang="ru-RU" alt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B5B9BC4A-F8CF-4903-98E8-72EC9B7C7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E7C2A31D-97BC-471B-A16C-515337936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aseline="30000"/>
              <a:t>238</a:t>
            </a:r>
            <a:r>
              <a:rPr lang="en-US" altLang="ru-RU"/>
              <a:t>Pu/</a:t>
            </a:r>
            <a:r>
              <a:rPr lang="en-US" altLang="ru-RU" baseline="30000"/>
              <a:t>239,240</a:t>
            </a:r>
            <a:r>
              <a:rPr lang="en-US" altLang="ru-RU"/>
              <a:t>Pu</a:t>
            </a:r>
          </a:p>
          <a:p>
            <a:r>
              <a:rPr lang="en-US" altLang="ru-RU" baseline="30000"/>
              <a:t>237</a:t>
            </a:r>
            <a:r>
              <a:rPr lang="en-US" altLang="ru-RU"/>
              <a:t>Np</a:t>
            </a:r>
            <a:r>
              <a:rPr lang="ru-RU" altLang="ru-RU"/>
              <a:t>/</a:t>
            </a:r>
            <a:r>
              <a:rPr lang="ru-RU" altLang="ru-RU" baseline="30000"/>
              <a:t>239</a:t>
            </a:r>
            <a:r>
              <a:rPr lang="en-US" altLang="ru-RU"/>
              <a:t>Pu</a:t>
            </a:r>
          </a:p>
          <a:p>
            <a:r>
              <a:rPr lang="ru-RU" altLang="ru-RU" baseline="30000"/>
              <a:t>238</a:t>
            </a:r>
            <a:r>
              <a:rPr lang="en-US" altLang="ru-RU"/>
              <a:t>Pu/</a:t>
            </a:r>
            <a:r>
              <a:rPr lang="en-US" altLang="ru-RU" baseline="30000"/>
              <a:t>239</a:t>
            </a:r>
            <a:r>
              <a:rPr lang="en-US" altLang="ru-RU"/>
              <a:t>Pu </a:t>
            </a:r>
            <a:r>
              <a:rPr lang="ru-RU" altLang="ru-RU"/>
              <a:t>и </a:t>
            </a:r>
            <a:r>
              <a:rPr lang="ru-RU" altLang="ru-RU" baseline="30000"/>
              <a:t>241</a:t>
            </a:r>
            <a:r>
              <a:rPr lang="en-US" altLang="ru-RU"/>
              <a:t>Pu/</a:t>
            </a:r>
            <a:r>
              <a:rPr lang="en-US" altLang="ru-RU" baseline="30000"/>
              <a:t>239</a:t>
            </a:r>
            <a:r>
              <a:rPr lang="en-US" altLang="ru-RU"/>
              <a:t>Pu</a:t>
            </a:r>
            <a:endParaRPr lang="ru-RU" altLang="ru-RU"/>
          </a:p>
          <a:p>
            <a:r>
              <a:rPr lang="ru-RU" altLang="ru-RU" baseline="30000"/>
              <a:t>240</a:t>
            </a:r>
            <a:r>
              <a:rPr lang="en-US" altLang="ru-RU"/>
              <a:t>Pu/</a:t>
            </a:r>
            <a:r>
              <a:rPr lang="en-US" altLang="ru-RU" baseline="30000"/>
              <a:t>239</a:t>
            </a:r>
            <a:r>
              <a:rPr lang="en-US" altLang="ru-RU"/>
              <a:t>Pu </a:t>
            </a:r>
            <a:r>
              <a:rPr lang="ru-RU" altLang="ru-RU"/>
              <a:t>и </a:t>
            </a:r>
            <a:r>
              <a:rPr lang="ru-RU" altLang="ru-RU" baseline="30000"/>
              <a:t>242</a:t>
            </a:r>
            <a:r>
              <a:rPr lang="en-US" altLang="ru-RU"/>
              <a:t>Pu/</a:t>
            </a:r>
            <a:r>
              <a:rPr lang="en-US" altLang="ru-RU" baseline="30000"/>
              <a:t>239</a:t>
            </a:r>
            <a:r>
              <a:rPr lang="en-US" altLang="ru-RU"/>
              <a:t>Pu</a:t>
            </a:r>
            <a:endParaRPr lang="ru-RU" altLang="ru-RU"/>
          </a:p>
          <a:p>
            <a:endParaRPr lang="en-US" altLang="ru-RU"/>
          </a:p>
          <a:p>
            <a:endParaRPr lang="en-US" altLang="ru-RU"/>
          </a:p>
          <a:p>
            <a:endParaRPr lang="ru-RU" altLang="ru-RU" baseline="3000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C50ABDD-8F57-4526-840C-689195602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2545CA-A57D-4719-A32B-19C482573D7D}" type="slidenum">
              <a:rPr lang="ru-RU" altLang="ru-RU" sz="2400">
                <a:solidFill>
                  <a:srgbClr val="FF0000"/>
                </a:solidFill>
              </a:rPr>
              <a:pPr/>
              <a:t>12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468F9C4C-6219-4428-83DF-BC6F75EFB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BE10FA9C-1FC0-470C-8CB5-7F235685B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altLang="ru-RU"/>
              <a:t>Внесение радиоактивной метки (обычно в виде растворов)</a:t>
            </a:r>
            <a:r>
              <a:rPr lang="en-US" altLang="ru-RU"/>
              <a:t>;</a:t>
            </a:r>
            <a:endParaRPr lang="ru-RU" altLang="ru-RU"/>
          </a:p>
          <a:p>
            <a:pPr marL="609600" indent="-609600"/>
            <a:r>
              <a:rPr lang="ru-RU" altLang="ru-RU"/>
              <a:t>Выдерживание в течение фиксированных промежутков времени</a:t>
            </a:r>
            <a:r>
              <a:rPr lang="en-US" altLang="ru-RU"/>
              <a:t>;</a:t>
            </a:r>
            <a:r>
              <a:rPr lang="ru-RU" altLang="ru-RU"/>
              <a:t> </a:t>
            </a:r>
          </a:p>
          <a:p>
            <a:pPr marL="609600" indent="-609600"/>
            <a:r>
              <a:rPr lang="ru-RU" altLang="ru-RU"/>
              <a:t>Извлечение метки. </a:t>
            </a:r>
          </a:p>
        </p:txBody>
      </p:sp>
      <p:sp>
        <p:nvSpPr>
          <p:cNvPr id="267270" name="Arc 6">
            <a:extLst>
              <a:ext uri="{FF2B5EF4-FFF2-40B4-BE49-F238E27FC236}">
                <a16:creationId xmlns:a16="http://schemas.microsoft.com/office/drawing/2014/main" id="{F6918DF7-DB66-4F34-BBA4-FE046147843D}"/>
              </a:ext>
            </a:extLst>
          </p:cNvPr>
          <p:cNvSpPr>
            <a:spLocks/>
          </p:cNvSpPr>
          <p:nvPr/>
        </p:nvSpPr>
        <p:spPr bwMode="auto">
          <a:xfrm rot="2564752">
            <a:off x="361950" y="3068638"/>
            <a:ext cx="720725" cy="8651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7271" name="Arc 7">
            <a:extLst>
              <a:ext uri="{FF2B5EF4-FFF2-40B4-BE49-F238E27FC236}">
                <a16:creationId xmlns:a16="http://schemas.microsoft.com/office/drawing/2014/main" id="{D9CF7AB1-8B27-4111-BEF1-78DC022CEB15}"/>
              </a:ext>
            </a:extLst>
          </p:cNvPr>
          <p:cNvSpPr>
            <a:spLocks/>
          </p:cNvSpPr>
          <p:nvPr/>
        </p:nvSpPr>
        <p:spPr bwMode="auto">
          <a:xfrm rot="2564752" flipH="1" flipV="1">
            <a:off x="179388" y="3068638"/>
            <a:ext cx="720725" cy="8651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8C55B33-0112-4EDF-A85E-08109705D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2545CA-A57D-4719-A32B-19C482573D7D}" type="slidenum">
              <a:rPr lang="ru-RU" altLang="ru-RU" sz="2400">
                <a:solidFill>
                  <a:srgbClr val="FF0000"/>
                </a:solidFill>
              </a:rPr>
              <a:pPr/>
              <a:t>2</a:t>
            </a:fld>
            <a:endParaRPr lang="ru-RU" alt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328" name="Rectangle 40">
            <a:extLst>
              <a:ext uri="{FF2B5EF4-FFF2-40B4-BE49-F238E27FC236}">
                <a16:creationId xmlns:a16="http://schemas.microsoft.com/office/drawing/2014/main" id="{B4BB7888-F5C7-4921-AE86-4A16315D8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Поглотительная способность корневых систем</a:t>
            </a:r>
          </a:p>
        </p:txBody>
      </p:sp>
      <p:grpSp>
        <p:nvGrpSpPr>
          <p:cNvPr id="268324" name="Group 36">
            <a:extLst>
              <a:ext uri="{FF2B5EF4-FFF2-40B4-BE49-F238E27FC236}">
                <a16:creationId xmlns:a16="http://schemas.microsoft.com/office/drawing/2014/main" id="{B6556AC9-38BD-4826-A3BE-ECF02CACAC9E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989138"/>
            <a:ext cx="4446588" cy="3244850"/>
            <a:chOff x="158" y="1480"/>
            <a:chExt cx="2801" cy="2044"/>
          </a:xfrm>
        </p:grpSpPr>
        <p:pic>
          <p:nvPicPr>
            <p:cNvPr id="268295" name="Picture 7" descr="Figure 1a">
              <a:extLst>
                <a:ext uri="{FF2B5EF4-FFF2-40B4-BE49-F238E27FC236}">
                  <a16:creationId xmlns:a16="http://schemas.microsoft.com/office/drawing/2014/main" id="{90AC314A-972B-4F61-AB95-78E2F289E3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1" y="1480"/>
              <a:ext cx="1758" cy="16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8292" name="Line 4">
              <a:extLst>
                <a:ext uri="{FF2B5EF4-FFF2-40B4-BE49-F238E27FC236}">
                  <a16:creationId xmlns:a16="http://schemas.microsoft.com/office/drawing/2014/main" id="{28BFC738-B976-4245-BBAD-B1389E9B46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" y="2478"/>
              <a:ext cx="24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93" name="Rectangle 5">
              <a:extLst>
                <a:ext uri="{FF2B5EF4-FFF2-40B4-BE49-F238E27FC236}">
                  <a16:creationId xmlns:a16="http://schemas.microsoft.com/office/drawing/2014/main" id="{33D453CB-267D-441D-9E35-AFD328EC7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2478"/>
              <a:ext cx="46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8296" name="Line 8">
              <a:extLst>
                <a:ext uri="{FF2B5EF4-FFF2-40B4-BE49-F238E27FC236}">
                  <a16:creationId xmlns:a16="http://schemas.microsoft.com/office/drawing/2014/main" id="{0CA730E4-4C40-4DB6-964A-3D19DFAC8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" y="2478"/>
              <a:ext cx="2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97" name="Line 9">
              <a:extLst>
                <a:ext uri="{FF2B5EF4-FFF2-40B4-BE49-F238E27FC236}">
                  <a16:creationId xmlns:a16="http://schemas.microsoft.com/office/drawing/2014/main" id="{B3B7A0F3-7A4F-4509-B20A-931BECD8FB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3" y="3022"/>
              <a:ext cx="454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98" name="Line 10">
              <a:extLst>
                <a:ext uri="{FF2B5EF4-FFF2-40B4-BE49-F238E27FC236}">
                  <a16:creationId xmlns:a16="http://schemas.microsoft.com/office/drawing/2014/main" id="{856805D4-EA60-4C2C-BEF0-40DD6CA1B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" y="2478"/>
              <a:ext cx="0" cy="54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99" name="Line 11">
              <a:extLst>
                <a:ext uri="{FF2B5EF4-FFF2-40B4-BE49-F238E27FC236}">
                  <a16:creationId xmlns:a16="http://schemas.microsoft.com/office/drawing/2014/main" id="{925AEFCF-22D8-4262-8558-9D2B5B3DC2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" y="3022"/>
              <a:ext cx="0" cy="40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00" name="Line 12">
              <a:extLst>
                <a:ext uri="{FF2B5EF4-FFF2-40B4-BE49-F238E27FC236}">
                  <a16:creationId xmlns:a16="http://schemas.microsoft.com/office/drawing/2014/main" id="{6734534B-590A-48F2-9647-03CA0F203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3" y="2478"/>
              <a:ext cx="0" cy="95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01" name="Line 13">
              <a:extLst>
                <a:ext uri="{FF2B5EF4-FFF2-40B4-BE49-F238E27FC236}">
                  <a16:creationId xmlns:a16="http://schemas.microsoft.com/office/drawing/2014/main" id="{1612F8CC-F54B-43C1-B9C3-5391215CA8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" y="3339"/>
              <a:ext cx="140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02" name="Text Box 14">
              <a:extLst>
                <a:ext uri="{FF2B5EF4-FFF2-40B4-BE49-F238E27FC236}">
                  <a16:creationId xmlns:a16="http://schemas.microsoft.com/office/drawing/2014/main" id="{CCD30570-2EBE-47BD-8A81-B443BF3EF9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2614"/>
              <a:ext cx="5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ru-RU" sz="2400" i="1">
                  <a:latin typeface="Times New Roman" panose="02020603050405020304" pitchFamily="18" charset="0"/>
                </a:rPr>
                <a:t>l</a:t>
              </a:r>
              <a:endParaRPr lang="ru-RU" altLang="ru-RU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268303" name="Text Box 15">
              <a:extLst>
                <a:ext uri="{FF2B5EF4-FFF2-40B4-BE49-F238E27FC236}">
                  <a16:creationId xmlns:a16="http://schemas.microsoft.com/office/drawing/2014/main" id="{5C06BE78-02A6-4E7E-9295-B4B696C3E8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7" y="3294"/>
              <a:ext cx="75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ru-RU" sz="2400" i="1">
                  <a:latin typeface="Times New Roman" panose="02020603050405020304" pitchFamily="18" charset="0"/>
                </a:rPr>
                <a:t>r</a:t>
              </a:r>
              <a:endParaRPr lang="ru-RU" altLang="ru-RU" sz="2400" i="1">
                <a:latin typeface="Times New Roman" panose="02020603050405020304" pitchFamily="18" charset="0"/>
              </a:endParaRPr>
            </a:p>
          </p:txBody>
        </p:sp>
      </p:grpSp>
      <p:sp>
        <p:nvSpPr>
          <p:cNvPr id="268304" name="AutoShape 16">
            <a:extLst>
              <a:ext uri="{FF2B5EF4-FFF2-40B4-BE49-F238E27FC236}">
                <a16:creationId xmlns:a16="http://schemas.microsoft.com/office/drawing/2014/main" id="{E5D77FD4-77B6-4397-9008-598927B77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844675"/>
            <a:ext cx="1295400" cy="646113"/>
          </a:xfrm>
          <a:prstGeom prst="wedgeEllipseCallout">
            <a:avLst>
              <a:gd name="adj1" fmla="val -47917"/>
              <a:gd name="adj2" fmla="val 9594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ru-RU" sz="2400" i="1">
                <a:latin typeface="Times New Roman" panose="02020603050405020304" pitchFamily="18" charset="0"/>
              </a:rPr>
              <a:t>a(r,l)</a:t>
            </a:r>
            <a:endParaRPr lang="ru-RU" altLang="ru-RU" sz="2400" i="1">
              <a:latin typeface="Times New Roman" panose="02020603050405020304" pitchFamily="18" charset="0"/>
            </a:endParaRPr>
          </a:p>
        </p:txBody>
      </p:sp>
      <p:sp>
        <p:nvSpPr>
          <p:cNvPr id="268307" name="Rectangle 19">
            <a:extLst>
              <a:ext uri="{FF2B5EF4-FFF2-40B4-BE49-F238E27FC236}">
                <a16:creationId xmlns:a16="http://schemas.microsoft.com/office/drawing/2014/main" id="{CCF6B98D-82ED-4C3C-AFD0-F399B2DDD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8306" name="Object 18">
            <a:extLst>
              <a:ext uri="{FF2B5EF4-FFF2-40B4-BE49-F238E27FC236}">
                <a16:creationId xmlns:a16="http://schemas.microsoft.com/office/drawing/2014/main" id="{D5A60B59-B8AE-4ED2-A52F-DB029A0D32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5705475"/>
          <a:ext cx="241141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965160" imgH="241200" progId="Equation.3">
                  <p:embed/>
                </p:oleObj>
              </mc:Choice>
              <mc:Fallback>
                <p:oleObj name="Формула" r:id="rId4" imgW="965160" imgH="241200" progId="Equation.3">
                  <p:embed/>
                  <p:pic>
                    <p:nvPicPr>
                      <p:cNvPr id="268306" name="Object 18">
                        <a:extLst>
                          <a:ext uri="{FF2B5EF4-FFF2-40B4-BE49-F238E27FC236}">
                            <a16:creationId xmlns:a16="http://schemas.microsoft.com/office/drawing/2014/main" id="{D5A60B59-B8AE-4ED2-A52F-DB029A0D32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705475"/>
                        <a:ext cx="2411412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8330" name="Group 42">
            <a:extLst>
              <a:ext uri="{FF2B5EF4-FFF2-40B4-BE49-F238E27FC236}">
                <a16:creationId xmlns:a16="http://schemas.microsoft.com/office/drawing/2014/main" id="{412F7AC4-9E02-445A-A9A1-C91EB630EFAC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1628775"/>
            <a:ext cx="3097213" cy="3389313"/>
            <a:chOff x="3424" y="1250"/>
            <a:chExt cx="1951" cy="2135"/>
          </a:xfrm>
        </p:grpSpPr>
        <p:grpSp>
          <p:nvGrpSpPr>
            <p:cNvPr id="268310" name="Group 22">
              <a:extLst>
                <a:ext uri="{FF2B5EF4-FFF2-40B4-BE49-F238E27FC236}">
                  <a16:creationId xmlns:a16="http://schemas.microsoft.com/office/drawing/2014/main" id="{D996A0EE-D482-40DF-ACA4-11C9920323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2205"/>
              <a:ext cx="590" cy="590"/>
              <a:chOff x="4377" y="2341"/>
              <a:chExt cx="318" cy="318"/>
            </a:xfrm>
          </p:grpSpPr>
          <p:sp>
            <p:nvSpPr>
              <p:cNvPr id="268308" name="AutoShape 20">
                <a:extLst>
                  <a:ext uri="{FF2B5EF4-FFF2-40B4-BE49-F238E27FC236}">
                    <a16:creationId xmlns:a16="http://schemas.microsoft.com/office/drawing/2014/main" id="{C8314F0F-D03C-4253-AB68-FE001D0B4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7" y="2341"/>
                <a:ext cx="317" cy="318"/>
              </a:xfrm>
              <a:prstGeom prst="irregularSeal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8309" name="AutoShape 21">
                <a:extLst>
                  <a:ext uri="{FF2B5EF4-FFF2-40B4-BE49-F238E27FC236}">
                    <a16:creationId xmlns:a16="http://schemas.microsoft.com/office/drawing/2014/main" id="{6C3051A7-19EC-4B8E-88B2-A1E98DA8E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247707">
                <a:off x="4377" y="2341"/>
                <a:ext cx="317" cy="318"/>
              </a:xfrm>
              <a:prstGeom prst="irregularSeal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68311" name="Oval 23">
              <a:extLst>
                <a:ext uri="{FF2B5EF4-FFF2-40B4-BE49-F238E27FC236}">
                  <a16:creationId xmlns:a16="http://schemas.microsoft.com/office/drawing/2014/main" id="{3A667A37-EF19-426A-9B1A-1CA566C18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1570"/>
              <a:ext cx="1815" cy="181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8314" name="Line 26">
              <a:extLst>
                <a:ext uri="{FF2B5EF4-FFF2-40B4-BE49-F238E27FC236}">
                  <a16:creationId xmlns:a16="http://schemas.microsoft.com/office/drawing/2014/main" id="{D3D43658-48E1-4681-B94F-00E449AE4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1525"/>
              <a:ext cx="0" cy="104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15" name="Line 27">
              <a:extLst>
                <a:ext uri="{FF2B5EF4-FFF2-40B4-BE49-F238E27FC236}">
                  <a16:creationId xmlns:a16="http://schemas.microsoft.com/office/drawing/2014/main" id="{AA1CB839-6122-4129-984A-5AF18A3C86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1" y="1525"/>
              <a:ext cx="0" cy="104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16" name="Oval 28">
              <a:extLst>
                <a:ext uri="{FF2B5EF4-FFF2-40B4-BE49-F238E27FC236}">
                  <a16:creationId xmlns:a16="http://schemas.microsoft.com/office/drawing/2014/main" id="{2BC32A38-9B23-4725-9EDC-957F0C756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466"/>
              <a:ext cx="91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8317" name="Line 29">
              <a:extLst>
                <a:ext uri="{FF2B5EF4-FFF2-40B4-BE49-F238E27FC236}">
                  <a16:creationId xmlns:a16="http://schemas.microsoft.com/office/drawing/2014/main" id="{D1A95BBE-F05C-40B8-A8F2-064B591D8D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6" y="2505"/>
              <a:ext cx="86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18" name="Text Box 30">
              <a:extLst>
                <a:ext uri="{FF2B5EF4-FFF2-40B4-BE49-F238E27FC236}">
                  <a16:creationId xmlns:a16="http://schemas.microsoft.com/office/drawing/2014/main" id="{86F57F35-6BF1-4AB6-913C-3D963EF08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2296"/>
              <a:ext cx="75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ru-RU" sz="2400" i="1">
                  <a:latin typeface="Times New Roman" panose="02020603050405020304" pitchFamily="18" charset="0"/>
                </a:rPr>
                <a:t>r</a:t>
              </a:r>
              <a:endParaRPr lang="ru-RU" altLang="ru-RU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268319" name="Oval 31">
              <a:extLst>
                <a:ext uri="{FF2B5EF4-FFF2-40B4-BE49-F238E27FC236}">
                  <a16:creationId xmlns:a16="http://schemas.microsoft.com/office/drawing/2014/main" id="{D007BCD3-7E02-4644-845B-D88DA4B1E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1661"/>
              <a:ext cx="1633" cy="163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8320" name="Line 32">
              <a:extLst>
                <a:ext uri="{FF2B5EF4-FFF2-40B4-BE49-F238E27FC236}">
                  <a16:creationId xmlns:a16="http://schemas.microsoft.com/office/drawing/2014/main" id="{5777DDD0-150B-4F42-8BA3-24B736B827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1570"/>
              <a:ext cx="91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21" name="Line 33">
              <a:extLst>
                <a:ext uri="{FF2B5EF4-FFF2-40B4-BE49-F238E27FC236}">
                  <a16:creationId xmlns:a16="http://schemas.microsoft.com/office/drawing/2014/main" id="{09D302FD-20A9-4184-9B5C-5AD0834B5A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1570"/>
              <a:ext cx="13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22" name="Line 34">
              <a:extLst>
                <a:ext uri="{FF2B5EF4-FFF2-40B4-BE49-F238E27FC236}">
                  <a16:creationId xmlns:a16="http://schemas.microsoft.com/office/drawing/2014/main" id="{00EA7EB9-BE04-47BE-83B8-ADFB386C27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51" y="1570"/>
              <a:ext cx="13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23" name="Text Box 35">
              <a:extLst>
                <a:ext uri="{FF2B5EF4-FFF2-40B4-BE49-F238E27FC236}">
                  <a16:creationId xmlns:a16="http://schemas.microsoft.com/office/drawing/2014/main" id="{38BE0D44-4433-4122-9664-45C0A27CDE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1250"/>
              <a:ext cx="17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ru-RU" sz="2400" i="1">
                  <a:latin typeface="Times New Roman" panose="02020603050405020304" pitchFamily="18" charset="0"/>
                </a:rPr>
                <a:t>dr</a:t>
              </a:r>
              <a:endParaRPr lang="ru-RU" altLang="ru-RU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268326" name="AutoShape 38">
              <a:extLst>
                <a:ext uri="{FF2B5EF4-FFF2-40B4-BE49-F238E27FC236}">
                  <a16:creationId xmlns:a16="http://schemas.microsoft.com/office/drawing/2014/main" id="{29BC4723-874A-4CA2-AFC7-0229ED531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1842"/>
              <a:ext cx="635" cy="407"/>
            </a:xfrm>
            <a:prstGeom prst="wedgeEllipseCallout">
              <a:avLst>
                <a:gd name="adj1" fmla="val -47324"/>
                <a:gd name="adj2" fmla="val 8488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400" i="1">
                  <a:latin typeface="Times New Roman" panose="02020603050405020304" pitchFamily="18" charset="0"/>
                </a:rPr>
                <a:t>a</a:t>
              </a:r>
              <a:r>
                <a:rPr lang="en-US" altLang="ru-RU" sz="2400" i="1" baseline="-25000">
                  <a:latin typeface="Times New Roman" panose="02020603050405020304" pitchFamily="18" charset="0"/>
                </a:rPr>
                <a:t>l</a:t>
              </a:r>
              <a:r>
                <a:rPr lang="en-US" altLang="ru-RU" sz="2400" i="1">
                  <a:latin typeface="Times New Roman" panose="02020603050405020304" pitchFamily="18" charset="0"/>
                </a:rPr>
                <a:t>(r)</a:t>
              </a:r>
              <a:endParaRPr lang="ru-RU" altLang="ru-RU" sz="2400" i="1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268327" name="Object 39">
            <a:extLst>
              <a:ext uri="{FF2B5EF4-FFF2-40B4-BE49-F238E27FC236}">
                <a16:creationId xmlns:a16="http://schemas.microsoft.com/office/drawing/2014/main" id="{F8401217-F381-4290-BD30-EE10194CD31C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787900" y="5392738"/>
          <a:ext cx="3298825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320227" imgH="482391" progId="Equation.3">
                  <p:embed/>
                </p:oleObj>
              </mc:Choice>
              <mc:Fallback>
                <p:oleObj name="Формула" r:id="rId6" imgW="1320227" imgH="482391" progId="Equation.3">
                  <p:embed/>
                  <p:pic>
                    <p:nvPicPr>
                      <p:cNvPr id="268327" name="Object 39">
                        <a:extLst>
                          <a:ext uri="{FF2B5EF4-FFF2-40B4-BE49-F238E27FC236}">
                            <a16:creationId xmlns:a16="http://schemas.microsoft.com/office/drawing/2014/main" id="{F8401217-F381-4290-BD30-EE10194CD3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392738"/>
                        <a:ext cx="3298825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A4F5251-FD36-4B13-9C91-CEAA44CE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2545CA-A57D-4719-A32B-19C482573D7D}" type="slidenum">
              <a:rPr lang="ru-RU" altLang="ru-RU" sz="2400">
                <a:solidFill>
                  <a:srgbClr val="FF0000"/>
                </a:solidFill>
              </a:rPr>
              <a:pPr/>
              <a:t>3</a:t>
            </a:fld>
            <a:endParaRPr lang="ru-RU" alt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>
            <a:extLst>
              <a:ext uri="{FF2B5EF4-FFF2-40B4-BE49-F238E27FC236}">
                <a16:creationId xmlns:a16="http://schemas.microsoft.com/office/drawing/2014/main" id="{52FBF31A-5B75-4AD5-9210-695FA0AD7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Органическое вещество почв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A61D5DCE-2B1C-4595-801D-3B318BC2B8F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ru-RU" sz="2800" baseline="30000"/>
              <a:t>32</a:t>
            </a:r>
            <a:r>
              <a:rPr lang="en-US" altLang="ru-RU" sz="2800"/>
              <a:t>P</a:t>
            </a:r>
          </a:p>
          <a:p>
            <a:r>
              <a:rPr lang="en-US" altLang="ru-RU" sz="2800" baseline="30000"/>
              <a:t>50</a:t>
            </a:r>
            <a:r>
              <a:rPr lang="en-US" altLang="ru-RU" sz="2800"/>
              <a:t>Fe</a:t>
            </a:r>
          </a:p>
          <a:p>
            <a:r>
              <a:rPr lang="en-US" altLang="ru-RU" sz="2800" baseline="30000"/>
              <a:t>65</a:t>
            </a:r>
            <a:r>
              <a:rPr lang="en-US" altLang="ru-RU" sz="2800"/>
              <a:t>Zn</a:t>
            </a:r>
          </a:p>
          <a:p>
            <a:r>
              <a:rPr lang="en-US" altLang="ru-RU" sz="2800" baseline="30000"/>
              <a:t>125</a:t>
            </a:r>
            <a:r>
              <a:rPr lang="en-US" altLang="ru-RU" sz="2800"/>
              <a:t>I</a:t>
            </a:r>
            <a:endParaRPr lang="ru-RU" altLang="ru-RU" sz="2800" baseline="30000"/>
          </a:p>
        </p:txBody>
      </p:sp>
      <p:sp>
        <p:nvSpPr>
          <p:cNvPr id="270341" name="Rectangle 5">
            <a:extLst>
              <a:ext uri="{FF2B5EF4-FFF2-40B4-BE49-F238E27FC236}">
                <a16:creationId xmlns:a16="http://schemas.microsoft.com/office/drawing/2014/main" id="{66A75A85-3598-4FD1-B8B0-CE7FFDB75B8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800"/>
              <a:t>Включение в различные фракции ГК и ФК</a:t>
            </a:r>
          </a:p>
          <a:p>
            <a:r>
              <a:rPr lang="ru-RU" altLang="ru-RU" sz="2800"/>
              <a:t>Поступление в растения</a:t>
            </a:r>
          </a:p>
          <a:p>
            <a:r>
              <a:rPr lang="ru-RU" altLang="ru-RU" sz="2800"/>
              <a:t>Водная миграция ОВ почвы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FAE0CB2-D754-4BB1-9303-4CD2A430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4845" y="6382649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260FEAA-FC22-4945-A1FB-51D14AF59C67}" type="slidenum">
              <a:rPr lang="ru-RU" altLang="ru-RU" sz="2400">
                <a:solidFill>
                  <a:srgbClr val="FF0000"/>
                </a:solidFill>
              </a:rPr>
              <a:pPr/>
              <a:t>4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BAE9EBE4-0D76-48A4-AE9B-D0E202BD9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Органическое вещество почв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5569E00A-6CFB-4D57-9F31-705AA7BC827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800" baseline="30000"/>
              <a:t>14</a:t>
            </a:r>
            <a:r>
              <a:rPr lang="ru-RU" altLang="ru-RU" sz="2800"/>
              <a:t>С</a:t>
            </a:r>
            <a:endParaRPr lang="ru-RU" altLang="ru-RU" sz="2800" baseline="30000"/>
          </a:p>
        </p:txBody>
      </p:sp>
      <p:sp>
        <p:nvSpPr>
          <p:cNvPr id="272388" name="Rectangle 4">
            <a:extLst>
              <a:ext uri="{FF2B5EF4-FFF2-40B4-BE49-F238E27FC236}">
                <a16:creationId xmlns:a16="http://schemas.microsoft.com/office/drawing/2014/main" id="{72733B82-372E-4EA1-A0A8-399761B3B09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800"/>
              <a:t>Распределение метки в системе «почва-растение»</a:t>
            </a:r>
          </a:p>
          <a:p>
            <a:r>
              <a:rPr lang="ru-RU" altLang="ru-RU" sz="2800"/>
              <a:t>Теория фрагментарного обновления молекул гумуса (Фокин А. Д.)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0300EF9-ADB4-4041-9ACF-D19A1154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260FEAA-FC22-4945-A1FB-51D14AF59C67}" type="slidenum">
              <a:rPr lang="ru-RU" altLang="ru-RU" sz="2400">
                <a:solidFill>
                  <a:srgbClr val="FF0000"/>
                </a:solidFill>
              </a:rPr>
              <a:pPr/>
              <a:t>5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A4D4B31F-FA3D-470D-8963-996D42D27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Минеральное питание растений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78D2A542-56A4-4C72-A97B-18AD145DD32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baseline="30000"/>
              <a:t>32</a:t>
            </a:r>
            <a:r>
              <a:rPr lang="en-US" altLang="ru-RU" sz="2800"/>
              <a:t>P</a:t>
            </a:r>
            <a:endParaRPr lang="ru-RU" altLang="ru-RU" sz="2800"/>
          </a:p>
          <a:p>
            <a:pPr>
              <a:lnSpc>
                <a:spcPct val="90000"/>
              </a:lnSpc>
            </a:pPr>
            <a:r>
              <a:rPr lang="ru-RU" altLang="ru-RU" sz="2800" baseline="30000"/>
              <a:t>35</a:t>
            </a:r>
            <a:r>
              <a:rPr lang="en-US" altLang="ru-RU" sz="2800"/>
              <a:t>S</a:t>
            </a:r>
          </a:p>
          <a:p>
            <a:pPr>
              <a:lnSpc>
                <a:spcPct val="90000"/>
              </a:lnSpc>
            </a:pPr>
            <a:r>
              <a:rPr lang="en-US" altLang="ru-RU" sz="2800" baseline="30000"/>
              <a:t>45-49</a:t>
            </a:r>
            <a:r>
              <a:rPr lang="en-US" altLang="ru-RU" sz="2800"/>
              <a:t>Ca</a:t>
            </a:r>
          </a:p>
          <a:p>
            <a:pPr>
              <a:lnSpc>
                <a:spcPct val="90000"/>
              </a:lnSpc>
            </a:pPr>
            <a:r>
              <a:rPr lang="en-US" altLang="ru-RU" sz="2800" baseline="30000"/>
              <a:t>56-61</a:t>
            </a:r>
            <a:r>
              <a:rPr lang="en-US" altLang="ru-RU" sz="2800"/>
              <a:t>Co</a:t>
            </a:r>
          </a:p>
          <a:p>
            <a:pPr>
              <a:lnSpc>
                <a:spcPct val="90000"/>
              </a:lnSpc>
            </a:pPr>
            <a:r>
              <a:rPr lang="en-US" altLang="ru-RU" sz="2800" baseline="30000"/>
              <a:t>91-101</a:t>
            </a:r>
            <a:r>
              <a:rPr lang="en-US" altLang="ru-RU" sz="2800"/>
              <a:t>Mo</a:t>
            </a:r>
          </a:p>
          <a:p>
            <a:pPr>
              <a:lnSpc>
                <a:spcPct val="90000"/>
              </a:lnSpc>
            </a:pPr>
            <a:r>
              <a:rPr lang="en-US" altLang="ru-RU" sz="2800" baseline="30000"/>
              <a:t>15</a:t>
            </a:r>
            <a:r>
              <a:rPr lang="en-US" altLang="ru-RU" sz="2800"/>
              <a:t>N(</a:t>
            </a:r>
            <a:r>
              <a:rPr lang="ru-RU" altLang="ru-RU" sz="2800"/>
              <a:t>стаб.)</a:t>
            </a:r>
            <a:endParaRPr lang="en-US" altLang="ru-RU" sz="2800" baseline="30000"/>
          </a:p>
          <a:p>
            <a:pPr>
              <a:lnSpc>
                <a:spcPct val="90000"/>
              </a:lnSpc>
            </a:pPr>
            <a:endParaRPr lang="ru-RU" altLang="ru-RU" sz="2800" baseline="30000"/>
          </a:p>
        </p:txBody>
      </p:sp>
      <p:sp>
        <p:nvSpPr>
          <p:cNvPr id="273412" name="Rectangle 4">
            <a:extLst>
              <a:ext uri="{FF2B5EF4-FFF2-40B4-BE49-F238E27FC236}">
                <a16:creationId xmlns:a16="http://schemas.microsoft.com/office/drawing/2014/main" id="{F559AE52-EB0E-4375-8FBE-4BEF492B0E8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/>
              <a:t>Эффективность использования удобрений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Влияние совместного внесения удобрений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Время и способы внесения удобрений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Внекорневой питание растений</a:t>
            </a:r>
          </a:p>
          <a:p>
            <a:pPr>
              <a:lnSpc>
                <a:spcPct val="90000"/>
              </a:lnSpc>
            </a:pPr>
            <a:endParaRPr lang="ru-RU" altLang="ru-RU" sz="280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977E6C9-5997-45F4-B430-964E1550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260FEAA-FC22-4945-A1FB-51D14AF59C67}" type="slidenum">
              <a:rPr lang="ru-RU" altLang="ru-RU" sz="2400">
                <a:solidFill>
                  <a:srgbClr val="FF0000"/>
                </a:solidFill>
              </a:rPr>
              <a:pPr/>
              <a:t>6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9E083686-1F49-468D-89E3-001212B0A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Первичная продуктивность</a:t>
            </a:r>
          </a:p>
        </p:txBody>
      </p:sp>
      <p:sp>
        <p:nvSpPr>
          <p:cNvPr id="274436" name="Rectangle 4">
            <a:extLst>
              <a:ext uri="{FF2B5EF4-FFF2-40B4-BE49-F238E27FC236}">
                <a16:creationId xmlns:a16="http://schemas.microsoft.com/office/drawing/2014/main" id="{EF938562-5B41-47C0-9748-BC8327F82B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Отбор проб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Определение суммарного содержания углерода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Внесение метки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Экспонирование пробы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Фильтрование пробы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Измерение активности </a:t>
            </a:r>
            <a:r>
              <a:rPr lang="en-US" altLang="ru-RU" sz="2400" baseline="30000"/>
              <a:t>14</a:t>
            </a:r>
            <a:r>
              <a:rPr lang="en-US" altLang="ru-RU" sz="2400"/>
              <a:t>C</a:t>
            </a:r>
            <a:r>
              <a:rPr lang="ru-RU" altLang="ru-RU" sz="2400"/>
              <a:t> в осадке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Расчет ассимилированного углерода</a:t>
            </a:r>
          </a:p>
        </p:txBody>
      </p:sp>
      <p:graphicFrame>
        <p:nvGraphicFramePr>
          <p:cNvPr id="274438" name="Object 6">
            <a:extLst>
              <a:ext uri="{FF2B5EF4-FFF2-40B4-BE49-F238E27FC236}">
                <a16:creationId xmlns:a16="http://schemas.microsoft.com/office/drawing/2014/main" id="{AF6F171C-8AE2-4A47-8E59-8279DECCE0F0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643438" y="2781300"/>
          <a:ext cx="40386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1650960" imgH="457200" progId="Equation.3">
                  <p:embed/>
                </p:oleObj>
              </mc:Choice>
              <mc:Fallback>
                <p:oleObj name="Формула" r:id="rId3" imgW="1650960" imgH="457200" progId="Equation.3">
                  <p:embed/>
                  <p:pic>
                    <p:nvPicPr>
                      <p:cNvPr id="274438" name="Object 6">
                        <a:extLst>
                          <a:ext uri="{FF2B5EF4-FFF2-40B4-BE49-F238E27FC236}">
                            <a16:creationId xmlns:a16="http://schemas.microsoft.com/office/drawing/2014/main" id="{AF6F171C-8AE2-4A47-8E59-8279DECCE0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781300"/>
                        <a:ext cx="40386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40" name="Text Box 8">
            <a:extLst>
              <a:ext uri="{FF2B5EF4-FFF2-40B4-BE49-F238E27FC236}">
                <a16:creationId xmlns:a16="http://schemas.microsoft.com/office/drawing/2014/main" id="{C3059F16-72E0-4FF7-B0AA-B59D6B860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4221163"/>
            <a:ext cx="41052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/>
              <a:t>K – </a:t>
            </a:r>
            <a:r>
              <a:rPr lang="ru-RU" altLang="ru-RU"/>
              <a:t>константа, учитывающая время, условия измерения и разницу в объеме.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6DBC4B2-539B-4F68-98BC-C85444AFE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1EB7650-BF5C-4CF0-9B86-BD900D0F1307}" type="slidenum">
              <a:rPr lang="ru-RU" altLang="ru-RU" sz="2400">
                <a:solidFill>
                  <a:srgbClr val="FF0000"/>
                </a:solidFill>
              </a:rPr>
              <a:pPr/>
              <a:t>7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>
            <a:extLst>
              <a:ext uri="{FF2B5EF4-FFF2-40B4-BE49-F238E27FC236}">
                <a16:creationId xmlns:a16="http://schemas.microsoft.com/office/drawing/2014/main" id="{636BF0F6-8909-4E7D-84FF-A51B4FF1D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Питание зоопланктона, наземных беспозвоночных, моллюсков;</a:t>
            </a:r>
          </a:p>
          <a:p>
            <a:r>
              <a:rPr lang="ru-RU" altLang="ru-RU"/>
              <a:t>Биологическое поглощение и задержка радионуклидов в организме позвоночных животных; </a:t>
            </a:r>
          </a:p>
          <a:p>
            <a:r>
              <a:rPr lang="ru-RU" altLang="ru-RU"/>
              <a:t>Поглощение и перераспределение элементов питания в высших растениях и т.п.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055EB3E-21D7-45EB-A79C-F2A69EDC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2545CA-A57D-4719-A32B-19C482573D7D}" type="slidenum">
              <a:rPr lang="ru-RU" altLang="ru-RU" sz="2400">
                <a:solidFill>
                  <a:srgbClr val="FF0000"/>
                </a:solidFill>
              </a:rPr>
              <a:pPr/>
              <a:t>8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2776D7A0-0F8C-4856-977F-7BBDFEC95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78533" name="Picture 5">
            <a:extLst>
              <a:ext uri="{FF2B5EF4-FFF2-40B4-BE49-F238E27FC236}">
                <a16:creationId xmlns:a16="http://schemas.microsoft.com/office/drawing/2014/main" id="{932651F4-B33D-4460-972F-21DBCC3CC8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45"/>
          <a:stretch/>
        </p:blipFill>
        <p:spPr bwMode="auto">
          <a:xfrm>
            <a:off x="468313" y="2124075"/>
            <a:ext cx="403225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8534" name="Rectangle 6">
            <a:extLst>
              <a:ext uri="{FF2B5EF4-FFF2-40B4-BE49-F238E27FC236}">
                <a16:creationId xmlns:a16="http://schemas.microsoft.com/office/drawing/2014/main" id="{E8F3FB56-C5B7-498F-834E-0439586A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00563" y="2852738"/>
            <a:ext cx="4186237" cy="3671887"/>
          </a:xfrm>
        </p:spPr>
        <p:txBody>
          <a:bodyPr/>
          <a:lstStyle/>
          <a:p>
            <a:r>
              <a:rPr lang="ru-RU" altLang="ru-RU"/>
              <a:t>Продуктивность экосистемы в целом;</a:t>
            </a:r>
          </a:p>
          <a:p>
            <a:r>
              <a:rPr lang="ru-RU" altLang="ru-RU"/>
              <a:t>Пищевые цепи.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F75C37D-E0A4-45C8-8BF3-FC115336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2649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2545CA-A57D-4719-A32B-19C482573D7D}" type="slidenum">
              <a:rPr lang="ru-RU" altLang="ru-RU" sz="2400">
                <a:solidFill>
                  <a:srgbClr val="FF0000"/>
                </a:solidFill>
              </a:rPr>
              <a:pPr/>
              <a:t>9</a:t>
            </a:fld>
            <a:endParaRPr lang="ru-RU" alt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5588</TotalTime>
  <Words>2562</Words>
  <Application>Microsoft Office PowerPoint</Application>
  <PresentationFormat>Экран (4:3)</PresentationFormat>
  <Paragraphs>106</Paragraphs>
  <Slides>12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Оформление по умолчанию</vt:lpstr>
      <vt:lpstr>Формула</vt:lpstr>
      <vt:lpstr>Изотопные индикаторы (метки)</vt:lpstr>
      <vt:lpstr>Презентация PowerPoint</vt:lpstr>
      <vt:lpstr>Поглотительная способность корневых систем</vt:lpstr>
      <vt:lpstr>Органическое вещество почв</vt:lpstr>
      <vt:lpstr>Органическое вещество почв</vt:lpstr>
      <vt:lpstr>Минеральное питание растений</vt:lpstr>
      <vt:lpstr>Первичная продуктивность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RADIOECOLOGY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Альфа-спектрометрия с применением ППД</dc:title>
  <dc:creator>Manakhov</dc:creator>
  <cp:lastModifiedBy>D.V. Manakhov</cp:lastModifiedBy>
  <cp:revision>77</cp:revision>
  <dcterms:created xsi:type="dcterms:W3CDTF">2012-03-02T06:42:00Z</dcterms:created>
  <dcterms:modified xsi:type="dcterms:W3CDTF">2022-11-01T21:26:57Z</dcterms:modified>
</cp:coreProperties>
</file>